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8"/>
  </p:notesMasterIdLst>
  <p:sldIdLst>
    <p:sldId id="2314" r:id="rId3"/>
    <p:sldId id="2315" r:id="rId4"/>
    <p:sldId id="2316" r:id="rId5"/>
    <p:sldId id="1489" r:id="rId6"/>
    <p:sldId id="1928" r:id="rId7"/>
    <p:sldId id="311" r:id="rId8"/>
    <p:sldId id="816" r:id="rId9"/>
    <p:sldId id="1662" r:id="rId10"/>
    <p:sldId id="2317" r:id="rId11"/>
    <p:sldId id="1014" r:id="rId12"/>
    <p:sldId id="503" r:id="rId13"/>
    <p:sldId id="728" r:id="rId14"/>
    <p:sldId id="2313" r:id="rId15"/>
    <p:sldId id="2318" r:id="rId16"/>
    <p:sldId id="1731" r:id="rId17"/>
    <p:sldId id="1332" r:id="rId18"/>
    <p:sldId id="873" r:id="rId19"/>
    <p:sldId id="1330" r:id="rId20"/>
    <p:sldId id="2319" r:id="rId21"/>
    <p:sldId id="659" r:id="rId22"/>
    <p:sldId id="1668" r:id="rId23"/>
    <p:sldId id="661" r:id="rId24"/>
    <p:sldId id="1850" r:id="rId25"/>
    <p:sldId id="2320" r:id="rId26"/>
    <p:sldId id="2321"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8"/>
    <p:restoredTop sz="96318" autoAdjust="0"/>
  </p:normalViewPr>
  <p:slideViewPr>
    <p:cSldViewPr snapToGrid="0">
      <p:cViewPr varScale="1">
        <p:scale>
          <a:sx n="109" d="100"/>
          <a:sy n="109" d="100"/>
        </p:scale>
        <p:origin x="62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2843783005466445E-2"/>
          <c:y val="4.2736933370454984E-2"/>
          <c:w val="0.89431243398906712"/>
          <c:h val="0.80298193624992531"/>
        </c:manualLayout>
      </c:layout>
      <c:area3DChart>
        <c:grouping val="stacke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7E78-B442-9800-7C9569A755D4}"/>
            </c:ext>
          </c:extLst>
        </c:ser>
        <c:ser>
          <c:idx val="1"/>
          <c:order val="1"/>
          <c:tx>
            <c:strRef>
              <c:f>Sheet1!$C$1</c:f>
              <c:strCache>
                <c:ptCount val="1"/>
                <c:pt idx="0">
                  <c:v>Series 2</c:v>
                </c:pt>
              </c:strCache>
            </c:strRef>
          </c:tx>
          <c:spPr>
            <a:solidFill>
              <a:schemeClr val="tx1">
                <a:lumMod val="85000"/>
                <a:lumOff val="15000"/>
              </a:schemeClr>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7E78-B442-9800-7C9569A755D4}"/>
            </c:ext>
          </c:extLst>
        </c:ser>
        <c:dLbls>
          <c:showLegendKey val="0"/>
          <c:showVal val="0"/>
          <c:showCatName val="0"/>
          <c:showSerName val="0"/>
          <c:showPercent val="0"/>
          <c:showBubbleSize val="0"/>
        </c:dLbls>
        <c:axId val="244099920"/>
        <c:axId val="244100480"/>
        <c:axId val="0"/>
      </c:area3DChart>
      <c:dateAx>
        <c:axId val="244099920"/>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panose="020B0500000000000000" pitchFamily="34" charset="-122"/>
                <a:ea typeface="思源黑体" panose="020B0500000000000000" pitchFamily="34" charset="-122"/>
                <a:cs typeface="+mn-cs"/>
                <a:sym typeface="思源黑体" panose="020B0500000000000000" pitchFamily="34" charset="-122"/>
              </a:defRPr>
            </a:pPr>
            <a:endParaRPr lang="zh-CN"/>
          </a:p>
        </c:txPr>
        <c:crossAx val="244100480"/>
        <c:crosses val="autoZero"/>
        <c:auto val="1"/>
        <c:lblOffset val="100"/>
        <c:baseTimeUnit val="days"/>
      </c:dateAx>
      <c:valAx>
        <c:axId val="2441004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panose="020B0500000000000000" pitchFamily="34" charset="-122"/>
                <a:ea typeface="思源黑体" panose="020B0500000000000000" pitchFamily="34" charset="-122"/>
                <a:cs typeface="+mn-cs"/>
                <a:sym typeface="思源黑体" panose="020B0500000000000000" pitchFamily="34" charset="-122"/>
              </a:defRPr>
            </a:pPr>
            <a:endParaRPr lang="zh-CN"/>
          </a:p>
        </c:txPr>
        <c:crossAx val="244099920"/>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思源黑体" panose="020B0500000000000000" pitchFamily="34" charset="-122"/>
              <a:ea typeface="思源黑体" panose="020B0500000000000000" pitchFamily="34" charset="-122"/>
              <a:cs typeface="+mn-cs"/>
              <a:sym typeface="思源黑体" panose="020B0500000000000000" pitchFamily="34" charset="-122"/>
            </a:defRPr>
          </a:pPr>
          <a:endParaRPr lang="zh-CN"/>
        </a:p>
      </c:txPr>
    </c:legend>
    <c:plotVisOnly val="1"/>
    <c:dispBlanksAs val="zero"/>
    <c:showDLblsOverMax val="0"/>
  </c:chart>
  <c:spPr>
    <a:noFill/>
    <a:ln>
      <a:noFill/>
    </a:ln>
    <a:effectLst/>
  </c:spPr>
  <c:txPr>
    <a:bodyPr/>
    <a:lstStyle/>
    <a:p>
      <a:pPr>
        <a:defRPr>
          <a:latin typeface="思源黑体" panose="020B0500000000000000" pitchFamily="34" charset="-122"/>
          <a:ea typeface="思源黑体" panose="020B0500000000000000" pitchFamily="34" charset="-122"/>
          <a:sym typeface="思源黑体" panose="020B05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33F80-539D-4707-9841-183974CC1F85}" type="datetimeFigureOut">
              <a:rPr lang="zh-CN" altLang="en-US" smtClean="0"/>
              <a:t>2020/1/1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5A775D-D46C-46CC-AD07-85213D52E0F3}" type="slidenum">
              <a:rPr lang="zh-CN" altLang="en-US" smtClean="0"/>
              <a:t>‹#›</a:t>
            </a:fld>
            <a:endParaRPr lang="zh-CN" altLang="en-US"/>
          </a:p>
        </p:txBody>
      </p:sp>
    </p:spTree>
    <p:extLst>
      <p:ext uri="{BB962C8B-B14F-4D97-AF65-F5344CB8AC3E}">
        <p14:creationId xmlns:p14="http://schemas.microsoft.com/office/powerpoint/2010/main" val="913402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a:t>
            </a:fld>
            <a:endParaRPr lang="zh-CN" altLang="en-US"/>
          </a:p>
        </p:txBody>
      </p:sp>
    </p:spTree>
    <p:extLst>
      <p:ext uri="{BB962C8B-B14F-4D97-AF65-F5344CB8AC3E}">
        <p14:creationId xmlns:p14="http://schemas.microsoft.com/office/powerpoint/2010/main" val="18147462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10</a:t>
            </a:fld>
            <a:endParaRPr lang="zh-CN" altLang="en-US"/>
          </a:p>
        </p:txBody>
      </p:sp>
    </p:spTree>
    <p:extLst>
      <p:ext uri="{BB962C8B-B14F-4D97-AF65-F5344CB8AC3E}">
        <p14:creationId xmlns:p14="http://schemas.microsoft.com/office/powerpoint/2010/main" val="1665439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11</a:t>
            </a:fld>
            <a:endParaRPr lang="zh-CN" altLang="en-US"/>
          </a:p>
        </p:txBody>
      </p:sp>
    </p:spTree>
    <p:extLst>
      <p:ext uri="{BB962C8B-B14F-4D97-AF65-F5344CB8AC3E}">
        <p14:creationId xmlns:p14="http://schemas.microsoft.com/office/powerpoint/2010/main" val="623301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12</a:t>
            </a:fld>
            <a:endParaRPr lang="zh-CN" altLang="en-US"/>
          </a:p>
        </p:txBody>
      </p:sp>
    </p:spTree>
    <p:extLst>
      <p:ext uri="{BB962C8B-B14F-4D97-AF65-F5344CB8AC3E}">
        <p14:creationId xmlns:p14="http://schemas.microsoft.com/office/powerpoint/2010/main" val="3787606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13</a:t>
            </a:fld>
            <a:endParaRPr lang="zh-CN" altLang="en-US"/>
          </a:p>
        </p:txBody>
      </p:sp>
    </p:spTree>
    <p:extLst>
      <p:ext uri="{BB962C8B-B14F-4D97-AF65-F5344CB8AC3E}">
        <p14:creationId xmlns:p14="http://schemas.microsoft.com/office/powerpoint/2010/main" val="3785194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14</a:t>
            </a:fld>
            <a:endParaRPr lang="zh-CN" altLang="en-US"/>
          </a:p>
        </p:txBody>
      </p:sp>
    </p:spTree>
    <p:extLst>
      <p:ext uri="{BB962C8B-B14F-4D97-AF65-F5344CB8AC3E}">
        <p14:creationId xmlns:p14="http://schemas.microsoft.com/office/powerpoint/2010/main" val="2942689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15</a:t>
            </a:fld>
            <a:endParaRPr lang="zh-CN" altLang="en-US"/>
          </a:p>
        </p:txBody>
      </p:sp>
    </p:spTree>
    <p:extLst>
      <p:ext uri="{BB962C8B-B14F-4D97-AF65-F5344CB8AC3E}">
        <p14:creationId xmlns:p14="http://schemas.microsoft.com/office/powerpoint/2010/main" val="7214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16</a:t>
            </a:fld>
            <a:endParaRPr lang="zh-CN" altLang="en-US"/>
          </a:p>
        </p:txBody>
      </p:sp>
    </p:spTree>
    <p:extLst>
      <p:ext uri="{BB962C8B-B14F-4D97-AF65-F5344CB8AC3E}">
        <p14:creationId xmlns:p14="http://schemas.microsoft.com/office/powerpoint/2010/main" val="3905704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17</a:t>
            </a:fld>
            <a:endParaRPr lang="zh-CN" altLang="en-US"/>
          </a:p>
        </p:txBody>
      </p:sp>
    </p:spTree>
    <p:extLst>
      <p:ext uri="{BB962C8B-B14F-4D97-AF65-F5344CB8AC3E}">
        <p14:creationId xmlns:p14="http://schemas.microsoft.com/office/powerpoint/2010/main" val="1359842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18</a:t>
            </a:fld>
            <a:endParaRPr lang="zh-CN" altLang="en-US"/>
          </a:p>
        </p:txBody>
      </p:sp>
    </p:spTree>
    <p:extLst>
      <p:ext uri="{BB962C8B-B14F-4D97-AF65-F5344CB8AC3E}">
        <p14:creationId xmlns:p14="http://schemas.microsoft.com/office/powerpoint/2010/main" val="2407647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19</a:t>
            </a:fld>
            <a:endParaRPr lang="zh-CN" altLang="en-US"/>
          </a:p>
        </p:txBody>
      </p:sp>
    </p:spTree>
    <p:extLst>
      <p:ext uri="{BB962C8B-B14F-4D97-AF65-F5344CB8AC3E}">
        <p14:creationId xmlns:p14="http://schemas.microsoft.com/office/powerpoint/2010/main" val="3294553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2</a:t>
            </a:fld>
            <a:endParaRPr lang="zh-CN" altLang="en-US"/>
          </a:p>
        </p:txBody>
      </p:sp>
    </p:spTree>
    <p:extLst>
      <p:ext uri="{BB962C8B-B14F-4D97-AF65-F5344CB8AC3E}">
        <p14:creationId xmlns:p14="http://schemas.microsoft.com/office/powerpoint/2010/main" val="10353856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20</a:t>
            </a:fld>
            <a:endParaRPr lang="zh-CN" altLang="en-US"/>
          </a:p>
        </p:txBody>
      </p:sp>
    </p:spTree>
    <p:extLst>
      <p:ext uri="{BB962C8B-B14F-4D97-AF65-F5344CB8AC3E}">
        <p14:creationId xmlns:p14="http://schemas.microsoft.com/office/powerpoint/2010/main" val="954411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21</a:t>
            </a:fld>
            <a:endParaRPr lang="zh-CN" altLang="en-US"/>
          </a:p>
        </p:txBody>
      </p:sp>
    </p:spTree>
    <p:extLst>
      <p:ext uri="{BB962C8B-B14F-4D97-AF65-F5344CB8AC3E}">
        <p14:creationId xmlns:p14="http://schemas.microsoft.com/office/powerpoint/2010/main" val="2720966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22</a:t>
            </a:fld>
            <a:endParaRPr lang="zh-CN" altLang="en-US"/>
          </a:p>
        </p:txBody>
      </p:sp>
    </p:spTree>
    <p:extLst>
      <p:ext uri="{BB962C8B-B14F-4D97-AF65-F5344CB8AC3E}">
        <p14:creationId xmlns:p14="http://schemas.microsoft.com/office/powerpoint/2010/main" val="2726724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23</a:t>
            </a:fld>
            <a:endParaRPr lang="zh-CN" altLang="en-US"/>
          </a:p>
        </p:txBody>
      </p:sp>
    </p:spTree>
    <p:extLst>
      <p:ext uri="{BB962C8B-B14F-4D97-AF65-F5344CB8AC3E}">
        <p14:creationId xmlns:p14="http://schemas.microsoft.com/office/powerpoint/2010/main" val="25176541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24</a:t>
            </a:fld>
            <a:endParaRPr lang="zh-CN" altLang="en-US"/>
          </a:p>
        </p:txBody>
      </p:sp>
    </p:spTree>
    <p:extLst>
      <p:ext uri="{BB962C8B-B14F-4D97-AF65-F5344CB8AC3E}">
        <p14:creationId xmlns:p14="http://schemas.microsoft.com/office/powerpoint/2010/main" val="1308714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73803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3</a:t>
            </a:fld>
            <a:endParaRPr lang="zh-CN" altLang="en-US"/>
          </a:p>
        </p:txBody>
      </p:sp>
    </p:spTree>
    <p:extLst>
      <p:ext uri="{BB962C8B-B14F-4D97-AF65-F5344CB8AC3E}">
        <p14:creationId xmlns:p14="http://schemas.microsoft.com/office/powerpoint/2010/main" val="61480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4</a:t>
            </a:fld>
            <a:endParaRPr lang="zh-CN" altLang="en-US"/>
          </a:p>
        </p:txBody>
      </p:sp>
    </p:spTree>
    <p:extLst>
      <p:ext uri="{BB962C8B-B14F-4D97-AF65-F5344CB8AC3E}">
        <p14:creationId xmlns:p14="http://schemas.microsoft.com/office/powerpoint/2010/main" val="1116085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5</a:t>
            </a:fld>
            <a:endParaRPr lang="zh-CN" altLang="en-US"/>
          </a:p>
        </p:txBody>
      </p:sp>
    </p:spTree>
    <p:extLst>
      <p:ext uri="{BB962C8B-B14F-4D97-AF65-F5344CB8AC3E}">
        <p14:creationId xmlns:p14="http://schemas.microsoft.com/office/powerpoint/2010/main" val="1038637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6</a:t>
            </a:fld>
            <a:endParaRPr lang="zh-CN" altLang="en-US"/>
          </a:p>
        </p:txBody>
      </p:sp>
    </p:spTree>
    <p:extLst>
      <p:ext uri="{BB962C8B-B14F-4D97-AF65-F5344CB8AC3E}">
        <p14:creationId xmlns:p14="http://schemas.microsoft.com/office/powerpoint/2010/main" val="1306303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7</a:t>
            </a:fld>
            <a:endParaRPr lang="zh-CN" altLang="en-US"/>
          </a:p>
        </p:txBody>
      </p:sp>
    </p:spTree>
    <p:extLst>
      <p:ext uri="{BB962C8B-B14F-4D97-AF65-F5344CB8AC3E}">
        <p14:creationId xmlns:p14="http://schemas.microsoft.com/office/powerpoint/2010/main" val="1122761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8</a:t>
            </a:fld>
            <a:endParaRPr lang="zh-CN" altLang="en-US"/>
          </a:p>
        </p:txBody>
      </p:sp>
    </p:spTree>
    <p:extLst>
      <p:ext uri="{BB962C8B-B14F-4D97-AF65-F5344CB8AC3E}">
        <p14:creationId xmlns:p14="http://schemas.microsoft.com/office/powerpoint/2010/main" val="1407387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t>9</a:t>
            </a:fld>
            <a:endParaRPr lang="zh-CN" altLang="en-US"/>
          </a:p>
        </p:txBody>
      </p:sp>
    </p:spTree>
    <p:extLst>
      <p:ext uri="{BB962C8B-B14F-4D97-AF65-F5344CB8AC3E}">
        <p14:creationId xmlns:p14="http://schemas.microsoft.com/office/powerpoint/2010/main" val="521657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3089944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3127617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397419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7267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1893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03181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823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2459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8708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85792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4712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32064749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0611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8268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8755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3979495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72651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2595709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2901319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107747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867589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1ABA338-C754-4EDE-B0F7-9C541DAB2653}" type="datetimeFigureOut">
              <a:rPr lang="zh-CN" altLang="en-US" smtClean="0"/>
              <a:t>2020/1/1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2772026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BA338-C754-4EDE-B0F7-9C541DAB2653}" type="datetimeFigureOut">
              <a:rPr lang="zh-CN" altLang="en-US" smtClean="0"/>
              <a:t>2020/1/1</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FE5F2F-2341-4894-9DB8-674B4B2A6DED}" type="slidenum">
              <a:rPr lang="zh-CN" altLang="en-US" smtClean="0"/>
              <a:t>‹#›</a:t>
            </a:fld>
            <a:endParaRPr lang="zh-CN" altLang="en-US"/>
          </a:p>
        </p:txBody>
      </p:sp>
    </p:spTree>
    <p:extLst>
      <p:ext uri="{BB962C8B-B14F-4D97-AF65-F5344CB8AC3E}">
        <p14:creationId xmlns:p14="http://schemas.microsoft.com/office/powerpoint/2010/main" val="8837842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2020/1/1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6028945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a:extLst>
              <a:ext uri="{FF2B5EF4-FFF2-40B4-BE49-F238E27FC236}">
                <a16:creationId xmlns="" xmlns:a16="http://schemas.microsoft.com/office/drawing/2014/main" id="{4389F5C7-54F0-7E40-A347-430981EB5BD9}"/>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a:extLst>
              <a:ext uri="{FF2B5EF4-FFF2-40B4-BE49-F238E27FC236}">
                <a16:creationId xmlns="" xmlns:a16="http://schemas.microsoft.com/office/drawing/2014/main" id="{F5D9CB89-5CE4-6841-9AFD-532CC7516E20}"/>
              </a:ext>
            </a:extLst>
          </p:cNvPr>
          <p:cNvSpPr>
            <a:spLocks/>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椭圆 5">
            <a:extLst>
              <a:ext uri="{FF2B5EF4-FFF2-40B4-BE49-F238E27FC236}">
                <a16:creationId xmlns="" xmlns:a16="http://schemas.microsoft.com/office/drawing/2014/main" id="{DAF6F897-4DD4-C640-AAC0-E6191DA35D6A}"/>
              </a:ext>
            </a:extLst>
          </p:cNvPr>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6" name="TextBox 7">
            <a:extLst>
              <a:ext uri="{FF2B5EF4-FFF2-40B4-BE49-F238E27FC236}">
                <a16:creationId xmlns="" xmlns:a16="http://schemas.microsoft.com/office/drawing/2014/main" id="{135041C2-3961-0F47-A549-E75AE8560E98}"/>
              </a:ext>
            </a:extLst>
          </p:cNvPr>
          <p:cNvSpPr txBox="1"/>
          <p:nvPr/>
        </p:nvSpPr>
        <p:spPr>
          <a:xfrm>
            <a:off x="1410990" y="426058"/>
            <a:ext cx="1377300" cy="523220"/>
          </a:xfrm>
          <a:prstGeom prst="rect">
            <a:avLst/>
          </a:prstGeom>
          <a:noFill/>
        </p:spPr>
        <p:txBody>
          <a:bodyPr wrap="none" rtlCol="0">
            <a:spAutoFit/>
          </a:bodyPr>
          <a:lstStyle/>
          <a:p>
            <a:pPr algn="l"/>
            <a:r>
              <a:rPr lang="en-US" alt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2020</a:t>
            </a:r>
            <a:endParaRPr lang="zh-CN" altLang="en-US" sz="28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文本框 9">
            <a:extLst>
              <a:ext uri="{FF2B5EF4-FFF2-40B4-BE49-F238E27FC236}">
                <a16:creationId xmlns="" xmlns:a16="http://schemas.microsoft.com/office/drawing/2014/main" id="{9411BAB3-9B5C-BF46-B834-DD17EE547DE5}"/>
              </a:ext>
            </a:extLst>
          </p:cNvPr>
          <p:cNvSpPr txBox="1"/>
          <p:nvPr/>
        </p:nvSpPr>
        <p:spPr>
          <a:xfrm>
            <a:off x="962107" y="3746763"/>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a:t>
            </a:r>
          </a:p>
        </p:txBody>
      </p:sp>
      <p:sp>
        <p:nvSpPr>
          <p:cNvPr id="8" name="半闭框 6">
            <a:extLst>
              <a:ext uri="{FF2B5EF4-FFF2-40B4-BE49-F238E27FC236}">
                <a16:creationId xmlns="" xmlns:a16="http://schemas.microsoft.com/office/drawing/2014/main" id="{BCF1811C-494F-464A-91F7-0EF9B46FC03D}"/>
              </a:ext>
            </a:extLst>
          </p:cNvPr>
          <p:cNvSpPr/>
          <p:nvPr/>
        </p:nvSpPr>
        <p:spPr>
          <a:xfrm rot="5400000">
            <a:off x="7642979" y="1662031"/>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a:extLst>
              <a:ext uri="{FF2B5EF4-FFF2-40B4-BE49-F238E27FC236}">
                <a16:creationId xmlns="" xmlns:a16="http://schemas.microsoft.com/office/drawing/2014/main" id="{7E5C79F0-96C6-B646-BE96-450AD621FB49}"/>
              </a:ext>
            </a:extLst>
          </p:cNvPr>
          <p:cNvSpPr/>
          <p:nvPr>
            <p:custDataLst>
              <p:tags r:id="rId1"/>
            </p:custDataLst>
          </p:nvPr>
        </p:nvSpPr>
        <p:spPr>
          <a:xfrm>
            <a:off x="1969584" y="2291585"/>
            <a:ext cx="5690172" cy="1015663"/>
          </a:xfrm>
          <a:prstGeom prst="rect">
            <a:avLst/>
          </a:prstGeom>
        </p:spPr>
        <p:txBody>
          <a:bodyPr wrap="square">
            <a:spAutoFit/>
          </a:bodyPr>
          <a:lstStyle/>
          <a:p>
            <a:pPr algn="dist"/>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企业文化培训</a:t>
            </a:r>
          </a:p>
        </p:txBody>
      </p:sp>
      <p:sp>
        <p:nvSpPr>
          <p:cNvPr id="10" name="PA-文本框 6">
            <a:extLst>
              <a:ext uri="{FF2B5EF4-FFF2-40B4-BE49-F238E27FC236}">
                <a16:creationId xmlns="" xmlns:a16="http://schemas.microsoft.com/office/drawing/2014/main" id="{D42C61D9-7F50-044F-8EEF-D40F74FE222B}"/>
              </a:ext>
            </a:extLst>
          </p:cNvPr>
          <p:cNvSpPr txBox="1"/>
          <p:nvPr>
            <p:custDataLst>
              <p:tags r:id="rId2"/>
            </p:custDataLst>
          </p:nvPr>
        </p:nvSpPr>
        <p:spPr>
          <a:xfrm>
            <a:off x="2010484" y="3368804"/>
            <a:ext cx="6537168" cy="58477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POWERPOINT TEMPLATE</a:t>
            </a:r>
          </a:p>
        </p:txBody>
      </p:sp>
      <p:sp>
        <p:nvSpPr>
          <p:cNvPr id="12" name="矩形 41">
            <a:extLst>
              <a:ext uri="{FF2B5EF4-FFF2-40B4-BE49-F238E27FC236}">
                <a16:creationId xmlns="" xmlns:a16="http://schemas.microsoft.com/office/drawing/2014/main" id="{EA2589AC-9D37-6D4A-AAC7-C92FB9D438A9}"/>
              </a:ext>
            </a:extLst>
          </p:cNvPr>
          <p:cNvSpPr/>
          <p:nvPr/>
        </p:nvSpPr>
        <p:spPr>
          <a:xfrm>
            <a:off x="2040392" y="4342644"/>
            <a:ext cx="5548556" cy="613822"/>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不是一家人，不进一家门，让关系更加协调：企业文化的过滤机制能使员工与观点相同或相近、做事方式趋同的同事工作，从而使周边的人际关系更加和谐。</a:t>
            </a:r>
          </a:p>
        </p:txBody>
      </p:sp>
    </p:spTree>
    <p:extLst>
      <p:ext uri="{BB962C8B-B14F-4D97-AF65-F5344CB8AC3E}">
        <p14:creationId xmlns:p14="http://schemas.microsoft.com/office/powerpoint/2010/main" val="2392767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5">
            <a:extLst>
              <a:ext uri="{FF2B5EF4-FFF2-40B4-BE49-F238E27FC236}">
                <a16:creationId xmlns="" xmlns:a16="http://schemas.microsoft.com/office/drawing/2014/main" id="{BD5EC5AE-1515-483A-A0E7-7CEC08E2299A}"/>
              </a:ext>
            </a:extLst>
          </p:cNvPr>
          <p:cNvGrpSpPr/>
          <p:nvPr/>
        </p:nvGrpSpPr>
        <p:grpSpPr>
          <a:xfrm>
            <a:off x="0" y="3175"/>
            <a:ext cx="12192000" cy="6854825"/>
            <a:chOff x="0" y="3175"/>
            <a:chExt cx="12192000" cy="6854825"/>
          </a:xfrm>
        </p:grpSpPr>
        <p:sp>
          <p:nvSpPr>
            <p:cNvPr id="9" name="Freeform 9">
              <a:extLst>
                <a:ext uri="{FF2B5EF4-FFF2-40B4-BE49-F238E27FC236}">
                  <a16:creationId xmlns="" xmlns:a16="http://schemas.microsoft.com/office/drawing/2014/main" id="{6D518D96-17FF-4CAC-9BD5-29C3D01A5F99}"/>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椭圆 5">
              <a:extLst>
                <a:ext uri="{FF2B5EF4-FFF2-40B4-BE49-F238E27FC236}">
                  <a16:creationId xmlns="" xmlns:a16="http://schemas.microsoft.com/office/drawing/2014/main" id="{C8258629-DBEE-4976-BBE6-9E486F2BD74D}"/>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15" name="矩形 14">
              <a:extLst>
                <a:ext uri="{FF2B5EF4-FFF2-40B4-BE49-F238E27FC236}">
                  <a16:creationId xmlns="" xmlns:a16="http://schemas.microsoft.com/office/drawing/2014/main" id="{812EB5A9-A810-408F-B676-0FCE34E6B97D}"/>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文本框 17">
              <a:extLst>
                <a:ext uri="{FF2B5EF4-FFF2-40B4-BE49-F238E27FC236}">
                  <a16:creationId xmlns="" xmlns:a16="http://schemas.microsoft.com/office/drawing/2014/main" id="{6ADC2EAC-199E-4124-9B5A-EB8C734E5624}"/>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10" name="Rectangle 6">
            <a:extLst>
              <a:ext uri="{FF2B5EF4-FFF2-40B4-BE49-F238E27FC236}">
                <a16:creationId xmlns="" xmlns:a16="http://schemas.microsoft.com/office/drawing/2014/main" id="{A1D61ABD-EAB9-F942-8A80-5E0BACF4541F}"/>
              </a:ext>
            </a:extLst>
          </p:cNvPr>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a:extLst>
              <a:ext uri="{FF2B5EF4-FFF2-40B4-BE49-F238E27FC236}">
                <a16:creationId xmlns="" xmlns:a16="http://schemas.microsoft.com/office/drawing/2014/main" id="{6885B78C-B582-4243-88A8-FDF978922D7B}"/>
              </a:ext>
            </a:extLst>
          </p:cNvPr>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a:extLst>
              <a:ext uri="{FF2B5EF4-FFF2-40B4-BE49-F238E27FC236}">
                <a16:creationId xmlns="" xmlns:a16="http://schemas.microsoft.com/office/drawing/2014/main" id="{812F88A4-790E-DE4C-9F80-CB5C22598FCD}"/>
              </a:ext>
            </a:extLst>
          </p:cNvPr>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3"/>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prstTxWarp prst="textNoShape">
              <a:avLst/>
            </a:prstTxWarp>
            <a:noAutofit/>
          </a:bodyPr>
          <a:lstStyle/>
          <a:p>
            <a:pPr algn="ctr"/>
            <a:endParaRPr lang="en-US" sz="8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a:extLst>
              <a:ext uri="{FF2B5EF4-FFF2-40B4-BE49-F238E27FC236}">
                <a16:creationId xmlns="" xmlns:a16="http://schemas.microsoft.com/office/drawing/2014/main" id="{9E392992-8EF0-CA46-B082-C39E7B0CECCA}"/>
              </a:ext>
            </a:extLst>
          </p:cNvPr>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4"/>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prstTxWarp prst="textNoShape">
              <a:avLst/>
            </a:prstTxWarp>
            <a:noAutofit/>
          </a:bodyPr>
          <a:lstStyle/>
          <a:p>
            <a:pPr algn="ctr"/>
            <a:endParaRPr lang="en-US" sz="8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a:extLst>
              <a:ext uri="{FF2B5EF4-FFF2-40B4-BE49-F238E27FC236}">
                <a16:creationId xmlns="" xmlns:a16="http://schemas.microsoft.com/office/drawing/2014/main" id="{C935B0CA-64F0-F243-A1B2-D921E51DD548}"/>
              </a:ext>
            </a:extLst>
          </p:cNvPr>
          <p:cNvSpPr txBox="1"/>
          <p:nvPr/>
        </p:nvSpPr>
        <p:spPr>
          <a:xfrm>
            <a:off x="7362211" y="2041106"/>
            <a:ext cx="4126814" cy="1569660"/>
          </a:xfrm>
          <a:prstGeom prst="rect">
            <a:avLst/>
          </a:prstGeom>
          <a:noFill/>
        </p:spPr>
        <p:txBody>
          <a:bodyPr wrap="square" rtlCol="0">
            <a:spAutoFit/>
          </a:bodyPr>
          <a:lstStyle/>
          <a:p>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激发</a:t>
            </a:r>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个人潜能</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，实现</a:t>
            </a:r>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企业潜力</a:t>
            </a:r>
          </a:p>
          <a:p>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a:extLst>
              <a:ext uri="{FF2B5EF4-FFF2-40B4-BE49-F238E27FC236}">
                <a16:creationId xmlns="" xmlns:a16="http://schemas.microsoft.com/office/drawing/2014/main" id="{BBBF0DAE-F8CF-9148-9A26-F1BF0E46F21C}"/>
              </a:ext>
            </a:extLst>
          </p:cNvPr>
          <p:cNvSpPr txBox="1"/>
          <p:nvPr/>
        </p:nvSpPr>
        <p:spPr>
          <a:xfrm>
            <a:off x="7390582" y="3494029"/>
            <a:ext cx="3730928" cy="1866392"/>
          </a:xfrm>
          <a:prstGeom prst="rect">
            <a:avLst/>
          </a:prstGeom>
          <a:noFill/>
        </p:spPr>
        <p:txBody>
          <a:bodyPr wrap="square" lIns="91423" tIns="45712" rIns="91423" bIns="45712" rtlCol="0">
            <a:spAutoFit/>
          </a:bodyPr>
          <a:lstStyle/>
          <a:p>
            <a:pPr lvl="0" defTabSz="121793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美国知名组织变革和领导权威约翰</a:t>
            </a:r>
            <a:r>
              <a:rPr lang="en-US" altLang="zh-CN"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科特教授与其研究小组，用了</a:t>
            </a:r>
            <a:r>
              <a:rPr lang="en-US" altLang="zh-CN"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11</a:t>
            </a: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年的时间，对企业文化对经营业绩的影响力进行研究，结果证明：凡是重视企业文化因素特征的公司，其经营业绩远远胜于那些不重视企业文化建设的公司。 </a:t>
            </a:r>
          </a:p>
          <a:p>
            <a:pPr lvl="0" defTabSz="1217930">
              <a:lnSpc>
                <a:spcPts val="2000"/>
              </a:lnSpc>
              <a:defRPr/>
            </a:pP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27093373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
            <a:extLst>
              <a:ext uri="{FF2B5EF4-FFF2-40B4-BE49-F238E27FC236}">
                <a16:creationId xmlns="" xmlns:a16="http://schemas.microsoft.com/office/drawing/2014/main" id="{45EB1D9A-7177-440A-B381-3DF4A1697921}"/>
              </a:ext>
            </a:extLst>
          </p:cNvPr>
          <p:cNvGrpSpPr/>
          <p:nvPr/>
        </p:nvGrpSpPr>
        <p:grpSpPr>
          <a:xfrm>
            <a:off x="0" y="3175"/>
            <a:ext cx="12192000" cy="6854825"/>
            <a:chOff x="0" y="3175"/>
            <a:chExt cx="12192000" cy="6854825"/>
          </a:xfrm>
        </p:grpSpPr>
        <p:sp>
          <p:nvSpPr>
            <p:cNvPr id="52" name="Freeform 9">
              <a:extLst>
                <a:ext uri="{FF2B5EF4-FFF2-40B4-BE49-F238E27FC236}">
                  <a16:creationId xmlns="" xmlns:a16="http://schemas.microsoft.com/office/drawing/2014/main" id="{3D362712-C3FE-4E0D-8216-7168E54A9B9C}"/>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椭圆 5">
              <a:extLst>
                <a:ext uri="{FF2B5EF4-FFF2-40B4-BE49-F238E27FC236}">
                  <a16:creationId xmlns="" xmlns:a16="http://schemas.microsoft.com/office/drawing/2014/main" id="{5942E48E-62DE-4F8A-B0FC-42F4020475D3}"/>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4" name="矩形 53">
              <a:extLst>
                <a:ext uri="{FF2B5EF4-FFF2-40B4-BE49-F238E27FC236}">
                  <a16:creationId xmlns="" xmlns:a16="http://schemas.microsoft.com/office/drawing/2014/main" id="{78CC2178-A02F-4B99-86DF-EB377E8987B2}"/>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5" name="文本框 54">
              <a:extLst>
                <a:ext uri="{FF2B5EF4-FFF2-40B4-BE49-F238E27FC236}">
                  <a16:creationId xmlns="" xmlns:a16="http://schemas.microsoft.com/office/drawing/2014/main" id="{2A1DEF93-9F43-465D-9DAD-E8D9F8D82EAF}"/>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2" name="Ellipse 2">
            <a:extLst>
              <a:ext uri="{FF2B5EF4-FFF2-40B4-BE49-F238E27FC236}">
                <a16:creationId xmlns="" xmlns:a16="http://schemas.microsoft.com/office/drawing/2014/main" id="{BA6A4CA0-671B-42A1-B242-7B41C75483E6}"/>
              </a:ext>
            </a:extLst>
          </p:cNvPr>
          <p:cNvSpPr/>
          <p:nvPr/>
        </p:nvSpPr>
        <p:spPr>
          <a:xfrm>
            <a:off x="6302875" y="1357542"/>
            <a:ext cx="4130663" cy="4041552"/>
          </a:xfrm>
          <a:prstGeom prst="ellipse">
            <a:avLst/>
          </a:prstGeom>
          <a:blipFill>
            <a:blip r:embed="rId3"/>
            <a:stretch>
              <a:fillRect l="-23499" r="-23499"/>
            </a:stretch>
          </a:blipFill>
          <a:ln>
            <a:noFill/>
          </a:ln>
          <a:effectLst>
            <a:outerShdw blurRad="9779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Rechteck 38">
            <a:extLst>
              <a:ext uri="{FF2B5EF4-FFF2-40B4-BE49-F238E27FC236}">
                <a16:creationId xmlns="" xmlns:a16="http://schemas.microsoft.com/office/drawing/2014/main" id="{BE641E13-D4AE-4590-B523-85EDAB011A05}"/>
              </a:ext>
            </a:extLst>
          </p:cNvPr>
          <p:cNvSpPr/>
          <p:nvPr/>
        </p:nvSpPr>
        <p:spPr>
          <a:xfrm>
            <a:off x="1588" y="0"/>
            <a:ext cx="4486184" cy="6858000"/>
          </a:xfrm>
          <a:prstGeom prst="rect">
            <a:avLst/>
          </a:prstGeom>
          <a:solidFill>
            <a:schemeClr val="bg1"/>
          </a:solidFill>
          <a:ln w="127000">
            <a:noFill/>
          </a:ln>
          <a:effectLst>
            <a:outerShdw blurRad="9779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Ellipse 43">
            <a:extLst>
              <a:ext uri="{FF2B5EF4-FFF2-40B4-BE49-F238E27FC236}">
                <a16:creationId xmlns="" xmlns:a16="http://schemas.microsoft.com/office/drawing/2014/main" id="{75B9028E-FECE-475D-90D1-6A6180E89464}"/>
              </a:ext>
            </a:extLst>
          </p:cNvPr>
          <p:cNvSpPr/>
          <p:nvPr/>
        </p:nvSpPr>
        <p:spPr>
          <a:xfrm>
            <a:off x="4279347" y="3485964"/>
            <a:ext cx="415102" cy="4151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solidFill>
                <a:schemeClr val="bg2">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Shape 3850">
            <a:extLst>
              <a:ext uri="{FF2B5EF4-FFF2-40B4-BE49-F238E27FC236}">
                <a16:creationId xmlns="" xmlns:a16="http://schemas.microsoft.com/office/drawing/2014/main" id="{E14BEE3A-C2D7-450E-A36E-610F373E292A}"/>
              </a:ext>
            </a:extLst>
          </p:cNvPr>
          <p:cNvSpPr/>
          <p:nvPr/>
        </p:nvSpPr>
        <p:spPr>
          <a:xfrm>
            <a:off x="4402207" y="3593049"/>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lIns="45713" tIns="22850" rIns="45713" bIns="22850" anchor="ctr" anchorCtr="0">
            <a:noAutofit/>
          </a:bodyPr>
          <a:lstStyle/>
          <a:p>
            <a:endParaRPr sz="1800">
              <a:solidFill>
                <a:schemeClr val="bg2">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41" name="Ellipse 43">
            <a:extLst>
              <a:ext uri="{FF2B5EF4-FFF2-40B4-BE49-F238E27FC236}">
                <a16:creationId xmlns="" xmlns:a16="http://schemas.microsoft.com/office/drawing/2014/main" id="{1D8420D8-0C45-469E-BE55-26165E2D5280}"/>
              </a:ext>
            </a:extLst>
          </p:cNvPr>
          <p:cNvSpPr/>
          <p:nvPr/>
        </p:nvSpPr>
        <p:spPr>
          <a:xfrm>
            <a:off x="4279347" y="4743277"/>
            <a:ext cx="415102" cy="4151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solidFill>
                <a:schemeClr val="bg2">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Shape 3850">
            <a:extLst>
              <a:ext uri="{FF2B5EF4-FFF2-40B4-BE49-F238E27FC236}">
                <a16:creationId xmlns="" xmlns:a16="http://schemas.microsoft.com/office/drawing/2014/main" id="{839C4FB8-C205-4107-9E59-03CFBFB33B2F}"/>
              </a:ext>
            </a:extLst>
          </p:cNvPr>
          <p:cNvSpPr/>
          <p:nvPr/>
        </p:nvSpPr>
        <p:spPr>
          <a:xfrm>
            <a:off x="4402207" y="4850362"/>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lIns="45713" tIns="22850" rIns="45713" bIns="22850" anchor="ctr" anchorCtr="0">
            <a:noAutofit/>
          </a:bodyPr>
          <a:lstStyle/>
          <a:p>
            <a:endParaRPr sz="1800">
              <a:solidFill>
                <a:schemeClr val="bg2">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45" name="TextBox 7">
            <a:extLst>
              <a:ext uri="{FF2B5EF4-FFF2-40B4-BE49-F238E27FC236}">
                <a16:creationId xmlns="" xmlns:a16="http://schemas.microsoft.com/office/drawing/2014/main" id="{3C107DAF-CF7C-408C-B173-6EC8745EE08E}"/>
              </a:ext>
            </a:extLst>
          </p:cNvPr>
          <p:cNvSpPr txBox="1"/>
          <p:nvPr/>
        </p:nvSpPr>
        <p:spPr>
          <a:xfrm>
            <a:off x="587274" y="1091919"/>
            <a:ext cx="3057247" cy="523220"/>
          </a:xfrm>
          <a:prstGeom prst="rect">
            <a:avLst/>
          </a:prstGeom>
          <a:noFill/>
        </p:spPr>
        <p:txBody>
          <a:bodyPr wrap="none" rtlCol="0">
            <a:spAutoFit/>
          </a:bodyPr>
          <a:lstStyle/>
          <a:p>
            <a:r>
              <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张瑞敏谈企业文化</a:t>
            </a:r>
          </a:p>
        </p:txBody>
      </p:sp>
      <p:sp>
        <p:nvSpPr>
          <p:cNvPr id="46" name="Google Shape;86;p19">
            <a:extLst>
              <a:ext uri="{FF2B5EF4-FFF2-40B4-BE49-F238E27FC236}">
                <a16:creationId xmlns="" xmlns:a16="http://schemas.microsoft.com/office/drawing/2014/main" id="{F8204552-FC7F-40BB-A274-0FBF2DDC049A}"/>
              </a:ext>
            </a:extLst>
          </p:cNvPr>
          <p:cNvSpPr txBox="1"/>
          <p:nvPr/>
        </p:nvSpPr>
        <p:spPr>
          <a:xfrm>
            <a:off x="587274" y="695654"/>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a:solidFill>
                  <a:schemeClr val="accent1"/>
                </a:solidFill>
                <a:latin typeface="思源黑体" panose="020B0500000000000000" pitchFamily="34" charset="-122"/>
                <a:ea typeface="思源黑体" panose="020B0500000000000000" pitchFamily="34" charset="-122"/>
                <a:cs typeface="Lato"/>
                <a:sym typeface="思源黑体" panose="020B0500000000000000" pitchFamily="34" charset="-122"/>
              </a:rPr>
              <a:t>YOUR TITLE HERE</a:t>
            </a:r>
            <a:endParaRPr sz="2000" b="0" i="0" u="none" strike="noStrike" cap="none">
              <a:solidFill>
                <a:schemeClr val="accent1"/>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47" name="Rectangle 29">
            <a:extLst>
              <a:ext uri="{FF2B5EF4-FFF2-40B4-BE49-F238E27FC236}">
                <a16:creationId xmlns="" xmlns:a16="http://schemas.microsoft.com/office/drawing/2014/main" id="{79DA7FF4-4CC6-44CB-8783-5B372A1E8036}"/>
              </a:ext>
            </a:extLst>
          </p:cNvPr>
          <p:cNvSpPr/>
          <p:nvPr/>
        </p:nvSpPr>
        <p:spPr>
          <a:xfrm>
            <a:off x="1013665" y="3013341"/>
            <a:ext cx="2618286" cy="831318"/>
          </a:xfrm>
          <a:prstGeom prst="rect">
            <a:avLst/>
          </a:prstGeom>
        </p:spPr>
        <p:txBody>
          <a:bodyPr wrap="square">
            <a:spAutoFit/>
          </a:bodyPr>
          <a:lstStyle/>
          <a:p>
            <a:pPr lvl="0" algn="r">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“海尔过去的成功是观念和思维方式的成功。企业发展的灵魂是企业文化，而企业文化最核心的内容应该是价值观。</a:t>
            </a:r>
          </a:p>
        </p:txBody>
      </p:sp>
      <p:sp>
        <p:nvSpPr>
          <p:cNvPr id="49" name="Rectangle 29">
            <a:extLst>
              <a:ext uri="{FF2B5EF4-FFF2-40B4-BE49-F238E27FC236}">
                <a16:creationId xmlns="" xmlns:a16="http://schemas.microsoft.com/office/drawing/2014/main" id="{D99CBC4D-40C1-4AD2-AB2A-602DE7C72BDF}"/>
              </a:ext>
            </a:extLst>
          </p:cNvPr>
          <p:cNvSpPr/>
          <p:nvPr/>
        </p:nvSpPr>
        <p:spPr>
          <a:xfrm>
            <a:off x="1013665" y="4218540"/>
            <a:ext cx="2618286" cy="1344279"/>
          </a:xfrm>
          <a:prstGeom prst="rect">
            <a:avLst/>
          </a:prstGeom>
        </p:spPr>
        <p:txBody>
          <a:bodyPr wrap="square">
            <a:spAutoFit/>
          </a:bodyPr>
          <a:lstStyle/>
          <a:p>
            <a:pPr lvl="0" algn="r">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“第一是设计师，在企业发展中如何使组织结构适应企业发展；第二是牧师，不断地布道，使员工接受企业文化，把员工自身价值的体现和企业目标的实现结合起来。”</a:t>
            </a:r>
          </a:p>
        </p:txBody>
      </p:sp>
    </p:spTree>
    <p:extLst>
      <p:ext uri="{BB962C8B-B14F-4D97-AF65-F5344CB8AC3E}">
        <p14:creationId xmlns:p14="http://schemas.microsoft.com/office/powerpoint/2010/main" val="3504248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5">
            <a:extLst>
              <a:ext uri="{FF2B5EF4-FFF2-40B4-BE49-F238E27FC236}">
                <a16:creationId xmlns="" xmlns:a16="http://schemas.microsoft.com/office/drawing/2014/main" id="{C5FABB77-F0CC-4893-9346-9507393DFEF7}"/>
              </a:ext>
            </a:extLst>
          </p:cNvPr>
          <p:cNvGrpSpPr/>
          <p:nvPr/>
        </p:nvGrpSpPr>
        <p:grpSpPr>
          <a:xfrm>
            <a:off x="0" y="3175"/>
            <a:ext cx="12192000" cy="6854825"/>
            <a:chOff x="0" y="3175"/>
            <a:chExt cx="12192000" cy="6854825"/>
          </a:xfrm>
        </p:grpSpPr>
        <p:sp>
          <p:nvSpPr>
            <p:cNvPr id="35" name="Freeform 9">
              <a:extLst>
                <a:ext uri="{FF2B5EF4-FFF2-40B4-BE49-F238E27FC236}">
                  <a16:creationId xmlns="" xmlns:a16="http://schemas.microsoft.com/office/drawing/2014/main" id="{3A56851F-69F4-464B-94A0-A945D65D6C65}"/>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椭圆 5">
              <a:extLst>
                <a:ext uri="{FF2B5EF4-FFF2-40B4-BE49-F238E27FC236}">
                  <a16:creationId xmlns="" xmlns:a16="http://schemas.microsoft.com/office/drawing/2014/main" id="{300F6300-31C5-4CF4-A1FF-CFEBB57B6FE6}"/>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7" name="矩形 36">
              <a:extLst>
                <a:ext uri="{FF2B5EF4-FFF2-40B4-BE49-F238E27FC236}">
                  <a16:creationId xmlns="" xmlns:a16="http://schemas.microsoft.com/office/drawing/2014/main" id="{5971AC8A-FE3A-4419-B0D2-2EB7CAEB2D54}"/>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38">
              <a:extLst>
                <a:ext uri="{FF2B5EF4-FFF2-40B4-BE49-F238E27FC236}">
                  <a16:creationId xmlns="" xmlns:a16="http://schemas.microsoft.com/office/drawing/2014/main" id="{EDBB6C97-A402-41E3-B58F-93AF486E5BB5}"/>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grpSp>
        <p:nvGrpSpPr>
          <p:cNvPr id="2" name="Group 58">
            <a:extLst>
              <a:ext uri="{FF2B5EF4-FFF2-40B4-BE49-F238E27FC236}">
                <a16:creationId xmlns="" xmlns:a16="http://schemas.microsoft.com/office/drawing/2014/main" id="{273C17AF-EA17-3F49-96E5-F9E373CC6311}"/>
              </a:ext>
            </a:extLst>
          </p:cNvPr>
          <p:cNvGrpSpPr/>
          <p:nvPr/>
        </p:nvGrpSpPr>
        <p:grpSpPr>
          <a:xfrm>
            <a:off x="1447801" y="2005061"/>
            <a:ext cx="2309813" cy="1924050"/>
            <a:chOff x="1447801" y="2466975"/>
            <a:chExt cx="2309813" cy="1924050"/>
          </a:xfrm>
        </p:grpSpPr>
        <p:sp>
          <p:nvSpPr>
            <p:cNvPr id="3" name="Freeform 5">
              <a:extLst>
                <a:ext uri="{FF2B5EF4-FFF2-40B4-BE49-F238E27FC236}">
                  <a16:creationId xmlns="" xmlns:a16="http://schemas.microsoft.com/office/drawing/2014/main" id="{F6BE1EF7-F090-4942-BA70-0C7CCEBDC112}"/>
                </a:ext>
              </a:extLst>
            </p:cNvPr>
            <p:cNvSpPr>
              <a:spLocks/>
            </p:cNvSpPr>
            <p:nvPr/>
          </p:nvSpPr>
          <p:spPr bwMode="auto">
            <a:xfrm>
              <a:off x="1455739" y="2549525"/>
              <a:ext cx="2290763"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5 w 610"/>
                <a:gd name="T19" fmla="*/ 49 h 488"/>
                <a:gd name="T20" fmla="*/ 156 w 610"/>
                <a:gd name="T21" fmla="*/ 228 h 488"/>
                <a:gd name="T22" fmla="*/ 156 w 610"/>
                <a:gd name="T23" fmla="*/ 272 h 488"/>
                <a:gd name="T24" fmla="*/ 22 w 610"/>
                <a:gd name="T25" fmla="*/ 431 h 488"/>
                <a:gd name="T26" fmla="*/ 0 w 610"/>
                <a:gd name="T27" fmla="*/ 431 h 488"/>
                <a:gd name="T28" fmla="*/ 0 w 610"/>
                <a:gd name="T29" fmla="*/ 465 h 488"/>
                <a:gd name="T30" fmla="*/ 0 w 610"/>
                <a:gd name="T31" fmla="*/ 465 h 488"/>
                <a:gd name="T32" fmla="*/ 2 w 610"/>
                <a:gd name="T33" fmla="*/ 475 h 488"/>
                <a:gd name="T34" fmla="*/ 23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5" y="49"/>
                  </a:cubicBezTo>
                  <a:cubicBezTo>
                    <a:pt x="156" y="228"/>
                    <a:pt x="156" y="228"/>
                    <a:pt x="156" y="228"/>
                  </a:cubicBezTo>
                  <a:cubicBezTo>
                    <a:pt x="166" y="241"/>
                    <a:pt x="166" y="259"/>
                    <a:pt x="156" y="272"/>
                  </a:cubicBezTo>
                  <a:cubicBezTo>
                    <a:pt x="22" y="431"/>
                    <a:pt x="22" y="431"/>
                    <a:pt x="22" y="431"/>
                  </a:cubicBezTo>
                  <a:cubicBezTo>
                    <a:pt x="0" y="431"/>
                    <a:pt x="0" y="431"/>
                    <a:pt x="0" y="431"/>
                  </a:cubicBezTo>
                  <a:cubicBezTo>
                    <a:pt x="0" y="465"/>
                    <a:pt x="0" y="465"/>
                    <a:pt x="0" y="465"/>
                  </a:cubicBezTo>
                  <a:cubicBezTo>
                    <a:pt x="0" y="465"/>
                    <a:pt x="0" y="465"/>
                    <a:pt x="0" y="465"/>
                  </a:cubicBezTo>
                  <a:cubicBezTo>
                    <a:pt x="0" y="469"/>
                    <a:pt x="1" y="472"/>
                    <a:pt x="2" y="475"/>
                  </a:cubicBezTo>
                  <a:cubicBezTo>
                    <a:pt x="6" y="483"/>
                    <a:pt x="14" y="488"/>
                    <a:pt x="23" y="488"/>
                  </a:cubicBezTo>
                  <a:cubicBezTo>
                    <a:pt x="389" y="488"/>
                    <a:pt x="389" y="488"/>
                    <a:pt x="389" y="488"/>
                  </a:cubicBezTo>
                  <a:cubicBezTo>
                    <a:pt x="409" y="488"/>
                    <a:pt x="428" y="479"/>
                    <a:pt x="441" y="464"/>
                  </a:cubicBezTo>
                  <a:cubicBezTo>
                    <a:pt x="602" y="272"/>
                    <a:pt x="602" y="272"/>
                    <a:pt x="602" y="272"/>
                  </a:cubicBezTo>
                  <a:cubicBezTo>
                    <a:pt x="607" y="265"/>
                    <a:pt x="610" y="258"/>
                    <a:pt x="610" y="250"/>
                  </a:cubicBezTo>
                  <a:cubicBezTo>
                    <a:pt x="610" y="250"/>
                    <a:pt x="610" y="250"/>
                    <a:pt x="610" y="250"/>
                  </a:cubicBezTo>
                  <a:lnTo>
                    <a:pt x="610" y="21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6">
              <a:extLst>
                <a:ext uri="{FF2B5EF4-FFF2-40B4-BE49-F238E27FC236}">
                  <a16:creationId xmlns="" xmlns:a16="http://schemas.microsoft.com/office/drawing/2014/main" id="{312D13B0-E97C-914B-A031-8928D1C701C4}"/>
                </a:ext>
              </a:extLst>
            </p:cNvPr>
            <p:cNvSpPr>
              <a:spLocks/>
            </p:cNvSpPr>
            <p:nvPr/>
          </p:nvSpPr>
          <p:spPr bwMode="auto">
            <a:xfrm>
              <a:off x="1447801" y="2466975"/>
              <a:ext cx="2309813" cy="1795463"/>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Shape 2723">
              <a:extLst>
                <a:ext uri="{FF2B5EF4-FFF2-40B4-BE49-F238E27FC236}">
                  <a16:creationId xmlns="" xmlns:a16="http://schemas.microsoft.com/office/drawing/2014/main" id="{8CAE7B35-4849-9946-82CF-C9FB0134E874}"/>
                </a:ext>
              </a:extLst>
            </p:cNvPr>
            <p:cNvSpPr/>
            <p:nvPr/>
          </p:nvSpPr>
          <p:spPr>
            <a:xfrm>
              <a:off x="2601119" y="306382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grpSp>
        <p:nvGrpSpPr>
          <p:cNvPr id="7" name="Group 63">
            <a:extLst>
              <a:ext uri="{FF2B5EF4-FFF2-40B4-BE49-F238E27FC236}">
                <a16:creationId xmlns="" xmlns:a16="http://schemas.microsoft.com/office/drawing/2014/main" id="{E56087AC-626D-D447-83E4-BE3113289C12}"/>
              </a:ext>
            </a:extLst>
          </p:cNvPr>
          <p:cNvGrpSpPr/>
          <p:nvPr/>
        </p:nvGrpSpPr>
        <p:grpSpPr>
          <a:xfrm>
            <a:off x="3779839" y="2005061"/>
            <a:ext cx="2305050" cy="1924050"/>
            <a:chOff x="3779839" y="2466975"/>
            <a:chExt cx="2305050" cy="1924050"/>
          </a:xfrm>
        </p:grpSpPr>
        <p:sp>
          <p:nvSpPr>
            <p:cNvPr id="8" name="Freeform 64">
              <a:extLst>
                <a:ext uri="{FF2B5EF4-FFF2-40B4-BE49-F238E27FC236}">
                  <a16:creationId xmlns="" xmlns:a16="http://schemas.microsoft.com/office/drawing/2014/main" id="{6FDE916E-8A24-A34D-9BAD-9E0F5D3D2018}"/>
                </a:ext>
              </a:extLst>
            </p:cNvPr>
            <p:cNvSpPr>
              <a:spLocks/>
            </p:cNvSpPr>
            <p:nvPr/>
          </p:nvSpPr>
          <p:spPr bwMode="auto">
            <a:xfrm>
              <a:off x="3787776" y="2549525"/>
              <a:ext cx="2289175"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5 w 610"/>
                <a:gd name="T19" fmla="*/ 49 h 488"/>
                <a:gd name="T20" fmla="*/ 155 w 610"/>
                <a:gd name="T21" fmla="*/ 228 h 488"/>
                <a:gd name="T22" fmla="*/ 155 w 610"/>
                <a:gd name="T23" fmla="*/ 272 h 488"/>
                <a:gd name="T24" fmla="*/ 21 w 610"/>
                <a:gd name="T25" fmla="*/ 431 h 488"/>
                <a:gd name="T26" fmla="*/ 0 w 610"/>
                <a:gd name="T27" fmla="*/ 431 h 488"/>
                <a:gd name="T28" fmla="*/ 0 w 610"/>
                <a:gd name="T29" fmla="*/ 465 h 488"/>
                <a:gd name="T30" fmla="*/ 0 w 610"/>
                <a:gd name="T31" fmla="*/ 465 h 488"/>
                <a:gd name="T32" fmla="*/ 2 w 610"/>
                <a:gd name="T33" fmla="*/ 475 h 488"/>
                <a:gd name="T34" fmla="*/ 22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5" y="49"/>
                  </a:cubicBezTo>
                  <a:cubicBezTo>
                    <a:pt x="155" y="228"/>
                    <a:pt x="155" y="228"/>
                    <a:pt x="155" y="228"/>
                  </a:cubicBezTo>
                  <a:cubicBezTo>
                    <a:pt x="166" y="241"/>
                    <a:pt x="166" y="259"/>
                    <a:pt x="155" y="272"/>
                  </a:cubicBezTo>
                  <a:cubicBezTo>
                    <a:pt x="21" y="431"/>
                    <a:pt x="21" y="431"/>
                    <a:pt x="21" y="431"/>
                  </a:cubicBezTo>
                  <a:cubicBezTo>
                    <a:pt x="0" y="431"/>
                    <a:pt x="0" y="431"/>
                    <a:pt x="0" y="431"/>
                  </a:cubicBezTo>
                  <a:cubicBezTo>
                    <a:pt x="0" y="465"/>
                    <a:pt x="0" y="465"/>
                    <a:pt x="0" y="465"/>
                  </a:cubicBezTo>
                  <a:cubicBezTo>
                    <a:pt x="0" y="465"/>
                    <a:pt x="0" y="465"/>
                    <a:pt x="0" y="465"/>
                  </a:cubicBezTo>
                  <a:cubicBezTo>
                    <a:pt x="0" y="469"/>
                    <a:pt x="0" y="472"/>
                    <a:pt x="2" y="475"/>
                  </a:cubicBezTo>
                  <a:cubicBezTo>
                    <a:pt x="6" y="483"/>
                    <a:pt x="14" y="488"/>
                    <a:pt x="22" y="488"/>
                  </a:cubicBezTo>
                  <a:cubicBezTo>
                    <a:pt x="389" y="488"/>
                    <a:pt x="389" y="488"/>
                    <a:pt x="389" y="488"/>
                  </a:cubicBezTo>
                  <a:cubicBezTo>
                    <a:pt x="409" y="488"/>
                    <a:pt x="428" y="479"/>
                    <a:pt x="441" y="464"/>
                  </a:cubicBezTo>
                  <a:cubicBezTo>
                    <a:pt x="602" y="272"/>
                    <a:pt x="602" y="272"/>
                    <a:pt x="602" y="272"/>
                  </a:cubicBezTo>
                  <a:cubicBezTo>
                    <a:pt x="607" y="265"/>
                    <a:pt x="610" y="258"/>
                    <a:pt x="610" y="250"/>
                  </a:cubicBezTo>
                  <a:cubicBezTo>
                    <a:pt x="610" y="250"/>
                    <a:pt x="610" y="250"/>
                    <a:pt x="610" y="250"/>
                  </a:cubicBezTo>
                  <a:lnTo>
                    <a:pt x="610" y="216"/>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65">
              <a:extLst>
                <a:ext uri="{FF2B5EF4-FFF2-40B4-BE49-F238E27FC236}">
                  <a16:creationId xmlns="" xmlns:a16="http://schemas.microsoft.com/office/drawing/2014/main" id="{C748F18C-A628-F54F-876A-B1C54F208D51}"/>
                </a:ext>
              </a:extLst>
            </p:cNvPr>
            <p:cNvSpPr>
              <a:spLocks/>
            </p:cNvSpPr>
            <p:nvPr/>
          </p:nvSpPr>
          <p:spPr bwMode="auto">
            <a:xfrm>
              <a:off x="3779839" y="2466975"/>
              <a:ext cx="2305050" cy="1795463"/>
            </a:xfrm>
            <a:custGeom>
              <a:avLst/>
              <a:gdLst>
                <a:gd name="T0" fmla="*/ 604 w 614"/>
                <a:gd name="T1" fmla="*/ 216 h 476"/>
                <a:gd name="T2" fmla="*/ 604 w 614"/>
                <a:gd name="T3" fmla="*/ 260 h 476"/>
                <a:gd name="T4" fmla="*/ 443 w 614"/>
                <a:gd name="T5" fmla="*/ 452 h 476"/>
                <a:gd name="T6" fmla="*/ 391 w 614"/>
                <a:gd name="T7" fmla="*/ 476 h 476"/>
                <a:gd name="T8" fmla="*/ 24 w 614"/>
                <a:gd name="T9" fmla="*/ 476 h 476"/>
                <a:gd name="T10" fmla="*/ 4 w 614"/>
                <a:gd name="T11" fmla="*/ 463 h 476"/>
                <a:gd name="T12" fmla="*/ 7 w 614"/>
                <a:gd name="T13" fmla="*/ 439 h 476"/>
                <a:gd name="T14" fmla="*/ 157 w 614"/>
                <a:gd name="T15" fmla="*/ 260 h 476"/>
                <a:gd name="T16" fmla="*/ 157 w 614"/>
                <a:gd name="T17" fmla="*/ 216 h 476"/>
                <a:gd name="T18" fmla="*/ 7 w 614"/>
                <a:gd name="T19" fmla="*/ 37 h 476"/>
                <a:gd name="T20" fmla="*/ 4 w 614"/>
                <a:gd name="T21" fmla="*/ 13 h 476"/>
                <a:gd name="T22" fmla="*/ 24 w 614"/>
                <a:gd name="T23" fmla="*/ 0 h 476"/>
                <a:gd name="T24" fmla="*/ 391 w 614"/>
                <a:gd name="T25" fmla="*/ 0 h 476"/>
                <a:gd name="T26" fmla="*/ 443 w 614"/>
                <a:gd name="T27" fmla="*/ 24 h 476"/>
                <a:gd name="T28" fmla="*/ 604 w 614"/>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476">
                  <a:moveTo>
                    <a:pt x="604" y="216"/>
                  </a:moveTo>
                  <a:cubicBezTo>
                    <a:pt x="614" y="229"/>
                    <a:pt x="614" y="247"/>
                    <a:pt x="604" y="260"/>
                  </a:cubicBezTo>
                  <a:cubicBezTo>
                    <a:pt x="443" y="452"/>
                    <a:pt x="443" y="452"/>
                    <a:pt x="443" y="452"/>
                  </a:cubicBezTo>
                  <a:cubicBezTo>
                    <a:pt x="430" y="467"/>
                    <a:pt x="411" y="476"/>
                    <a:pt x="391" y="476"/>
                  </a:cubicBezTo>
                  <a:cubicBezTo>
                    <a:pt x="24" y="476"/>
                    <a:pt x="24" y="476"/>
                    <a:pt x="24" y="476"/>
                  </a:cubicBezTo>
                  <a:cubicBezTo>
                    <a:pt x="16" y="476"/>
                    <a:pt x="8" y="471"/>
                    <a:pt x="4" y="463"/>
                  </a:cubicBezTo>
                  <a:cubicBezTo>
                    <a:pt x="0" y="455"/>
                    <a:pt x="1" y="445"/>
                    <a:pt x="7" y="439"/>
                  </a:cubicBezTo>
                  <a:cubicBezTo>
                    <a:pt x="157" y="260"/>
                    <a:pt x="157" y="260"/>
                    <a:pt x="157" y="260"/>
                  </a:cubicBezTo>
                  <a:cubicBezTo>
                    <a:pt x="168" y="247"/>
                    <a:pt x="168" y="229"/>
                    <a:pt x="157" y="216"/>
                  </a:cubicBezTo>
                  <a:cubicBezTo>
                    <a:pt x="7" y="37"/>
                    <a:pt x="7" y="37"/>
                    <a:pt x="7" y="37"/>
                  </a:cubicBezTo>
                  <a:cubicBezTo>
                    <a:pt x="1" y="30"/>
                    <a:pt x="0" y="21"/>
                    <a:pt x="4" y="13"/>
                  </a:cubicBezTo>
                  <a:cubicBezTo>
                    <a:pt x="8" y="5"/>
                    <a:pt x="16" y="0"/>
                    <a:pt x="24" y="0"/>
                  </a:cubicBezTo>
                  <a:cubicBezTo>
                    <a:pt x="391" y="0"/>
                    <a:pt x="391" y="0"/>
                    <a:pt x="391" y="0"/>
                  </a:cubicBezTo>
                  <a:cubicBezTo>
                    <a:pt x="411" y="0"/>
                    <a:pt x="430" y="9"/>
                    <a:pt x="443" y="24"/>
                  </a:cubicBezTo>
                  <a:lnTo>
                    <a:pt x="604"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Shape 2778">
              <a:extLst>
                <a:ext uri="{FF2B5EF4-FFF2-40B4-BE49-F238E27FC236}">
                  <a16:creationId xmlns="" xmlns:a16="http://schemas.microsoft.com/office/drawing/2014/main" id="{19089219-0D2E-0D4D-A1BA-017541CB9F54}"/>
                </a:ext>
              </a:extLst>
            </p:cNvPr>
            <p:cNvSpPr/>
            <p:nvPr/>
          </p:nvSpPr>
          <p:spPr>
            <a:xfrm>
              <a:off x="4932363" y="306382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grpSp>
        <p:nvGrpSpPr>
          <p:cNvPr id="12" name="Group 68">
            <a:extLst>
              <a:ext uri="{FF2B5EF4-FFF2-40B4-BE49-F238E27FC236}">
                <a16:creationId xmlns="" xmlns:a16="http://schemas.microsoft.com/office/drawing/2014/main" id="{041A690C-09FF-C245-9575-FFE1C7C6BB3E}"/>
              </a:ext>
            </a:extLst>
          </p:cNvPr>
          <p:cNvGrpSpPr/>
          <p:nvPr/>
        </p:nvGrpSpPr>
        <p:grpSpPr>
          <a:xfrm>
            <a:off x="6110289" y="2005061"/>
            <a:ext cx="2306638" cy="1924050"/>
            <a:chOff x="6110289" y="2466975"/>
            <a:chExt cx="2306638" cy="1924050"/>
          </a:xfrm>
        </p:grpSpPr>
        <p:sp>
          <p:nvSpPr>
            <p:cNvPr id="13" name="Freeform 9">
              <a:extLst>
                <a:ext uri="{FF2B5EF4-FFF2-40B4-BE49-F238E27FC236}">
                  <a16:creationId xmlns="" xmlns:a16="http://schemas.microsoft.com/office/drawing/2014/main" id="{F4C412E0-5ED5-654C-A2B2-7D8CA6058993}"/>
                </a:ext>
              </a:extLst>
            </p:cNvPr>
            <p:cNvSpPr>
              <a:spLocks/>
            </p:cNvSpPr>
            <p:nvPr/>
          </p:nvSpPr>
          <p:spPr bwMode="auto">
            <a:xfrm>
              <a:off x="6115051" y="2549525"/>
              <a:ext cx="2289175"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6 w 610"/>
                <a:gd name="T19" fmla="*/ 49 h 488"/>
                <a:gd name="T20" fmla="*/ 156 w 610"/>
                <a:gd name="T21" fmla="*/ 228 h 488"/>
                <a:gd name="T22" fmla="*/ 156 w 610"/>
                <a:gd name="T23" fmla="*/ 272 h 488"/>
                <a:gd name="T24" fmla="*/ 22 w 610"/>
                <a:gd name="T25" fmla="*/ 431 h 488"/>
                <a:gd name="T26" fmla="*/ 0 w 610"/>
                <a:gd name="T27" fmla="*/ 431 h 488"/>
                <a:gd name="T28" fmla="*/ 0 w 610"/>
                <a:gd name="T29" fmla="*/ 465 h 488"/>
                <a:gd name="T30" fmla="*/ 0 w 610"/>
                <a:gd name="T31" fmla="*/ 465 h 488"/>
                <a:gd name="T32" fmla="*/ 2 w 610"/>
                <a:gd name="T33" fmla="*/ 475 h 488"/>
                <a:gd name="T34" fmla="*/ 23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6" y="49"/>
                  </a:cubicBezTo>
                  <a:cubicBezTo>
                    <a:pt x="156" y="228"/>
                    <a:pt x="156" y="228"/>
                    <a:pt x="156" y="228"/>
                  </a:cubicBezTo>
                  <a:cubicBezTo>
                    <a:pt x="166" y="241"/>
                    <a:pt x="166" y="259"/>
                    <a:pt x="156" y="272"/>
                  </a:cubicBezTo>
                  <a:cubicBezTo>
                    <a:pt x="22" y="431"/>
                    <a:pt x="22" y="431"/>
                    <a:pt x="22" y="431"/>
                  </a:cubicBezTo>
                  <a:cubicBezTo>
                    <a:pt x="0" y="431"/>
                    <a:pt x="0" y="431"/>
                    <a:pt x="0" y="431"/>
                  </a:cubicBezTo>
                  <a:cubicBezTo>
                    <a:pt x="0" y="465"/>
                    <a:pt x="0" y="465"/>
                    <a:pt x="0" y="465"/>
                  </a:cubicBezTo>
                  <a:cubicBezTo>
                    <a:pt x="0" y="465"/>
                    <a:pt x="0" y="465"/>
                    <a:pt x="0" y="465"/>
                  </a:cubicBezTo>
                  <a:cubicBezTo>
                    <a:pt x="0" y="469"/>
                    <a:pt x="1" y="472"/>
                    <a:pt x="2" y="475"/>
                  </a:cubicBezTo>
                  <a:cubicBezTo>
                    <a:pt x="6" y="483"/>
                    <a:pt x="14" y="488"/>
                    <a:pt x="23" y="488"/>
                  </a:cubicBezTo>
                  <a:cubicBezTo>
                    <a:pt x="389" y="488"/>
                    <a:pt x="389" y="488"/>
                    <a:pt x="389" y="488"/>
                  </a:cubicBezTo>
                  <a:cubicBezTo>
                    <a:pt x="409" y="488"/>
                    <a:pt x="428" y="479"/>
                    <a:pt x="441" y="464"/>
                  </a:cubicBezTo>
                  <a:cubicBezTo>
                    <a:pt x="602" y="272"/>
                    <a:pt x="602" y="272"/>
                    <a:pt x="602" y="272"/>
                  </a:cubicBezTo>
                  <a:cubicBezTo>
                    <a:pt x="608" y="265"/>
                    <a:pt x="610" y="258"/>
                    <a:pt x="610" y="250"/>
                  </a:cubicBezTo>
                  <a:cubicBezTo>
                    <a:pt x="610" y="250"/>
                    <a:pt x="610" y="250"/>
                    <a:pt x="610" y="250"/>
                  </a:cubicBezTo>
                  <a:lnTo>
                    <a:pt x="610" y="216"/>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0">
              <a:extLst>
                <a:ext uri="{FF2B5EF4-FFF2-40B4-BE49-F238E27FC236}">
                  <a16:creationId xmlns="" xmlns:a16="http://schemas.microsoft.com/office/drawing/2014/main" id="{7744402E-27C2-8E4F-A7A3-444F4FC22EDE}"/>
                </a:ext>
              </a:extLst>
            </p:cNvPr>
            <p:cNvSpPr>
              <a:spLocks/>
            </p:cNvSpPr>
            <p:nvPr/>
          </p:nvSpPr>
          <p:spPr bwMode="auto">
            <a:xfrm>
              <a:off x="6110289" y="2466975"/>
              <a:ext cx="2306638" cy="1795463"/>
            </a:xfrm>
            <a:custGeom>
              <a:avLst/>
              <a:gdLst>
                <a:gd name="T0" fmla="*/ 603 w 614"/>
                <a:gd name="T1" fmla="*/ 216 h 476"/>
                <a:gd name="T2" fmla="*/ 603 w 614"/>
                <a:gd name="T3" fmla="*/ 260 h 476"/>
                <a:gd name="T4" fmla="*/ 442 w 614"/>
                <a:gd name="T5" fmla="*/ 452 h 476"/>
                <a:gd name="T6" fmla="*/ 390 w 614"/>
                <a:gd name="T7" fmla="*/ 476 h 476"/>
                <a:gd name="T8" fmla="*/ 24 w 614"/>
                <a:gd name="T9" fmla="*/ 476 h 476"/>
                <a:gd name="T10" fmla="*/ 3 w 614"/>
                <a:gd name="T11" fmla="*/ 463 h 476"/>
                <a:gd name="T12" fmla="*/ 7 w 614"/>
                <a:gd name="T13" fmla="*/ 439 h 476"/>
                <a:gd name="T14" fmla="*/ 157 w 614"/>
                <a:gd name="T15" fmla="*/ 260 h 476"/>
                <a:gd name="T16" fmla="*/ 157 w 614"/>
                <a:gd name="T17" fmla="*/ 216 h 476"/>
                <a:gd name="T18" fmla="*/ 7 w 614"/>
                <a:gd name="T19" fmla="*/ 37 h 476"/>
                <a:gd name="T20" fmla="*/ 3 w 614"/>
                <a:gd name="T21" fmla="*/ 13 h 476"/>
                <a:gd name="T22" fmla="*/ 24 w 614"/>
                <a:gd name="T23" fmla="*/ 0 h 476"/>
                <a:gd name="T24" fmla="*/ 390 w 614"/>
                <a:gd name="T25" fmla="*/ 0 h 476"/>
                <a:gd name="T26" fmla="*/ 442 w 614"/>
                <a:gd name="T27" fmla="*/ 24 h 476"/>
                <a:gd name="T28" fmla="*/ 603 w 614"/>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476">
                  <a:moveTo>
                    <a:pt x="603" y="216"/>
                  </a:moveTo>
                  <a:cubicBezTo>
                    <a:pt x="614" y="229"/>
                    <a:pt x="614" y="247"/>
                    <a:pt x="603" y="260"/>
                  </a:cubicBezTo>
                  <a:cubicBezTo>
                    <a:pt x="442" y="452"/>
                    <a:pt x="442" y="452"/>
                    <a:pt x="442" y="452"/>
                  </a:cubicBezTo>
                  <a:cubicBezTo>
                    <a:pt x="429" y="467"/>
                    <a:pt x="410" y="476"/>
                    <a:pt x="390" y="476"/>
                  </a:cubicBezTo>
                  <a:cubicBezTo>
                    <a:pt x="24" y="476"/>
                    <a:pt x="24" y="476"/>
                    <a:pt x="24" y="476"/>
                  </a:cubicBezTo>
                  <a:cubicBezTo>
                    <a:pt x="15" y="476"/>
                    <a:pt x="7" y="471"/>
                    <a:pt x="3" y="463"/>
                  </a:cubicBezTo>
                  <a:cubicBezTo>
                    <a:pt x="0" y="455"/>
                    <a:pt x="1" y="445"/>
                    <a:pt x="7" y="439"/>
                  </a:cubicBezTo>
                  <a:cubicBezTo>
                    <a:pt x="157" y="260"/>
                    <a:pt x="157" y="260"/>
                    <a:pt x="157" y="260"/>
                  </a:cubicBezTo>
                  <a:cubicBezTo>
                    <a:pt x="167" y="247"/>
                    <a:pt x="167" y="229"/>
                    <a:pt x="157" y="216"/>
                  </a:cubicBezTo>
                  <a:cubicBezTo>
                    <a:pt x="7" y="37"/>
                    <a:pt x="7" y="37"/>
                    <a:pt x="7" y="37"/>
                  </a:cubicBezTo>
                  <a:cubicBezTo>
                    <a:pt x="1" y="30"/>
                    <a:pt x="0" y="21"/>
                    <a:pt x="3" y="13"/>
                  </a:cubicBezTo>
                  <a:cubicBezTo>
                    <a:pt x="7" y="5"/>
                    <a:pt x="15" y="0"/>
                    <a:pt x="24" y="0"/>
                  </a:cubicBezTo>
                  <a:cubicBezTo>
                    <a:pt x="390" y="0"/>
                    <a:pt x="390" y="0"/>
                    <a:pt x="390" y="0"/>
                  </a:cubicBezTo>
                  <a:cubicBezTo>
                    <a:pt x="410" y="0"/>
                    <a:pt x="429" y="9"/>
                    <a:pt x="442" y="24"/>
                  </a:cubicBezTo>
                  <a:lnTo>
                    <a:pt x="603"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Shape 2773">
              <a:extLst>
                <a:ext uri="{FF2B5EF4-FFF2-40B4-BE49-F238E27FC236}">
                  <a16:creationId xmlns="" xmlns:a16="http://schemas.microsoft.com/office/drawing/2014/main" id="{1ED5BB7D-21E7-8844-8AE9-FE20A36479FA}"/>
                </a:ext>
              </a:extLst>
            </p:cNvPr>
            <p:cNvSpPr/>
            <p:nvPr/>
          </p:nvSpPr>
          <p:spPr>
            <a:xfrm>
              <a:off x="7229476" y="306382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grpSp>
        <p:nvGrpSpPr>
          <p:cNvPr id="17" name="Group 73">
            <a:extLst>
              <a:ext uri="{FF2B5EF4-FFF2-40B4-BE49-F238E27FC236}">
                <a16:creationId xmlns="" xmlns:a16="http://schemas.microsoft.com/office/drawing/2014/main" id="{1A92C7EC-E718-CC4A-8F5A-89F8B200EE83}"/>
              </a:ext>
            </a:extLst>
          </p:cNvPr>
          <p:cNvGrpSpPr/>
          <p:nvPr/>
        </p:nvGrpSpPr>
        <p:grpSpPr>
          <a:xfrm>
            <a:off x="8439151" y="2005061"/>
            <a:ext cx="2308225" cy="1924050"/>
            <a:chOff x="8439151" y="2466975"/>
            <a:chExt cx="2308225" cy="1924050"/>
          </a:xfrm>
        </p:grpSpPr>
        <p:sp>
          <p:nvSpPr>
            <p:cNvPr id="18" name="Freeform 11">
              <a:extLst>
                <a:ext uri="{FF2B5EF4-FFF2-40B4-BE49-F238E27FC236}">
                  <a16:creationId xmlns="" xmlns:a16="http://schemas.microsoft.com/office/drawing/2014/main" id="{DCA307C2-54DA-7B41-9989-53B177992E75}"/>
                </a:ext>
              </a:extLst>
            </p:cNvPr>
            <p:cNvSpPr>
              <a:spLocks/>
            </p:cNvSpPr>
            <p:nvPr/>
          </p:nvSpPr>
          <p:spPr bwMode="auto">
            <a:xfrm>
              <a:off x="8445501" y="2549525"/>
              <a:ext cx="2290763"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5 w 610"/>
                <a:gd name="T19" fmla="*/ 49 h 488"/>
                <a:gd name="T20" fmla="*/ 155 w 610"/>
                <a:gd name="T21" fmla="*/ 228 h 488"/>
                <a:gd name="T22" fmla="*/ 155 w 610"/>
                <a:gd name="T23" fmla="*/ 272 h 488"/>
                <a:gd name="T24" fmla="*/ 22 w 610"/>
                <a:gd name="T25" fmla="*/ 431 h 488"/>
                <a:gd name="T26" fmla="*/ 0 w 610"/>
                <a:gd name="T27" fmla="*/ 431 h 488"/>
                <a:gd name="T28" fmla="*/ 0 w 610"/>
                <a:gd name="T29" fmla="*/ 465 h 488"/>
                <a:gd name="T30" fmla="*/ 0 w 610"/>
                <a:gd name="T31" fmla="*/ 465 h 488"/>
                <a:gd name="T32" fmla="*/ 2 w 610"/>
                <a:gd name="T33" fmla="*/ 475 h 488"/>
                <a:gd name="T34" fmla="*/ 23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5" y="49"/>
                  </a:cubicBezTo>
                  <a:cubicBezTo>
                    <a:pt x="155" y="228"/>
                    <a:pt x="155" y="228"/>
                    <a:pt x="155" y="228"/>
                  </a:cubicBezTo>
                  <a:cubicBezTo>
                    <a:pt x="166" y="241"/>
                    <a:pt x="166" y="259"/>
                    <a:pt x="155" y="272"/>
                  </a:cubicBezTo>
                  <a:cubicBezTo>
                    <a:pt x="22" y="431"/>
                    <a:pt x="22" y="431"/>
                    <a:pt x="22" y="431"/>
                  </a:cubicBezTo>
                  <a:cubicBezTo>
                    <a:pt x="0" y="431"/>
                    <a:pt x="0" y="431"/>
                    <a:pt x="0" y="431"/>
                  </a:cubicBezTo>
                  <a:cubicBezTo>
                    <a:pt x="0" y="465"/>
                    <a:pt x="0" y="465"/>
                    <a:pt x="0" y="465"/>
                  </a:cubicBezTo>
                  <a:cubicBezTo>
                    <a:pt x="0" y="465"/>
                    <a:pt x="0" y="465"/>
                    <a:pt x="0" y="465"/>
                  </a:cubicBezTo>
                  <a:cubicBezTo>
                    <a:pt x="0" y="469"/>
                    <a:pt x="1" y="472"/>
                    <a:pt x="2" y="475"/>
                  </a:cubicBezTo>
                  <a:cubicBezTo>
                    <a:pt x="6" y="483"/>
                    <a:pt x="14" y="488"/>
                    <a:pt x="23" y="488"/>
                  </a:cubicBezTo>
                  <a:cubicBezTo>
                    <a:pt x="389" y="488"/>
                    <a:pt x="389" y="488"/>
                    <a:pt x="389" y="488"/>
                  </a:cubicBezTo>
                  <a:cubicBezTo>
                    <a:pt x="409" y="488"/>
                    <a:pt x="428" y="479"/>
                    <a:pt x="441" y="464"/>
                  </a:cubicBezTo>
                  <a:cubicBezTo>
                    <a:pt x="602" y="272"/>
                    <a:pt x="602" y="272"/>
                    <a:pt x="602" y="272"/>
                  </a:cubicBezTo>
                  <a:cubicBezTo>
                    <a:pt x="607" y="265"/>
                    <a:pt x="610" y="258"/>
                    <a:pt x="610" y="250"/>
                  </a:cubicBezTo>
                  <a:cubicBezTo>
                    <a:pt x="610" y="250"/>
                    <a:pt x="610" y="250"/>
                    <a:pt x="610" y="250"/>
                  </a:cubicBezTo>
                  <a:lnTo>
                    <a:pt x="610" y="21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Freeform 12">
              <a:extLst>
                <a:ext uri="{FF2B5EF4-FFF2-40B4-BE49-F238E27FC236}">
                  <a16:creationId xmlns="" xmlns:a16="http://schemas.microsoft.com/office/drawing/2014/main" id="{964FDD50-9234-BD43-AA0D-D73CE3D31D00}"/>
                </a:ext>
              </a:extLst>
            </p:cNvPr>
            <p:cNvSpPr>
              <a:spLocks/>
            </p:cNvSpPr>
            <p:nvPr/>
          </p:nvSpPr>
          <p:spPr bwMode="auto">
            <a:xfrm>
              <a:off x="8439151" y="2466975"/>
              <a:ext cx="2308225" cy="1795463"/>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7 w 615"/>
                <a:gd name="T15" fmla="*/ 260 h 476"/>
                <a:gd name="T16" fmla="*/ 157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7" y="260"/>
                    <a:pt x="157" y="260"/>
                    <a:pt x="157" y="260"/>
                  </a:cubicBezTo>
                  <a:cubicBezTo>
                    <a:pt x="168" y="247"/>
                    <a:pt x="168" y="229"/>
                    <a:pt x="157"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Shape 2784">
              <a:extLst>
                <a:ext uri="{FF2B5EF4-FFF2-40B4-BE49-F238E27FC236}">
                  <a16:creationId xmlns="" xmlns:a16="http://schemas.microsoft.com/office/drawing/2014/main" id="{88979BB9-83D5-DC4B-893F-C2006D94DCEE}"/>
                </a:ext>
              </a:extLst>
            </p:cNvPr>
            <p:cNvSpPr/>
            <p:nvPr/>
          </p:nvSpPr>
          <p:spPr>
            <a:xfrm>
              <a:off x="9531352" y="306382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sp>
        <p:nvSpPr>
          <p:cNvPr id="23" name="Oval 79">
            <a:extLst>
              <a:ext uri="{FF2B5EF4-FFF2-40B4-BE49-F238E27FC236}">
                <a16:creationId xmlns="" xmlns:a16="http://schemas.microsoft.com/office/drawing/2014/main" id="{FACCC4A3-BBDF-1F4A-AC74-417B3254198F}"/>
              </a:ext>
            </a:extLst>
          </p:cNvPr>
          <p:cNvSpPr>
            <a:spLocks noChangeAspect="1"/>
          </p:cNvSpPr>
          <p:nvPr/>
        </p:nvSpPr>
        <p:spPr>
          <a:xfrm>
            <a:off x="1538567" y="4677488"/>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Oval 84">
            <a:extLst>
              <a:ext uri="{FF2B5EF4-FFF2-40B4-BE49-F238E27FC236}">
                <a16:creationId xmlns="" xmlns:a16="http://schemas.microsoft.com/office/drawing/2014/main" id="{2D6F457B-51B3-6D43-A2C1-4C67FC379E99}"/>
              </a:ext>
            </a:extLst>
          </p:cNvPr>
          <p:cNvSpPr>
            <a:spLocks noChangeAspect="1"/>
          </p:cNvSpPr>
          <p:nvPr/>
        </p:nvSpPr>
        <p:spPr>
          <a:xfrm>
            <a:off x="3779417" y="4671424"/>
            <a:ext cx="180000" cy="1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Oval 89">
            <a:extLst>
              <a:ext uri="{FF2B5EF4-FFF2-40B4-BE49-F238E27FC236}">
                <a16:creationId xmlns="" xmlns:a16="http://schemas.microsoft.com/office/drawing/2014/main" id="{752F29D6-D8B8-C445-A860-B057CC072E1A}"/>
              </a:ext>
            </a:extLst>
          </p:cNvPr>
          <p:cNvSpPr>
            <a:spLocks noChangeAspect="1"/>
          </p:cNvSpPr>
          <p:nvPr/>
        </p:nvSpPr>
        <p:spPr>
          <a:xfrm>
            <a:off x="8439151" y="4671424"/>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Oval 94">
            <a:extLst>
              <a:ext uri="{FF2B5EF4-FFF2-40B4-BE49-F238E27FC236}">
                <a16:creationId xmlns="" xmlns:a16="http://schemas.microsoft.com/office/drawing/2014/main" id="{A7FDD1D1-B198-3745-AA7B-E2AF50CC4F57}"/>
              </a:ext>
            </a:extLst>
          </p:cNvPr>
          <p:cNvSpPr>
            <a:spLocks noChangeAspect="1"/>
          </p:cNvSpPr>
          <p:nvPr/>
        </p:nvSpPr>
        <p:spPr>
          <a:xfrm>
            <a:off x="6075544" y="4671424"/>
            <a:ext cx="180000" cy="180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Rectangle 29">
            <a:extLst>
              <a:ext uri="{FF2B5EF4-FFF2-40B4-BE49-F238E27FC236}">
                <a16:creationId xmlns="" xmlns:a16="http://schemas.microsoft.com/office/drawing/2014/main" id="{15B3D916-4199-5949-B85E-1D288E9E75CD}"/>
              </a:ext>
            </a:extLst>
          </p:cNvPr>
          <p:cNvSpPr/>
          <p:nvPr/>
        </p:nvSpPr>
        <p:spPr>
          <a:xfrm>
            <a:off x="2125530" y="2963787"/>
            <a:ext cx="1230506" cy="577915"/>
          </a:xfrm>
          <a:prstGeom prst="rect">
            <a:avLst/>
          </a:prstGeom>
        </p:spPr>
        <p:txBody>
          <a:bodyPr wrap="square">
            <a:spAutoFit/>
          </a:bodyPr>
          <a:lstStyle/>
          <a:p>
            <a:pPr lvl="0" algn="ctr">
              <a:lnSpc>
                <a:spcPts val="2000"/>
              </a:lnSpc>
              <a:defRPr/>
            </a:pPr>
            <a:r>
              <a:rPr lang="zh-CN" alt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人才理念、营销理念</a:t>
            </a:r>
          </a:p>
        </p:txBody>
      </p:sp>
      <p:sp>
        <p:nvSpPr>
          <p:cNvPr id="43" name="Rectangle 29">
            <a:extLst>
              <a:ext uri="{FF2B5EF4-FFF2-40B4-BE49-F238E27FC236}">
                <a16:creationId xmlns="" xmlns:a16="http://schemas.microsoft.com/office/drawing/2014/main" id="{8D0ABE1C-A05A-FD4C-BEC9-F341CD94A5EB}"/>
              </a:ext>
            </a:extLst>
          </p:cNvPr>
          <p:cNvSpPr/>
          <p:nvPr/>
        </p:nvSpPr>
        <p:spPr>
          <a:xfrm>
            <a:off x="4456774" y="2963787"/>
            <a:ext cx="1230506" cy="577787"/>
          </a:xfrm>
          <a:prstGeom prst="rect">
            <a:avLst/>
          </a:prstGeom>
        </p:spPr>
        <p:txBody>
          <a:bodyPr wrap="square">
            <a:spAutoFit/>
          </a:bodyPr>
          <a:lstStyle/>
          <a:p>
            <a:pPr lvl="0" algn="ctr">
              <a:lnSpc>
                <a:spcPts val="2000"/>
              </a:lnSpc>
              <a:defRPr/>
            </a:pPr>
            <a:r>
              <a:rPr lang="zh-CN" alt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人才理念、营销理念</a:t>
            </a:r>
          </a:p>
        </p:txBody>
      </p:sp>
      <p:sp>
        <p:nvSpPr>
          <p:cNvPr id="44" name="Rectangle 29">
            <a:extLst>
              <a:ext uri="{FF2B5EF4-FFF2-40B4-BE49-F238E27FC236}">
                <a16:creationId xmlns="" xmlns:a16="http://schemas.microsoft.com/office/drawing/2014/main" id="{C4133226-EAD7-B14A-8C5F-8678BA48E99C}"/>
              </a:ext>
            </a:extLst>
          </p:cNvPr>
          <p:cNvSpPr/>
          <p:nvPr/>
        </p:nvSpPr>
        <p:spPr>
          <a:xfrm>
            <a:off x="6753887" y="2963787"/>
            <a:ext cx="1230506" cy="577787"/>
          </a:xfrm>
          <a:prstGeom prst="rect">
            <a:avLst/>
          </a:prstGeom>
        </p:spPr>
        <p:txBody>
          <a:bodyPr wrap="square">
            <a:spAutoFit/>
          </a:bodyPr>
          <a:lstStyle/>
          <a:p>
            <a:pPr lvl="0" algn="ctr">
              <a:lnSpc>
                <a:spcPts val="2000"/>
              </a:lnSpc>
              <a:defRPr/>
            </a:pPr>
            <a:r>
              <a:rPr lang="zh-CN" alt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人才理念、营销理念</a:t>
            </a:r>
          </a:p>
        </p:txBody>
      </p:sp>
      <p:sp>
        <p:nvSpPr>
          <p:cNvPr id="45" name="Rectangle 29">
            <a:extLst>
              <a:ext uri="{FF2B5EF4-FFF2-40B4-BE49-F238E27FC236}">
                <a16:creationId xmlns="" xmlns:a16="http://schemas.microsoft.com/office/drawing/2014/main" id="{1A80A499-2723-0742-B987-2E6B6D7DB790}"/>
              </a:ext>
            </a:extLst>
          </p:cNvPr>
          <p:cNvSpPr/>
          <p:nvPr/>
        </p:nvSpPr>
        <p:spPr>
          <a:xfrm>
            <a:off x="9055763" y="2963787"/>
            <a:ext cx="1230506" cy="577787"/>
          </a:xfrm>
          <a:prstGeom prst="rect">
            <a:avLst/>
          </a:prstGeom>
        </p:spPr>
        <p:txBody>
          <a:bodyPr wrap="square">
            <a:spAutoFit/>
          </a:bodyPr>
          <a:lstStyle/>
          <a:p>
            <a:pPr lvl="0" algn="ctr">
              <a:lnSpc>
                <a:spcPts val="2000"/>
              </a:lnSpc>
              <a:defRPr/>
            </a:pPr>
            <a:r>
              <a:rPr lang="zh-CN" alt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人才理念、营销理念</a:t>
            </a:r>
          </a:p>
        </p:txBody>
      </p:sp>
      <p:sp>
        <p:nvSpPr>
          <p:cNvPr id="46" name="Rectangle 29">
            <a:extLst>
              <a:ext uri="{FF2B5EF4-FFF2-40B4-BE49-F238E27FC236}">
                <a16:creationId xmlns="" xmlns:a16="http://schemas.microsoft.com/office/drawing/2014/main" id="{9BD2647E-237E-FE45-8D2B-2D32C44081C6}"/>
              </a:ext>
            </a:extLst>
          </p:cNvPr>
          <p:cNvSpPr/>
          <p:nvPr/>
        </p:nvSpPr>
        <p:spPr>
          <a:xfrm>
            <a:off x="1737014" y="4851424"/>
            <a:ext cx="1796600" cy="1087798"/>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你能用钱买到一个人的时间，你能用钱买到劳动，但你不能用钱买到热情，你不能用钱买到主动。</a:t>
            </a:r>
          </a:p>
        </p:txBody>
      </p:sp>
      <p:sp>
        <p:nvSpPr>
          <p:cNvPr id="47" name="Rectangle 30">
            <a:extLst>
              <a:ext uri="{FF2B5EF4-FFF2-40B4-BE49-F238E27FC236}">
                <a16:creationId xmlns="" xmlns:a16="http://schemas.microsoft.com/office/drawing/2014/main" id="{840ED42D-73E1-3E41-AE17-FA1439324FD6}"/>
              </a:ext>
            </a:extLst>
          </p:cNvPr>
          <p:cNvSpPr/>
          <p:nvPr/>
        </p:nvSpPr>
        <p:spPr>
          <a:xfrm>
            <a:off x="1737014" y="4530181"/>
            <a:ext cx="1092141"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导向功能</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52" name="Rectangle 29">
            <a:extLst>
              <a:ext uri="{FF2B5EF4-FFF2-40B4-BE49-F238E27FC236}">
                <a16:creationId xmlns="" xmlns:a16="http://schemas.microsoft.com/office/drawing/2014/main" id="{0B160277-73CA-9944-84FF-9872998475C6}"/>
              </a:ext>
            </a:extLst>
          </p:cNvPr>
          <p:cNvSpPr/>
          <p:nvPr/>
        </p:nvSpPr>
        <p:spPr>
          <a:xfrm>
            <a:off x="4034063" y="4851424"/>
            <a:ext cx="1796600" cy="1087798"/>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你能用钱买到一个人的时间，你能用钱买到劳动，但你不能用钱买到热情，你不能用钱买到主动。</a:t>
            </a:r>
          </a:p>
        </p:txBody>
      </p:sp>
      <p:sp>
        <p:nvSpPr>
          <p:cNvPr id="53" name="Rectangle 30">
            <a:extLst>
              <a:ext uri="{FF2B5EF4-FFF2-40B4-BE49-F238E27FC236}">
                <a16:creationId xmlns="" xmlns:a16="http://schemas.microsoft.com/office/drawing/2014/main" id="{F03206EB-6767-DF4B-AA53-DE7BFF9801D6}"/>
              </a:ext>
            </a:extLst>
          </p:cNvPr>
          <p:cNvSpPr/>
          <p:nvPr/>
        </p:nvSpPr>
        <p:spPr>
          <a:xfrm>
            <a:off x="4034063" y="4530181"/>
            <a:ext cx="1092141"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约束功能</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54" name="Rectangle 29">
            <a:extLst>
              <a:ext uri="{FF2B5EF4-FFF2-40B4-BE49-F238E27FC236}">
                <a16:creationId xmlns="" xmlns:a16="http://schemas.microsoft.com/office/drawing/2014/main" id="{9247A12A-769F-F644-9DFD-78D70316F5CA}"/>
              </a:ext>
            </a:extLst>
          </p:cNvPr>
          <p:cNvSpPr/>
          <p:nvPr/>
        </p:nvSpPr>
        <p:spPr>
          <a:xfrm>
            <a:off x="6331176" y="4851424"/>
            <a:ext cx="1796600" cy="1087798"/>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你能用钱买到一个人的时间，你能用钱买到劳动，但你不能用钱买到热情，你不能用钱买到主动。</a:t>
            </a:r>
          </a:p>
        </p:txBody>
      </p:sp>
      <p:sp>
        <p:nvSpPr>
          <p:cNvPr id="55" name="Rectangle 30">
            <a:extLst>
              <a:ext uri="{FF2B5EF4-FFF2-40B4-BE49-F238E27FC236}">
                <a16:creationId xmlns="" xmlns:a16="http://schemas.microsoft.com/office/drawing/2014/main" id="{B4525C50-EF64-4244-8B8A-8DFE7C8B899E}"/>
              </a:ext>
            </a:extLst>
          </p:cNvPr>
          <p:cNvSpPr/>
          <p:nvPr/>
        </p:nvSpPr>
        <p:spPr>
          <a:xfrm>
            <a:off x="6331176" y="4530181"/>
            <a:ext cx="1092141"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凝聚功能</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56" name="Rectangle 29">
            <a:extLst>
              <a:ext uri="{FF2B5EF4-FFF2-40B4-BE49-F238E27FC236}">
                <a16:creationId xmlns="" xmlns:a16="http://schemas.microsoft.com/office/drawing/2014/main" id="{FAAEF44D-E1D6-3B44-A597-FFB1468176F5}"/>
              </a:ext>
            </a:extLst>
          </p:cNvPr>
          <p:cNvSpPr/>
          <p:nvPr/>
        </p:nvSpPr>
        <p:spPr>
          <a:xfrm>
            <a:off x="8658386" y="4851424"/>
            <a:ext cx="1796600" cy="1087798"/>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你能用钱买到一个人的时间，你能用钱买到劳动，但你不能用钱买到热情，你不能用钱买到主动。</a:t>
            </a:r>
          </a:p>
        </p:txBody>
      </p:sp>
      <p:sp>
        <p:nvSpPr>
          <p:cNvPr id="57" name="Rectangle 30">
            <a:extLst>
              <a:ext uri="{FF2B5EF4-FFF2-40B4-BE49-F238E27FC236}">
                <a16:creationId xmlns="" xmlns:a16="http://schemas.microsoft.com/office/drawing/2014/main" id="{76D34B68-616A-784A-948B-7A03ECE25230}"/>
              </a:ext>
            </a:extLst>
          </p:cNvPr>
          <p:cNvSpPr/>
          <p:nvPr/>
        </p:nvSpPr>
        <p:spPr>
          <a:xfrm>
            <a:off x="8658386" y="4530181"/>
            <a:ext cx="1092141"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激励功能</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Tree>
    <p:extLst>
      <p:ext uri="{BB962C8B-B14F-4D97-AF65-F5344CB8AC3E}">
        <p14:creationId xmlns:p14="http://schemas.microsoft.com/office/powerpoint/2010/main" val="3143679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1000"/>
                                        <p:tgtEl>
                                          <p:spTgt spid="44"/>
                                        </p:tgtEl>
                                      </p:cBhvr>
                                    </p:animEffect>
                                    <p:anim calcmode="lin" valueType="num">
                                      <p:cBhvr>
                                        <p:cTn id="40" dur="1000" fill="hold"/>
                                        <p:tgtEl>
                                          <p:spTgt spid="44"/>
                                        </p:tgtEl>
                                        <p:attrNameLst>
                                          <p:attrName>ppt_x</p:attrName>
                                        </p:attrNameLst>
                                      </p:cBhvr>
                                      <p:tavLst>
                                        <p:tav tm="0">
                                          <p:val>
                                            <p:strVal val="#ppt_x"/>
                                          </p:val>
                                        </p:tav>
                                        <p:tav tm="100000">
                                          <p:val>
                                            <p:strVal val="#ppt_x"/>
                                          </p:val>
                                        </p:tav>
                                      </p:tavLst>
                                    </p:anim>
                                    <p:anim calcmode="lin" valueType="num">
                                      <p:cBhvr>
                                        <p:cTn id="41" dur="1000" fill="hold"/>
                                        <p:tgtEl>
                                          <p:spTgt spid="44"/>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anim calcmode="lin" valueType="num">
                                      <p:cBhvr>
                                        <p:cTn id="46" dur="1000" fill="hold"/>
                                        <p:tgtEl>
                                          <p:spTgt spid="45"/>
                                        </p:tgtEl>
                                        <p:attrNameLst>
                                          <p:attrName>ppt_x</p:attrName>
                                        </p:attrNameLst>
                                      </p:cBhvr>
                                      <p:tavLst>
                                        <p:tav tm="0">
                                          <p:val>
                                            <p:strVal val="#ppt_x"/>
                                          </p:val>
                                        </p:tav>
                                        <p:tav tm="100000">
                                          <p:val>
                                            <p:strVal val="#ppt_x"/>
                                          </p:val>
                                        </p:tav>
                                      </p:tavLst>
                                    </p:anim>
                                    <p:anim calcmode="lin" valueType="num">
                                      <p:cBhvr>
                                        <p:cTn id="47" dur="1000" fill="hold"/>
                                        <p:tgtEl>
                                          <p:spTgt spid="45"/>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1000"/>
                                        <p:tgtEl>
                                          <p:spTgt spid="47"/>
                                        </p:tgtEl>
                                      </p:cBhvr>
                                    </p:animEffect>
                                    <p:anim calcmode="lin" valueType="num">
                                      <p:cBhvr>
                                        <p:cTn id="57" dur="1000" fill="hold"/>
                                        <p:tgtEl>
                                          <p:spTgt spid="47"/>
                                        </p:tgtEl>
                                        <p:attrNameLst>
                                          <p:attrName>ppt_x</p:attrName>
                                        </p:attrNameLst>
                                      </p:cBhvr>
                                      <p:tavLst>
                                        <p:tav tm="0">
                                          <p:val>
                                            <p:strVal val="#ppt_x"/>
                                          </p:val>
                                        </p:tav>
                                        <p:tav tm="100000">
                                          <p:val>
                                            <p:strVal val="#ppt_x"/>
                                          </p:val>
                                        </p:tav>
                                      </p:tavLst>
                                    </p:anim>
                                    <p:anim calcmode="lin" valueType="num">
                                      <p:cBhvr>
                                        <p:cTn id="58" dur="1000" fill="hold"/>
                                        <p:tgtEl>
                                          <p:spTgt spid="47"/>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42" presetClass="entr" presetSubtype="0"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42" presetClass="entr" presetSubtype="0"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1000"/>
                                        <p:tgtEl>
                                          <p:spTgt spid="54"/>
                                        </p:tgtEl>
                                      </p:cBhvr>
                                    </p:animEffect>
                                    <p:anim calcmode="lin" valueType="num">
                                      <p:cBhvr>
                                        <p:cTn id="74" dur="1000" fill="hold"/>
                                        <p:tgtEl>
                                          <p:spTgt spid="54"/>
                                        </p:tgtEl>
                                        <p:attrNameLst>
                                          <p:attrName>ppt_x</p:attrName>
                                        </p:attrNameLst>
                                      </p:cBhvr>
                                      <p:tavLst>
                                        <p:tav tm="0">
                                          <p:val>
                                            <p:strVal val="#ppt_x"/>
                                          </p:val>
                                        </p:tav>
                                        <p:tav tm="100000">
                                          <p:val>
                                            <p:strVal val="#ppt_x"/>
                                          </p:val>
                                        </p:tav>
                                      </p:tavLst>
                                    </p:anim>
                                    <p:anim calcmode="lin" valueType="num">
                                      <p:cBhvr>
                                        <p:cTn id="75" dur="1000" fill="hold"/>
                                        <p:tgtEl>
                                          <p:spTgt spid="5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1000"/>
                                        <p:tgtEl>
                                          <p:spTgt spid="55"/>
                                        </p:tgtEl>
                                      </p:cBhvr>
                                    </p:animEffect>
                                    <p:anim calcmode="lin" valueType="num">
                                      <p:cBhvr>
                                        <p:cTn id="79" dur="1000" fill="hold"/>
                                        <p:tgtEl>
                                          <p:spTgt spid="55"/>
                                        </p:tgtEl>
                                        <p:attrNameLst>
                                          <p:attrName>ppt_x</p:attrName>
                                        </p:attrNameLst>
                                      </p:cBhvr>
                                      <p:tavLst>
                                        <p:tav tm="0">
                                          <p:val>
                                            <p:strVal val="#ppt_x"/>
                                          </p:val>
                                        </p:tav>
                                        <p:tav tm="100000">
                                          <p:val>
                                            <p:strVal val="#ppt_x"/>
                                          </p:val>
                                        </p:tav>
                                      </p:tavLst>
                                    </p:anim>
                                    <p:anim calcmode="lin" valueType="num">
                                      <p:cBhvr>
                                        <p:cTn id="80" dur="1000" fill="hold"/>
                                        <p:tgtEl>
                                          <p:spTgt spid="55"/>
                                        </p:tgtEl>
                                        <p:attrNameLst>
                                          <p:attrName>ppt_y</p:attrName>
                                        </p:attrNameLst>
                                      </p:cBhvr>
                                      <p:tavLst>
                                        <p:tav tm="0">
                                          <p:val>
                                            <p:strVal val="#ppt_y+.1"/>
                                          </p:val>
                                        </p:tav>
                                        <p:tav tm="100000">
                                          <p:val>
                                            <p:strVal val="#ppt_y"/>
                                          </p:val>
                                        </p:tav>
                                      </p:tavLst>
                                    </p:anim>
                                  </p:childTnLst>
                                </p:cTn>
                              </p:par>
                            </p:childTnLst>
                          </p:cTn>
                        </p:par>
                        <p:par>
                          <p:cTn id="81" fill="hold">
                            <p:stCondLst>
                              <p:cond delay="9000"/>
                            </p:stCondLst>
                            <p:childTnLst>
                              <p:par>
                                <p:cTn id="82" presetID="42" presetClass="entr" presetSubtype="0"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1000"/>
                                        <p:tgtEl>
                                          <p:spTgt spid="56"/>
                                        </p:tgtEl>
                                      </p:cBhvr>
                                    </p:animEffect>
                                    <p:anim calcmode="lin" valueType="num">
                                      <p:cBhvr>
                                        <p:cTn id="85" dur="1000" fill="hold"/>
                                        <p:tgtEl>
                                          <p:spTgt spid="56"/>
                                        </p:tgtEl>
                                        <p:attrNameLst>
                                          <p:attrName>ppt_x</p:attrName>
                                        </p:attrNameLst>
                                      </p:cBhvr>
                                      <p:tavLst>
                                        <p:tav tm="0">
                                          <p:val>
                                            <p:strVal val="#ppt_x"/>
                                          </p:val>
                                        </p:tav>
                                        <p:tav tm="100000">
                                          <p:val>
                                            <p:strVal val="#ppt_x"/>
                                          </p:val>
                                        </p:tav>
                                      </p:tavLst>
                                    </p:anim>
                                    <p:anim calcmode="lin" valueType="num">
                                      <p:cBhvr>
                                        <p:cTn id="86" dur="1000" fill="hold"/>
                                        <p:tgtEl>
                                          <p:spTgt spid="5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fade">
                                      <p:cBhvr>
                                        <p:cTn id="89" dur="1000"/>
                                        <p:tgtEl>
                                          <p:spTgt spid="57"/>
                                        </p:tgtEl>
                                      </p:cBhvr>
                                    </p:animEffect>
                                    <p:anim calcmode="lin" valueType="num">
                                      <p:cBhvr>
                                        <p:cTn id="90" dur="1000" fill="hold"/>
                                        <p:tgtEl>
                                          <p:spTgt spid="57"/>
                                        </p:tgtEl>
                                        <p:attrNameLst>
                                          <p:attrName>ppt_x</p:attrName>
                                        </p:attrNameLst>
                                      </p:cBhvr>
                                      <p:tavLst>
                                        <p:tav tm="0">
                                          <p:val>
                                            <p:strVal val="#ppt_x"/>
                                          </p:val>
                                        </p:tav>
                                        <p:tav tm="100000">
                                          <p:val>
                                            <p:strVal val="#ppt_x"/>
                                          </p:val>
                                        </p:tav>
                                      </p:tavLst>
                                    </p:anim>
                                    <p:anim calcmode="lin" valueType="num">
                                      <p:cBhvr>
                                        <p:cTn id="9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52" grpId="0"/>
      <p:bldP spid="53" grpId="0"/>
      <p:bldP spid="54" grpId="0"/>
      <p:bldP spid="55"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5">
            <a:extLst>
              <a:ext uri="{FF2B5EF4-FFF2-40B4-BE49-F238E27FC236}">
                <a16:creationId xmlns="" xmlns:a16="http://schemas.microsoft.com/office/drawing/2014/main" id="{D19A4530-590D-452D-A481-3A571A4FD0F5}"/>
              </a:ext>
            </a:extLst>
          </p:cNvPr>
          <p:cNvGrpSpPr/>
          <p:nvPr/>
        </p:nvGrpSpPr>
        <p:grpSpPr>
          <a:xfrm>
            <a:off x="0" y="3175"/>
            <a:ext cx="12192000" cy="6854825"/>
            <a:chOff x="0" y="3175"/>
            <a:chExt cx="12192000" cy="6854825"/>
          </a:xfrm>
        </p:grpSpPr>
        <p:sp>
          <p:nvSpPr>
            <p:cNvPr id="46" name="Freeform 9">
              <a:extLst>
                <a:ext uri="{FF2B5EF4-FFF2-40B4-BE49-F238E27FC236}">
                  <a16:creationId xmlns="" xmlns:a16="http://schemas.microsoft.com/office/drawing/2014/main" id="{DD897A68-7166-4788-9F98-F86D25B0A952}"/>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椭圆 5">
              <a:extLst>
                <a:ext uri="{FF2B5EF4-FFF2-40B4-BE49-F238E27FC236}">
                  <a16:creationId xmlns="" xmlns:a16="http://schemas.microsoft.com/office/drawing/2014/main" id="{EEB15F96-7B12-492C-936A-562A619D0D69}"/>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8" name="矩形 47">
              <a:extLst>
                <a:ext uri="{FF2B5EF4-FFF2-40B4-BE49-F238E27FC236}">
                  <a16:creationId xmlns="" xmlns:a16="http://schemas.microsoft.com/office/drawing/2014/main" id="{0FC708DF-3B3F-48D8-8EB5-032CC5BA850A}"/>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6" name="Rectangle 5">
            <a:extLst>
              <a:ext uri="{FF2B5EF4-FFF2-40B4-BE49-F238E27FC236}">
                <a16:creationId xmlns="" xmlns:a16="http://schemas.microsoft.com/office/drawing/2014/main" id="{3554488A-BFB6-FC4C-B5B4-14DB77D56CA4}"/>
              </a:ext>
            </a:extLst>
          </p:cNvPr>
          <p:cNvSpPr/>
          <p:nvPr/>
        </p:nvSpPr>
        <p:spPr>
          <a:xfrm>
            <a:off x="0" y="4871743"/>
            <a:ext cx="12192000" cy="19862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7" name="Picture 6" descr="iPad Air White wo Shadow.png">
            <a:extLst>
              <a:ext uri="{FF2B5EF4-FFF2-40B4-BE49-F238E27FC236}">
                <a16:creationId xmlns="" xmlns:a16="http://schemas.microsoft.com/office/drawing/2014/main" id="{85D1FF9F-FA0A-1245-9517-82FE22E8613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saturation sat="0"/>
                    </a14:imgEffect>
                  </a14:imgLayer>
                </a14:imgProps>
              </a:ext>
              <a:ext uri="{28A0092B-C50C-407E-A947-70E740481C1C}">
                <a14:useLocalDpi xmlns:a14="http://schemas.microsoft.com/office/drawing/2010/main" val="0"/>
              </a:ext>
            </a:extLst>
          </a:blip>
          <a:srcRect t="5027" r="3035"/>
          <a:stretch/>
        </p:blipFill>
        <p:spPr>
          <a:xfrm>
            <a:off x="1087769" y="355329"/>
            <a:ext cx="3229038" cy="4642069"/>
          </a:xfrm>
          <a:prstGeom prst="rect">
            <a:avLst/>
          </a:prstGeom>
        </p:spPr>
      </p:pic>
      <p:grpSp>
        <p:nvGrpSpPr>
          <p:cNvPr id="9" name="Group 8">
            <a:extLst>
              <a:ext uri="{FF2B5EF4-FFF2-40B4-BE49-F238E27FC236}">
                <a16:creationId xmlns="" xmlns:a16="http://schemas.microsoft.com/office/drawing/2014/main" id="{6CADCA2C-3B6B-8B43-8EB1-06C74E62B186}"/>
              </a:ext>
            </a:extLst>
          </p:cNvPr>
          <p:cNvGrpSpPr/>
          <p:nvPr/>
        </p:nvGrpSpPr>
        <p:grpSpPr>
          <a:xfrm>
            <a:off x="2875175" y="5509053"/>
            <a:ext cx="534557" cy="534698"/>
            <a:chOff x="6665323" y="3562825"/>
            <a:chExt cx="587140" cy="587140"/>
          </a:xfrm>
          <a:solidFill>
            <a:schemeClr val="bg1"/>
          </a:solidFill>
        </p:grpSpPr>
        <p:sp>
          <p:nvSpPr>
            <p:cNvPr id="11" name="Freeform 10">
              <a:extLst>
                <a:ext uri="{FF2B5EF4-FFF2-40B4-BE49-F238E27FC236}">
                  <a16:creationId xmlns="" xmlns:a16="http://schemas.microsoft.com/office/drawing/2014/main" id="{E20222A1-6E5C-0B4D-9503-3913A554F174}"/>
                </a:ext>
              </a:extLst>
            </p:cNvPr>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1">
              <a:extLst>
                <a:ext uri="{FF2B5EF4-FFF2-40B4-BE49-F238E27FC236}">
                  <a16:creationId xmlns="" xmlns:a16="http://schemas.microsoft.com/office/drawing/2014/main" id="{56E64CA8-9615-9341-9310-5604DECBEC92}"/>
                </a:ext>
              </a:extLst>
            </p:cNvPr>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4" name="Group 13">
            <a:extLst>
              <a:ext uri="{FF2B5EF4-FFF2-40B4-BE49-F238E27FC236}">
                <a16:creationId xmlns="" xmlns:a16="http://schemas.microsoft.com/office/drawing/2014/main" id="{688BF0EC-8D82-D44A-9B2C-4C916ED06EAD}"/>
              </a:ext>
            </a:extLst>
          </p:cNvPr>
          <p:cNvGrpSpPr/>
          <p:nvPr/>
        </p:nvGrpSpPr>
        <p:grpSpPr>
          <a:xfrm>
            <a:off x="7201578" y="5495537"/>
            <a:ext cx="534558" cy="534700"/>
            <a:chOff x="7740352" y="3562825"/>
            <a:chExt cx="587140" cy="587140"/>
          </a:xfrm>
          <a:solidFill>
            <a:schemeClr val="bg1"/>
          </a:solidFill>
        </p:grpSpPr>
        <p:sp>
          <p:nvSpPr>
            <p:cNvPr id="16" name="Freeform 23">
              <a:extLst>
                <a:ext uri="{FF2B5EF4-FFF2-40B4-BE49-F238E27FC236}">
                  <a16:creationId xmlns="" xmlns:a16="http://schemas.microsoft.com/office/drawing/2014/main" id="{C28DCFCB-6215-6E42-BBCB-59C7AC24D2E3}"/>
                </a:ext>
              </a:extLst>
            </p:cNvPr>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27">
              <a:extLst>
                <a:ext uri="{FF2B5EF4-FFF2-40B4-BE49-F238E27FC236}">
                  <a16:creationId xmlns="" xmlns:a16="http://schemas.microsoft.com/office/drawing/2014/main" id="{624F1E0D-5A13-0F49-82E8-486E61E4D998}"/>
                </a:ext>
              </a:extLst>
            </p:cNvPr>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9" name="Group 18">
            <a:extLst>
              <a:ext uri="{FF2B5EF4-FFF2-40B4-BE49-F238E27FC236}">
                <a16:creationId xmlns="" xmlns:a16="http://schemas.microsoft.com/office/drawing/2014/main" id="{7D6620F7-7D8D-C447-B85D-6E4BFC9A63AE}"/>
              </a:ext>
            </a:extLst>
          </p:cNvPr>
          <p:cNvGrpSpPr/>
          <p:nvPr/>
        </p:nvGrpSpPr>
        <p:grpSpPr>
          <a:xfrm>
            <a:off x="700633" y="5515001"/>
            <a:ext cx="534558" cy="534700"/>
            <a:chOff x="3707904" y="1338582"/>
            <a:chExt cx="587140" cy="587140"/>
          </a:xfrm>
          <a:solidFill>
            <a:schemeClr val="bg1"/>
          </a:solidFill>
        </p:grpSpPr>
        <p:sp>
          <p:nvSpPr>
            <p:cNvPr id="21" name="Freeform 20">
              <a:extLst>
                <a:ext uri="{FF2B5EF4-FFF2-40B4-BE49-F238E27FC236}">
                  <a16:creationId xmlns="" xmlns:a16="http://schemas.microsoft.com/office/drawing/2014/main" id="{A2FC4277-DAB9-3140-8C5B-711759AB7E10}"/>
                </a:ext>
              </a:extLst>
            </p:cNvPr>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Freeform 23">
              <a:extLst>
                <a:ext uri="{FF2B5EF4-FFF2-40B4-BE49-F238E27FC236}">
                  <a16:creationId xmlns="" xmlns:a16="http://schemas.microsoft.com/office/drawing/2014/main" id="{8C0F0B33-E9E0-594C-84C2-BC9B8838B3EB}"/>
                </a:ext>
              </a:extLst>
            </p:cNvPr>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Group 24">
            <a:extLst>
              <a:ext uri="{FF2B5EF4-FFF2-40B4-BE49-F238E27FC236}">
                <a16:creationId xmlns="" xmlns:a16="http://schemas.microsoft.com/office/drawing/2014/main" id="{75EA79B1-5D02-8943-9127-2B2415D3DC56}"/>
              </a:ext>
            </a:extLst>
          </p:cNvPr>
          <p:cNvGrpSpPr/>
          <p:nvPr/>
        </p:nvGrpSpPr>
        <p:grpSpPr>
          <a:xfrm>
            <a:off x="5040895" y="5495532"/>
            <a:ext cx="534558" cy="534700"/>
            <a:chOff x="2133600" y="2959325"/>
            <a:chExt cx="401025" cy="401025"/>
          </a:xfrm>
          <a:solidFill>
            <a:schemeClr val="bg1"/>
          </a:solidFill>
        </p:grpSpPr>
        <p:sp>
          <p:nvSpPr>
            <p:cNvPr id="26" name="Freeform 23">
              <a:extLst>
                <a:ext uri="{FF2B5EF4-FFF2-40B4-BE49-F238E27FC236}">
                  <a16:creationId xmlns="" xmlns:a16="http://schemas.microsoft.com/office/drawing/2014/main" id="{A5ACFC0B-230B-2D49-9EBD-2B2CE77CA934}"/>
                </a:ext>
              </a:extLst>
            </p:cNvPr>
            <p:cNvSpPr>
              <a:spLocks noEditPoints="1"/>
            </p:cNvSpPr>
            <p:nvPr/>
          </p:nvSpPr>
          <p:spPr bwMode="auto">
            <a:xfrm>
              <a:off x="2133600" y="2959325"/>
              <a:ext cx="401025" cy="401025"/>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21">
              <a:extLst>
                <a:ext uri="{FF2B5EF4-FFF2-40B4-BE49-F238E27FC236}">
                  <a16:creationId xmlns="" xmlns:a16="http://schemas.microsoft.com/office/drawing/2014/main" id="{6BB984B4-0A14-AE46-B1DB-8B158465E584}"/>
                </a:ext>
              </a:extLst>
            </p:cNvPr>
            <p:cNvSpPr>
              <a:spLocks noEditPoints="1"/>
            </p:cNvSpPr>
            <p:nvPr/>
          </p:nvSpPr>
          <p:spPr bwMode="auto">
            <a:xfrm>
              <a:off x="2261806" y="3069313"/>
              <a:ext cx="144612" cy="18105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0" name="Group 29">
            <a:extLst>
              <a:ext uri="{FF2B5EF4-FFF2-40B4-BE49-F238E27FC236}">
                <a16:creationId xmlns="" xmlns:a16="http://schemas.microsoft.com/office/drawing/2014/main" id="{64986994-1693-5D4F-A226-353BDC960EFF}"/>
              </a:ext>
            </a:extLst>
          </p:cNvPr>
          <p:cNvGrpSpPr/>
          <p:nvPr/>
        </p:nvGrpSpPr>
        <p:grpSpPr>
          <a:xfrm>
            <a:off x="9355835" y="5498103"/>
            <a:ext cx="534557" cy="534697"/>
            <a:chOff x="2133600" y="3695926"/>
            <a:chExt cx="401025" cy="401024"/>
          </a:xfrm>
          <a:solidFill>
            <a:schemeClr val="bg1"/>
          </a:solidFill>
        </p:grpSpPr>
        <p:sp>
          <p:nvSpPr>
            <p:cNvPr id="31" name="Freeform 23">
              <a:extLst>
                <a:ext uri="{FF2B5EF4-FFF2-40B4-BE49-F238E27FC236}">
                  <a16:creationId xmlns="" xmlns:a16="http://schemas.microsoft.com/office/drawing/2014/main" id="{6DAA6BC7-C28A-D141-972B-69D4EDD3975D}"/>
                </a:ext>
              </a:extLst>
            </p:cNvPr>
            <p:cNvSpPr>
              <a:spLocks noEditPoints="1"/>
            </p:cNvSpPr>
            <p:nvPr/>
          </p:nvSpPr>
          <p:spPr bwMode="auto">
            <a:xfrm>
              <a:off x="2133600" y="3695926"/>
              <a:ext cx="401025" cy="40102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Freeform 26">
              <a:extLst>
                <a:ext uri="{FF2B5EF4-FFF2-40B4-BE49-F238E27FC236}">
                  <a16:creationId xmlns="" xmlns:a16="http://schemas.microsoft.com/office/drawing/2014/main" id="{43F5AB21-D194-6A4E-8EB5-10F2F8BAF877}"/>
                </a:ext>
              </a:extLst>
            </p:cNvPr>
            <p:cNvSpPr>
              <a:spLocks noEditPoints="1"/>
            </p:cNvSpPr>
            <p:nvPr/>
          </p:nvSpPr>
          <p:spPr bwMode="auto">
            <a:xfrm>
              <a:off x="2246237" y="3846283"/>
              <a:ext cx="167008" cy="100311"/>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3" name="Picture Placeholder 1">
            <a:extLst>
              <a:ext uri="{FF2B5EF4-FFF2-40B4-BE49-F238E27FC236}">
                <a16:creationId xmlns="" xmlns:a16="http://schemas.microsoft.com/office/drawing/2014/main" id="{04B6518F-D340-564B-9ACA-98BCC619AC94}"/>
              </a:ext>
            </a:extLst>
          </p:cNvPr>
          <p:cNvSpPr txBox="1">
            <a:spLocks/>
          </p:cNvSpPr>
          <p:nvPr/>
        </p:nvSpPr>
        <p:spPr>
          <a:xfrm>
            <a:off x="1543049" y="879688"/>
            <a:ext cx="2462213" cy="3254163"/>
          </a:xfrm>
          <a:custGeom>
            <a:avLst/>
            <a:gdLst>
              <a:gd name="connsiteX0" fmla="*/ 0 w 2462213"/>
              <a:gd name="connsiteY0" fmla="*/ 0 h 3254163"/>
              <a:gd name="connsiteX1" fmla="*/ 2462213 w 2462213"/>
              <a:gd name="connsiteY1" fmla="*/ 0 h 3254163"/>
              <a:gd name="connsiteX2" fmla="*/ 2462213 w 2462213"/>
              <a:gd name="connsiteY2" fmla="*/ 3254163 h 3254163"/>
              <a:gd name="connsiteX3" fmla="*/ 0 w 2462213"/>
              <a:gd name="connsiteY3" fmla="*/ 3254163 h 3254163"/>
            </a:gdLst>
            <a:ahLst/>
            <a:cxnLst>
              <a:cxn ang="0">
                <a:pos x="connsiteX0" y="connsiteY0"/>
              </a:cxn>
              <a:cxn ang="0">
                <a:pos x="connsiteX1" y="connsiteY1"/>
              </a:cxn>
              <a:cxn ang="0">
                <a:pos x="connsiteX2" y="connsiteY2"/>
              </a:cxn>
              <a:cxn ang="0">
                <a:pos x="connsiteX3" y="connsiteY3"/>
              </a:cxn>
            </a:cxnLst>
            <a:rect l="l" t="t" r="r" b="b"/>
            <a:pathLst>
              <a:path w="2462213" h="3254163">
                <a:moveTo>
                  <a:pt x="0" y="0"/>
                </a:moveTo>
                <a:lnTo>
                  <a:pt x="2462213" y="0"/>
                </a:lnTo>
                <a:lnTo>
                  <a:pt x="2462213" y="3254163"/>
                </a:lnTo>
                <a:lnTo>
                  <a:pt x="0" y="3254163"/>
                </a:lnTo>
                <a:close/>
              </a:path>
            </a:pathLst>
          </a:custGeom>
          <a:blipFill>
            <a:blip r:embed="rId5"/>
            <a:stretch>
              <a:fillRect l="-50679" r="-5067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34" name="Straight Connector 33">
            <a:extLst>
              <a:ext uri="{FF2B5EF4-FFF2-40B4-BE49-F238E27FC236}">
                <a16:creationId xmlns="" xmlns:a16="http://schemas.microsoft.com/office/drawing/2014/main" id="{4E42F7FE-871D-5F47-90B5-F946CAB7119B}"/>
              </a:ext>
            </a:extLst>
          </p:cNvPr>
          <p:cNvCxnSpPr/>
          <p:nvPr/>
        </p:nvCxnSpPr>
        <p:spPr>
          <a:xfrm>
            <a:off x="5581827" y="1989271"/>
            <a:ext cx="1092200"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 xmlns:a16="http://schemas.microsoft.com/office/drawing/2014/main" id="{52B6A1B0-427E-2E4E-ACE9-B02D0D870A13}"/>
              </a:ext>
            </a:extLst>
          </p:cNvPr>
          <p:cNvSpPr/>
          <p:nvPr/>
        </p:nvSpPr>
        <p:spPr>
          <a:xfrm>
            <a:off x="5532693" y="3708205"/>
            <a:ext cx="1910172" cy="490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Subtitle 2">
            <a:extLst>
              <a:ext uri="{FF2B5EF4-FFF2-40B4-BE49-F238E27FC236}">
                <a16:creationId xmlns="" xmlns:a16="http://schemas.microsoft.com/office/drawing/2014/main" id="{A3C5C3FA-84CB-7F4A-82A2-D647F0DD2E82}"/>
              </a:ext>
            </a:extLst>
          </p:cNvPr>
          <p:cNvSpPr txBox="1">
            <a:spLocks/>
          </p:cNvSpPr>
          <p:nvPr/>
        </p:nvSpPr>
        <p:spPr>
          <a:xfrm>
            <a:off x="5720104" y="3773404"/>
            <a:ext cx="1535349" cy="3603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id-ID" sz="1800" dirty="0">
                <a:solidFill>
                  <a:schemeClr val="bg1"/>
                </a:solidFill>
                <a:latin typeface="思源黑体" panose="020B0500000000000000" pitchFamily="34" charset="-122"/>
                <a:ea typeface="思源黑体" panose="020B0500000000000000" pitchFamily="34" charset="-122"/>
                <a:cs typeface="Lato Heavy" panose="020F0502020204030203" pitchFamily="34" charset="0"/>
                <a:sym typeface="思源黑体" panose="020B0500000000000000" pitchFamily="34" charset="-122"/>
              </a:rPr>
              <a:t>Learn More</a:t>
            </a:r>
          </a:p>
        </p:txBody>
      </p:sp>
      <p:sp>
        <p:nvSpPr>
          <p:cNvPr id="37" name="TextBox 7">
            <a:extLst>
              <a:ext uri="{FF2B5EF4-FFF2-40B4-BE49-F238E27FC236}">
                <a16:creationId xmlns="" xmlns:a16="http://schemas.microsoft.com/office/drawing/2014/main" id="{F81F9549-F0CF-6A49-BB65-B9A13DA011AB}"/>
              </a:ext>
            </a:extLst>
          </p:cNvPr>
          <p:cNvSpPr txBox="1"/>
          <p:nvPr/>
        </p:nvSpPr>
        <p:spPr>
          <a:xfrm>
            <a:off x="5510068" y="1216317"/>
            <a:ext cx="2339102" cy="954107"/>
          </a:xfrm>
          <a:prstGeom prst="rect">
            <a:avLst/>
          </a:prstGeom>
          <a:noFill/>
        </p:spPr>
        <p:txBody>
          <a:bodyPr wrap="none" rtlCol="0">
            <a:spAutoFit/>
          </a:bodyPr>
          <a:lstStyle/>
          <a:p>
            <a:r>
              <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关键行为准则</a:t>
            </a:r>
          </a:p>
          <a:p>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Google Shape;86;p19">
            <a:extLst>
              <a:ext uri="{FF2B5EF4-FFF2-40B4-BE49-F238E27FC236}">
                <a16:creationId xmlns="" xmlns:a16="http://schemas.microsoft.com/office/drawing/2014/main" id="{785DA083-5E46-0644-895C-3B274998688A}"/>
              </a:ext>
            </a:extLst>
          </p:cNvPr>
          <p:cNvSpPr txBox="1"/>
          <p:nvPr/>
        </p:nvSpPr>
        <p:spPr>
          <a:xfrm>
            <a:off x="5510068" y="78204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a:solidFill>
                  <a:schemeClr val="tx1">
                    <a:lumMod val="75000"/>
                    <a:lumOff val="25000"/>
                  </a:schemeClr>
                </a:solidFill>
                <a:latin typeface="思源黑体" panose="020B0500000000000000" pitchFamily="34" charset="-122"/>
                <a:ea typeface="思源黑体" panose="020B0500000000000000" pitchFamily="34" charset="-122"/>
                <a:cs typeface="Lato"/>
                <a:sym typeface="思源黑体" panose="020B0500000000000000" pitchFamily="34" charset="-122"/>
              </a:rPr>
              <a:t>YOUR TITLE HERE</a:t>
            </a:r>
            <a:endParaRPr sz="2000" b="0" i="0" u="none" strike="noStrike" cap="none">
              <a:solidFill>
                <a:schemeClr val="tx1">
                  <a:lumMod val="75000"/>
                  <a:lumOff val="25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39" name="TextBox 24">
            <a:extLst>
              <a:ext uri="{FF2B5EF4-FFF2-40B4-BE49-F238E27FC236}">
                <a16:creationId xmlns="" xmlns:a16="http://schemas.microsoft.com/office/drawing/2014/main" id="{D8E67541-DB6B-C44F-8A8E-3D6674BEC3F6}"/>
              </a:ext>
            </a:extLst>
          </p:cNvPr>
          <p:cNvSpPr txBox="1"/>
          <p:nvPr/>
        </p:nvSpPr>
        <p:spPr>
          <a:xfrm>
            <a:off x="5510066" y="2338024"/>
            <a:ext cx="5594165" cy="1347019"/>
          </a:xfrm>
          <a:prstGeom prst="rect">
            <a:avLst/>
          </a:prstGeom>
          <a:noFill/>
        </p:spPr>
        <p:txBody>
          <a:bodyPr wrap="square" lIns="91423" tIns="45712" rIns="91423" bIns="45712" rtlCol="0">
            <a:spAutoFit/>
          </a:bodyPr>
          <a:lstStyle/>
          <a:p>
            <a:pPr lvl="0" defTabSz="1217930">
              <a:lnSpc>
                <a:spcPct val="150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关键行为准则不需要大家全部背诵，但要求我们在制定政策和规章制度时依照关键行为准则，同时要求我们对照关键行为准则，规范自己的行为，落实好企业的价值观。</a:t>
            </a:r>
          </a:p>
          <a:p>
            <a:pPr lvl="0" defTabSz="1217930">
              <a:lnSpc>
                <a:spcPct val="150000"/>
              </a:lnSpc>
              <a:defRPr/>
            </a:pP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Rectangle 29">
            <a:extLst>
              <a:ext uri="{FF2B5EF4-FFF2-40B4-BE49-F238E27FC236}">
                <a16:creationId xmlns="" xmlns:a16="http://schemas.microsoft.com/office/drawing/2014/main" id="{9132E8DA-DD8A-8C4D-A061-7F19A810DADE}"/>
              </a:ext>
            </a:extLst>
          </p:cNvPr>
          <p:cNvSpPr/>
          <p:nvPr/>
        </p:nvSpPr>
        <p:spPr>
          <a:xfrm>
            <a:off x="1379080" y="5474661"/>
            <a:ext cx="1157024" cy="574837"/>
          </a:xfrm>
          <a:prstGeom prst="rect">
            <a:avLst/>
          </a:prstGeom>
        </p:spPr>
        <p:txBody>
          <a:bodyPr wrap="square">
            <a:spAutoFit/>
          </a:bodyPr>
          <a:lstStyle/>
          <a:p>
            <a:pPr lvl="0" algn="l">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a:t>
            </a:r>
          </a:p>
        </p:txBody>
      </p:sp>
      <p:sp>
        <p:nvSpPr>
          <p:cNvPr id="42" name="Rectangle 29">
            <a:extLst>
              <a:ext uri="{FF2B5EF4-FFF2-40B4-BE49-F238E27FC236}">
                <a16:creationId xmlns="" xmlns:a16="http://schemas.microsoft.com/office/drawing/2014/main" id="{225AAD94-094B-634D-B326-A73C1F2669F8}"/>
              </a:ext>
            </a:extLst>
          </p:cNvPr>
          <p:cNvSpPr/>
          <p:nvPr/>
        </p:nvSpPr>
        <p:spPr>
          <a:xfrm>
            <a:off x="3564387" y="5494932"/>
            <a:ext cx="1157024" cy="574837"/>
          </a:xfrm>
          <a:prstGeom prst="rect">
            <a:avLst/>
          </a:prstGeom>
        </p:spPr>
        <p:txBody>
          <a:bodyPr wrap="square">
            <a:spAutoFit/>
          </a:bodyPr>
          <a:lstStyle/>
          <a:p>
            <a:pPr lvl="0" algn="l">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a:t>
            </a:r>
          </a:p>
        </p:txBody>
      </p:sp>
      <p:sp>
        <p:nvSpPr>
          <p:cNvPr id="43" name="Rectangle 29">
            <a:extLst>
              <a:ext uri="{FF2B5EF4-FFF2-40B4-BE49-F238E27FC236}">
                <a16:creationId xmlns="" xmlns:a16="http://schemas.microsoft.com/office/drawing/2014/main" id="{B846EA33-BC8C-3345-BCC6-355EFE50C989}"/>
              </a:ext>
            </a:extLst>
          </p:cNvPr>
          <p:cNvSpPr/>
          <p:nvPr/>
        </p:nvSpPr>
        <p:spPr>
          <a:xfrm>
            <a:off x="5769024" y="5494932"/>
            <a:ext cx="1157024" cy="574837"/>
          </a:xfrm>
          <a:prstGeom prst="rect">
            <a:avLst/>
          </a:prstGeom>
        </p:spPr>
        <p:txBody>
          <a:bodyPr wrap="square">
            <a:spAutoFit/>
          </a:bodyPr>
          <a:lstStyle/>
          <a:p>
            <a:pPr lvl="0" algn="l">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a:t>
            </a:r>
          </a:p>
        </p:txBody>
      </p:sp>
      <p:sp>
        <p:nvSpPr>
          <p:cNvPr id="44" name="Rectangle 29">
            <a:extLst>
              <a:ext uri="{FF2B5EF4-FFF2-40B4-BE49-F238E27FC236}">
                <a16:creationId xmlns="" xmlns:a16="http://schemas.microsoft.com/office/drawing/2014/main" id="{592C1C35-0200-DE46-96F7-BCBC77674D4B}"/>
              </a:ext>
            </a:extLst>
          </p:cNvPr>
          <p:cNvSpPr/>
          <p:nvPr/>
        </p:nvSpPr>
        <p:spPr>
          <a:xfrm>
            <a:off x="7910389" y="5494932"/>
            <a:ext cx="1157024" cy="574837"/>
          </a:xfrm>
          <a:prstGeom prst="rect">
            <a:avLst/>
          </a:prstGeom>
        </p:spPr>
        <p:txBody>
          <a:bodyPr wrap="square">
            <a:spAutoFit/>
          </a:bodyPr>
          <a:lstStyle/>
          <a:p>
            <a:pPr lvl="0" algn="l">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a:t>
            </a:r>
          </a:p>
        </p:txBody>
      </p:sp>
      <p:sp>
        <p:nvSpPr>
          <p:cNvPr id="45" name="Rectangle 29">
            <a:extLst>
              <a:ext uri="{FF2B5EF4-FFF2-40B4-BE49-F238E27FC236}">
                <a16:creationId xmlns="" xmlns:a16="http://schemas.microsoft.com/office/drawing/2014/main" id="{FF16DA66-7573-0C40-801D-5665D3C3F509}"/>
              </a:ext>
            </a:extLst>
          </p:cNvPr>
          <p:cNvSpPr/>
          <p:nvPr/>
        </p:nvSpPr>
        <p:spPr>
          <a:xfrm>
            <a:off x="10051194" y="5494932"/>
            <a:ext cx="1157024" cy="574837"/>
          </a:xfrm>
          <a:prstGeom prst="rect">
            <a:avLst/>
          </a:prstGeom>
        </p:spPr>
        <p:txBody>
          <a:bodyPr wrap="square">
            <a:spAutoFit/>
          </a:bodyPr>
          <a:lstStyle/>
          <a:p>
            <a:pPr lvl="0" algn="l">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a:t>
            </a:r>
          </a:p>
        </p:txBody>
      </p:sp>
    </p:spTree>
    <p:extLst>
      <p:ext uri="{BB962C8B-B14F-4D97-AF65-F5344CB8AC3E}">
        <p14:creationId xmlns:p14="http://schemas.microsoft.com/office/powerpoint/2010/main" val="4285516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anim calcmode="lin" valueType="num">
                                      <p:cBhvr>
                                        <p:cTn id="24" dur="1000" fill="hold"/>
                                        <p:tgtEl>
                                          <p:spTgt spid="43"/>
                                        </p:tgtEl>
                                        <p:attrNameLst>
                                          <p:attrName>ppt_x</p:attrName>
                                        </p:attrNameLst>
                                      </p:cBhvr>
                                      <p:tavLst>
                                        <p:tav tm="0">
                                          <p:val>
                                            <p:strVal val="#ppt_x"/>
                                          </p:val>
                                        </p:tav>
                                        <p:tav tm="100000">
                                          <p:val>
                                            <p:strVal val="#ppt_x"/>
                                          </p:val>
                                        </p:tav>
                                      </p:tavLst>
                                    </p:anim>
                                    <p:anim calcmode="lin" valueType="num">
                                      <p:cBhvr>
                                        <p:cTn id="25" dur="1000" fill="hold"/>
                                        <p:tgtEl>
                                          <p:spTgt spid="43"/>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a:extLst>
              <a:ext uri="{FF2B5EF4-FFF2-40B4-BE49-F238E27FC236}">
                <a16:creationId xmlns="" xmlns:a16="http://schemas.microsoft.com/office/drawing/2014/main" id="{4C475234-42BD-0E4E-B870-BC98FAAC2FFA}"/>
              </a:ext>
            </a:extLst>
          </p:cNvPr>
          <p:cNvSpPr>
            <a:spLocks/>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a:extLst>
              <a:ext uri="{FF2B5EF4-FFF2-40B4-BE49-F238E27FC236}">
                <a16:creationId xmlns="" xmlns:a16="http://schemas.microsoft.com/office/drawing/2014/main" id="{01B63C71-09D4-CD4D-BB82-7DD279BF6E53}"/>
              </a:ext>
            </a:extLst>
          </p:cNvPr>
          <p:cNvSpPr/>
          <p:nvPr/>
        </p:nvSpPr>
        <p:spPr>
          <a:xfrm>
            <a:off x="0" y="1815548"/>
            <a:ext cx="12192000" cy="3783496"/>
          </a:xfrm>
          <a:prstGeom prst="rect">
            <a:avLst/>
          </a:prstGeom>
          <a:blipFill>
            <a:blip r:embed="rId4"/>
            <a:stretch>
              <a:fillRect t="-55754" b="-557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a:extLst>
              <a:ext uri="{FF2B5EF4-FFF2-40B4-BE49-F238E27FC236}">
                <a16:creationId xmlns="" xmlns:a16="http://schemas.microsoft.com/office/drawing/2014/main" id="{A10EC927-5738-0B4B-9EBA-B515A914BBE7}"/>
              </a:ext>
            </a:extLst>
          </p:cNvPr>
          <p:cNvSpPr/>
          <p:nvPr/>
        </p:nvSpPr>
        <p:spPr>
          <a:xfrm>
            <a:off x="0" y="1815548"/>
            <a:ext cx="12191999"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a:extLst>
              <a:ext uri="{FF2B5EF4-FFF2-40B4-BE49-F238E27FC236}">
                <a16:creationId xmlns="" xmlns:a16="http://schemas.microsoft.com/office/drawing/2014/main" id="{3EC1A62C-9250-2F4E-B5FD-D10FA4741824}"/>
              </a:ext>
            </a:extLst>
          </p:cNvPr>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a:extLst>
              <a:ext uri="{FF2B5EF4-FFF2-40B4-BE49-F238E27FC236}">
                <a16:creationId xmlns="" xmlns:a16="http://schemas.microsoft.com/office/drawing/2014/main" id="{0556104D-50FE-5540-8AC4-40F2A244292F}"/>
              </a:ext>
            </a:extLst>
          </p:cNvPr>
          <p:cNvSpPr txBox="1"/>
          <p:nvPr/>
        </p:nvSpPr>
        <p:spPr>
          <a:xfrm>
            <a:off x="1357981" y="472698"/>
            <a:ext cx="1377300" cy="523220"/>
          </a:xfrm>
          <a:prstGeom prst="rect">
            <a:avLst/>
          </a:prstGeom>
          <a:noFill/>
        </p:spPr>
        <p:txBody>
          <a:bodyPr wrap="none" rtlCol="0">
            <a:spAutoFit/>
          </a:bodyPr>
          <a:lstStyle/>
          <a:p>
            <a:pPr algn="l"/>
            <a:r>
              <a:rPr lang="en-US" alt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2020</a:t>
            </a:r>
            <a:endParaRPr lang="zh-CN" altLang="en-US" sz="28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a:extLst>
              <a:ext uri="{FF2B5EF4-FFF2-40B4-BE49-F238E27FC236}">
                <a16:creationId xmlns="" xmlns:a16="http://schemas.microsoft.com/office/drawing/2014/main" id="{CFCA9331-6B13-5341-87BA-86DA8CCC66B6}"/>
              </a:ext>
            </a:extLst>
          </p:cNvPr>
          <p:cNvGrpSpPr/>
          <p:nvPr/>
        </p:nvGrpSpPr>
        <p:grpSpPr>
          <a:xfrm>
            <a:off x="2318096" y="2611830"/>
            <a:ext cx="2381772" cy="2190932"/>
            <a:chOff x="1470701" y="1821913"/>
            <a:chExt cx="3820826" cy="3607097"/>
          </a:xfrm>
        </p:grpSpPr>
        <p:sp>
          <p:nvSpPr>
            <p:cNvPr id="8" name="矩形 1">
              <a:extLst>
                <a:ext uri="{FF2B5EF4-FFF2-40B4-BE49-F238E27FC236}">
                  <a16:creationId xmlns="" xmlns:a16="http://schemas.microsoft.com/office/drawing/2014/main" id="{0C8F17A1-CDED-0F44-B9F9-B0C03A6B1B76}"/>
                </a:ext>
              </a:extLst>
            </p:cNvPr>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a:extLst>
                <a:ext uri="{FF2B5EF4-FFF2-40B4-BE49-F238E27FC236}">
                  <a16:creationId xmlns="" xmlns:a16="http://schemas.microsoft.com/office/drawing/2014/main" id="{C49AE8E5-4513-4646-AD0E-D5AA7BDAAB98}"/>
                </a:ext>
              </a:extLst>
            </p:cNvPr>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a:extLst>
                <a:ext uri="{FF2B5EF4-FFF2-40B4-BE49-F238E27FC236}">
                  <a16:creationId xmlns="" xmlns:a16="http://schemas.microsoft.com/office/drawing/2014/main" id="{68D86627-90D8-3F4F-B3BA-580D789A5EFF}"/>
                </a:ext>
              </a:extLst>
            </p:cNvPr>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a:extLst>
                <a:ext uri="{FF2B5EF4-FFF2-40B4-BE49-F238E27FC236}">
                  <a16:creationId xmlns="" xmlns:a16="http://schemas.microsoft.com/office/drawing/2014/main" id="{15182477-B9F1-B048-89EF-85E10140BEC6}"/>
                </a:ext>
              </a:extLst>
            </p:cNvPr>
            <p:cNvSpPr txBox="1"/>
            <p:nvPr/>
          </p:nvSpPr>
          <p:spPr>
            <a:xfrm>
              <a:off x="2019199" y="2721526"/>
              <a:ext cx="2723828" cy="18241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03</a:t>
              </a:r>
              <a:endParaRPr kumimoji="0" lang="zh-CN" altLang="en-US" sz="72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3" name="组合 16">
            <a:extLst>
              <a:ext uri="{FF2B5EF4-FFF2-40B4-BE49-F238E27FC236}">
                <a16:creationId xmlns="" xmlns:a16="http://schemas.microsoft.com/office/drawing/2014/main" id="{C6ACF3FF-9F17-C342-B43F-94807D67AE07}"/>
              </a:ext>
            </a:extLst>
          </p:cNvPr>
          <p:cNvGrpSpPr/>
          <p:nvPr/>
        </p:nvGrpSpPr>
        <p:grpSpPr>
          <a:xfrm>
            <a:off x="5342504" y="2611830"/>
            <a:ext cx="5333873" cy="918784"/>
            <a:chOff x="6724136" y="1588625"/>
            <a:chExt cx="5333873" cy="918784"/>
          </a:xfrm>
        </p:grpSpPr>
        <p:sp>
          <p:nvSpPr>
            <p:cNvPr id="14" name="文本框 17">
              <a:extLst>
                <a:ext uri="{FF2B5EF4-FFF2-40B4-BE49-F238E27FC236}">
                  <a16:creationId xmlns="" xmlns:a16="http://schemas.microsoft.com/office/drawing/2014/main" id="{AD0E5CC2-0A9E-744B-9892-F9763BC0D641}"/>
                </a:ext>
              </a:extLst>
            </p:cNvPr>
            <p:cNvSpPr txBox="1"/>
            <p:nvPr/>
          </p:nvSpPr>
          <p:spPr>
            <a:xfrm>
              <a:off x="6724136" y="1588625"/>
              <a:ext cx="5333873" cy="646331"/>
            </a:xfrm>
            <a:prstGeom prst="rect">
              <a:avLst/>
            </a:prstGeom>
            <a:noFill/>
          </p:spPr>
          <p:txBody>
            <a:bodyPr wrap="square" rtlCol="0">
              <a:spAutoFit/>
            </a:bodyPr>
            <a:lstStyle/>
            <a:p>
              <a:r>
                <a:rPr lang="zh-CN" altLang="en-US" sz="36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企业文化的作用</a:t>
              </a:r>
            </a:p>
          </p:txBody>
        </p:sp>
        <p:sp>
          <p:nvSpPr>
            <p:cNvPr id="15" name="TextBox 16">
              <a:extLst>
                <a:ext uri="{FF2B5EF4-FFF2-40B4-BE49-F238E27FC236}">
                  <a16:creationId xmlns="" xmlns:a16="http://schemas.microsoft.com/office/drawing/2014/main" id="{B33748E3-4427-974D-9BD7-1F7324536AEB}"/>
                </a:ext>
              </a:extLst>
            </p:cNvPr>
            <p:cNvSpPr txBox="1"/>
            <p:nvPr/>
          </p:nvSpPr>
          <p:spPr>
            <a:xfrm>
              <a:off x="6819699" y="2353521"/>
              <a:ext cx="4123627" cy="153888"/>
            </a:xfrm>
            <a:prstGeom prst="rect">
              <a:avLst/>
            </a:prstGeom>
            <a:noFill/>
          </p:spPr>
          <p:txBody>
            <a:bodyPr wrap="square" lIns="0" tIns="0" rIns="0" bIns="0" rtlCol="0" anchor="t">
              <a:spAutoFit/>
            </a:bodyPr>
            <a:lstStyle/>
            <a:p>
              <a:pPr algn="dist" defTabSz="1219170">
                <a:spcBef>
                  <a:spcPct val="20000"/>
                </a:spcBef>
                <a:defRPr/>
              </a:pPr>
              <a:r>
                <a:rPr lang="en-US" sz="10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There are many variations of passages</a:t>
              </a:r>
            </a:p>
          </p:txBody>
        </p:sp>
      </p:grpSp>
      <p:sp>
        <p:nvSpPr>
          <p:cNvPr id="16" name="PA-文本框 9">
            <a:extLst>
              <a:ext uri="{FF2B5EF4-FFF2-40B4-BE49-F238E27FC236}">
                <a16:creationId xmlns="" xmlns:a16="http://schemas.microsoft.com/office/drawing/2014/main" id="{6E72C148-C367-F749-BF2B-925C71BCDC11}"/>
              </a:ext>
            </a:extLst>
          </p:cNvPr>
          <p:cNvSpPr txBox="1"/>
          <p:nvPr>
            <p:custDataLst>
              <p:tags r:id="rId1"/>
            </p:custDataLst>
          </p:nvPr>
        </p:nvSpPr>
        <p:spPr>
          <a:xfrm>
            <a:off x="5338065" y="3855314"/>
            <a:ext cx="4812008" cy="789255"/>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关键行为准则不需要大家全部背诵，但要求我们在制定政策和规章制度时依照关键行为准则，同时要求我们对照关键行为准则，规范自己的行为，落实好企业的价值观。</a:t>
            </a:r>
          </a:p>
        </p:txBody>
      </p:sp>
    </p:spTree>
    <p:extLst>
      <p:ext uri="{BB962C8B-B14F-4D97-AF65-F5344CB8AC3E}">
        <p14:creationId xmlns:p14="http://schemas.microsoft.com/office/powerpoint/2010/main" val="2216169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5">
            <a:extLst>
              <a:ext uri="{FF2B5EF4-FFF2-40B4-BE49-F238E27FC236}">
                <a16:creationId xmlns="" xmlns:a16="http://schemas.microsoft.com/office/drawing/2014/main" id="{025A10CD-2CFA-4D6C-B542-0BA49395BE50}"/>
              </a:ext>
            </a:extLst>
          </p:cNvPr>
          <p:cNvGrpSpPr/>
          <p:nvPr/>
        </p:nvGrpSpPr>
        <p:grpSpPr>
          <a:xfrm>
            <a:off x="0" y="3175"/>
            <a:ext cx="12192000" cy="6854825"/>
            <a:chOff x="0" y="3175"/>
            <a:chExt cx="12192000" cy="6854825"/>
          </a:xfrm>
        </p:grpSpPr>
        <p:sp>
          <p:nvSpPr>
            <p:cNvPr id="17" name="Freeform 9">
              <a:extLst>
                <a:ext uri="{FF2B5EF4-FFF2-40B4-BE49-F238E27FC236}">
                  <a16:creationId xmlns="" xmlns:a16="http://schemas.microsoft.com/office/drawing/2014/main" id="{7D73C727-0C27-458E-89AF-25FC9DF8DF5E}"/>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椭圆 5">
              <a:extLst>
                <a:ext uri="{FF2B5EF4-FFF2-40B4-BE49-F238E27FC236}">
                  <a16:creationId xmlns="" xmlns:a16="http://schemas.microsoft.com/office/drawing/2014/main" id="{B28DA6DC-41F8-47F2-A2C8-E45CCC660FA6}"/>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19" name="矩形 18">
              <a:extLst>
                <a:ext uri="{FF2B5EF4-FFF2-40B4-BE49-F238E27FC236}">
                  <a16:creationId xmlns="" xmlns:a16="http://schemas.microsoft.com/office/drawing/2014/main" id="{5446F980-77C1-4A75-A5AF-FCA823089F71}"/>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文本框 19">
              <a:extLst>
                <a:ext uri="{FF2B5EF4-FFF2-40B4-BE49-F238E27FC236}">
                  <a16:creationId xmlns="" xmlns:a16="http://schemas.microsoft.com/office/drawing/2014/main" id="{00D625E8-EA44-42F7-BCAB-201D6F40042D}"/>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2" name="Picture Placeholder 10">
            <a:extLst>
              <a:ext uri="{FF2B5EF4-FFF2-40B4-BE49-F238E27FC236}">
                <a16:creationId xmlns="" xmlns:a16="http://schemas.microsoft.com/office/drawing/2014/main" id="{4C289F25-9DA7-BD4F-8F4C-4EACAA002FB9}"/>
              </a:ext>
            </a:extLst>
          </p:cNvPr>
          <p:cNvSpPr txBox="1">
            <a:spLocks/>
          </p:cNvSpPr>
          <p:nvPr/>
        </p:nvSpPr>
        <p:spPr>
          <a:xfrm>
            <a:off x="3301340" y="3516005"/>
            <a:ext cx="3289465" cy="1829603"/>
          </a:xfrm>
          <a:custGeom>
            <a:avLst/>
            <a:gdLst>
              <a:gd name="connsiteX0" fmla="*/ 0 w 3427828"/>
              <a:gd name="connsiteY0" fmla="*/ 0 h 3713870"/>
              <a:gd name="connsiteX1" fmla="*/ 3427828 w 3427828"/>
              <a:gd name="connsiteY1" fmla="*/ 0 h 3713870"/>
              <a:gd name="connsiteX2" fmla="*/ 3427828 w 3427828"/>
              <a:gd name="connsiteY2" fmla="*/ 3713870 h 3713870"/>
              <a:gd name="connsiteX3" fmla="*/ 0 w 3427828"/>
              <a:gd name="connsiteY3" fmla="*/ 3713870 h 3713870"/>
            </a:gdLst>
            <a:ahLst/>
            <a:cxnLst>
              <a:cxn ang="0">
                <a:pos x="connsiteX0" y="connsiteY0"/>
              </a:cxn>
              <a:cxn ang="0">
                <a:pos x="connsiteX1" y="connsiteY1"/>
              </a:cxn>
              <a:cxn ang="0">
                <a:pos x="connsiteX2" y="connsiteY2"/>
              </a:cxn>
              <a:cxn ang="0">
                <a:pos x="connsiteX3" y="connsiteY3"/>
              </a:cxn>
            </a:cxnLst>
            <a:rect l="l" t="t" r="r" b="b"/>
            <a:pathLst>
              <a:path w="3427828" h="3713870">
                <a:moveTo>
                  <a:pt x="0" y="0"/>
                </a:moveTo>
                <a:lnTo>
                  <a:pt x="3427828" y="0"/>
                </a:lnTo>
                <a:lnTo>
                  <a:pt x="3427828" y="3713870"/>
                </a:lnTo>
                <a:lnTo>
                  <a:pt x="0" y="3713870"/>
                </a:lnTo>
                <a:close/>
              </a:path>
            </a:pathLst>
          </a:custGeom>
          <a:blipFill>
            <a:blip r:embed="rId3"/>
            <a:stretch>
              <a:fillRect t="-9320" b="-9320"/>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10">
            <a:extLst>
              <a:ext uri="{FF2B5EF4-FFF2-40B4-BE49-F238E27FC236}">
                <a16:creationId xmlns="" xmlns:a16="http://schemas.microsoft.com/office/drawing/2014/main" id="{4EC14507-B62C-0B43-BAAA-54AFF7476261}"/>
              </a:ext>
            </a:extLst>
          </p:cNvPr>
          <p:cNvSpPr txBox="1">
            <a:spLocks/>
          </p:cNvSpPr>
          <p:nvPr/>
        </p:nvSpPr>
        <p:spPr>
          <a:xfrm>
            <a:off x="684565" y="1932026"/>
            <a:ext cx="2616775" cy="2983004"/>
          </a:xfrm>
          <a:custGeom>
            <a:avLst/>
            <a:gdLst>
              <a:gd name="connsiteX0" fmla="*/ 0 w 3427828"/>
              <a:gd name="connsiteY0" fmla="*/ 0 h 3713870"/>
              <a:gd name="connsiteX1" fmla="*/ 3427828 w 3427828"/>
              <a:gd name="connsiteY1" fmla="*/ 0 h 3713870"/>
              <a:gd name="connsiteX2" fmla="*/ 3427828 w 3427828"/>
              <a:gd name="connsiteY2" fmla="*/ 3713870 h 3713870"/>
              <a:gd name="connsiteX3" fmla="*/ 0 w 3427828"/>
              <a:gd name="connsiteY3" fmla="*/ 3713870 h 3713870"/>
            </a:gdLst>
            <a:ahLst/>
            <a:cxnLst>
              <a:cxn ang="0">
                <a:pos x="connsiteX0" y="connsiteY0"/>
              </a:cxn>
              <a:cxn ang="0">
                <a:pos x="connsiteX1" y="connsiteY1"/>
              </a:cxn>
              <a:cxn ang="0">
                <a:pos x="connsiteX2" y="connsiteY2"/>
              </a:cxn>
              <a:cxn ang="0">
                <a:pos x="connsiteX3" y="connsiteY3"/>
              </a:cxn>
            </a:cxnLst>
            <a:rect l="l" t="t" r="r" b="b"/>
            <a:pathLst>
              <a:path w="3427828" h="3713870">
                <a:moveTo>
                  <a:pt x="0" y="0"/>
                </a:moveTo>
                <a:lnTo>
                  <a:pt x="3427828" y="0"/>
                </a:lnTo>
                <a:lnTo>
                  <a:pt x="3427828" y="3713870"/>
                </a:lnTo>
                <a:lnTo>
                  <a:pt x="0" y="3713870"/>
                </a:lnTo>
                <a:close/>
              </a:path>
            </a:pathLst>
          </a:custGeom>
          <a:blipFill>
            <a:blip r:embed="rId4"/>
            <a:stretch>
              <a:fillRect l="-36839" r="-3683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Picture Placeholder 10">
            <a:extLst>
              <a:ext uri="{FF2B5EF4-FFF2-40B4-BE49-F238E27FC236}">
                <a16:creationId xmlns="" xmlns:a16="http://schemas.microsoft.com/office/drawing/2014/main" id="{298DCFD4-0FC4-9A41-BA74-C697A247BBA2}"/>
              </a:ext>
            </a:extLst>
          </p:cNvPr>
          <p:cNvSpPr txBox="1">
            <a:spLocks/>
          </p:cNvSpPr>
          <p:nvPr/>
        </p:nvSpPr>
        <p:spPr>
          <a:xfrm>
            <a:off x="3301340" y="1403108"/>
            <a:ext cx="2616775" cy="2111989"/>
          </a:xfrm>
          <a:custGeom>
            <a:avLst/>
            <a:gdLst>
              <a:gd name="connsiteX0" fmla="*/ 0 w 3427828"/>
              <a:gd name="connsiteY0" fmla="*/ 0 h 3713870"/>
              <a:gd name="connsiteX1" fmla="*/ 3427828 w 3427828"/>
              <a:gd name="connsiteY1" fmla="*/ 0 h 3713870"/>
              <a:gd name="connsiteX2" fmla="*/ 3427828 w 3427828"/>
              <a:gd name="connsiteY2" fmla="*/ 3713870 h 3713870"/>
              <a:gd name="connsiteX3" fmla="*/ 0 w 3427828"/>
              <a:gd name="connsiteY3" fmla="*/ 3713870 h 3713870"/>
            </a:gdLst>
            <a:ahLst/>
            <a:cxnLst>
              <a:cxn ang="0">
                <a:pos x="connsiteX0" y="connsiteY0"/>
              </a:cxn>
              <a:cxn ang="0">
                <a:pos x="connsiteX1" y="connsiteY1"/>
              </a:cxn>
              <a:cxn ang="0">
                <a:pos x="connsiteX2" y="connsiteY2"/>
              </a:cxn>
              <a:cxn ang="0">
                <a:pos x="connsiteX3" y="connsiteY3"/>
              </a:cxn>
            </a:cxnLst>
            <a:rect l="l" t="t" r="r" b="b"/>
            <a:pathLst>
              <a:path w="3427828" h="3713870">
                <a:moveTo>
                  <a:pt x="0" y="0"/>
                </a:moveTo>
                <a:lnTo>
                  <a:pt x="3427828" y="0"/>
                </a:lnTo>
                <a:lnTo>
                  <a:pt x="3427828" y="3713870"/>
                </a:lnTo>
                <a:lnTo>
                  <a:pt x="0" y="3713870"/>
                </a:lnTo>
                <a:close/>
              </a:path>
            </a:pathLst>
          </a:custGeom>
          <a:blipFill>
            <a:blip r:embed="rId5"/>
            <a:stretch>
              <a:fillRect l="-10181" r="-10181"/>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ame 20">
            <a:extLst>
              <a:ext uri="{FF2B5EF4-FFF2-40B4-BE49-F238E27FC236}">
                <a16:creationId xmlns="" xmlns:a16="http://schemas.microsoft.com/office/drawing/2014/main" id="{52CF34DC-46A7-EE45-85EC-8EC8DAF69813}"/>
              </a:ext>
            </a:extLst>
          </p:cNvPr>
          <p:cNvSpPr/>
          <p:nvPr/>
        </p:nvSpPr>
        <p:spPr>
          <a:xfrm>
            <a:off x="2215659" y="2391508"/>
            <a:ext cx="2180492" cy="2180492"/>
          </a:xfrm>
          <a:prstGeom prst="frame">
            <a:avLst>
              <a:gd name="adj1" fmla="val 36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Rectangle: Rounded Corners 17">
            <a:extLst>
              <a:ext uri="{FF2B5EF4-FFF2-40B4-BE49-F238E27FC236}">
                <a16:creationId xmlns="" xmlns:a16="http://schemas.microsoft.com/office/drawing/2014/main" id="{A817BB35-C8FD-1349-AE04-686D1E571909}"/>
              </a:ext>
            </a:extLst>
          </p:cNvPr>
          <p:cNvSpPr/>
          <p:nvPr/>
        </p:nvSpPr>
        <p:spPr>
          <a:xfrm>
            <a:off x="7337689" y="5054259"/>
            <a:ext cx="1721376" cy="30506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思源黑体" panose="020B0500000000000000" pitchFamily="34" charset="-122"/>
                <a:ea typeface="思源黑体" panose="020B0500000000000000" pitchFamily="34" charset="-122"/>
                <a:sym typeface="思源黑体" panose="020B0500000000000000" pitchFamily="34" charset="-122"/>
              </a:rPr>
              <a:t>Download Now</a:t>
            </a:r>
          </a:p>
        </p:txBody>
      </p:sp>
      <p:sp>
        <p:nvSpPr>
          <p:cNvPr id="12" name="Rectangle 13">
            <a:extLst>
              <a:ext uri="{FF2B5EF4-FFF2-40B4-BE49-F238E27FC236}">
                <a16:creationId xmlns="" xmlns:a16="http://schemas.microsoft.com/office/drawing/2014/main" id="{7F1A5D99-6360-1846-9F30-114BA77D77B6}"/>
              </a:ext>
            </a:extLst>
          </p:cNvPr>
          <p:cNvSpPr/>
          <p:nvPr/>
        </p:nvSpPr>
        <p:spPr>
          <a:xfrm>
            <a:off x="7422907" y="2641262"/>
            <a:ext cx="401781"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TextBox 23">
            <a:extLst>
              <a:ext uri="{FF2B5EF4-FFF2-40B4-BE49-F238E27FC236}">
                <a16:creationId xmlns="" xmlns:a16="http://schemas.microsoft.com/office/drawing/2014/main" id="{35A12225-062C-5441-B135-67FCFA806265}"/>
              </a:ext>
            </a:extLst>
          </p:cNvPr>
          <p:cNvSpPr txBox="1"/>
          <p:nvPr/>
        </p:nvSpPr>
        <p:spPr>
          <a:xfrm>
            <a:off x="7250021" y="1796153"/>
            <a:ext cx="4257413" cy="984885"/>
          </a:xfrm>
          <a:prstGeom prst="rect">
            <a:avLst/>
          </a:prstGeom>
          <a:noFill/>
        </p:spPr>
        <p:txBody>
          <a:bodyPr wrap="square" lIns="91423" tIns="0" rIns="91423" bIns="0" rtlCol="0" anchor="t">
            <a:spAutoFit/>
          </a:bodyPr>
          <a:lstStyle/>
          <a:p>
            <a:pPr lvl="0" defTabSz="914400">
              <a:defRPr/>
            </a:pPr>
            <a:r>
              <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价值观关键</a:t>
            </a:r>
            <a:r>
              <a:rPr lang="zh-CN" altLang="en-US" sz="3200" b="1" dirty="0">
                <a:solidFill>
                  <a:schemeClr val="accent2"/>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行为准则</a:t>
            </a:r>
          </a:p>
          <a:p>
            <a:pPr lvl="0" defTabSz="914400">
              <a:defRPr/>
            </a:pP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14" name="Google Shape;86;p19">
            <a:extLst>
              <a:ext uri="{FF2B5EF4-FFF2-40B4-BE49-F238E27FC236}">
                <a16:creationId xmlns="" xmlns:a16="http://schemas.microsoft.com/office/drawing/2014/main" id="{76CB6B1E-C0D4-BC44-AC5A-F1111CFB78CB}"/>
              </a:ext>
            </a:extLst>
          </p:cNvPr>
          <p:cNvSpPr txBox="1"/>
          <p:nvPr/>
        </p:nvSpPr>
        <p:spPr>
          <a:xfrm>
            <a:off x="7262481" y="1352308"/>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bg1">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rPr>
              <a:t>YOUR TITLE HERE</a:t>
            </a:r>
            <a:endParaRPr sz="2400" b="0" i="0" u="none" strike="noStrike" cap="none">
              <a:solidFill>
                <a:schemeClr val="bg1">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15" name="TextBox 24">
            <a:extLst>
              <a:ext uri="{FF2B5EF4-FFF2-40B4-BE49-F238E27FC236}">
                <a16:creationId xmlns="" xmlns:a16="http://schemas.microsoft.com/office/drawing/2014/main" id="{89437251-34CE-9B45-813E-608D398C64EE}"/>
              </a:ext>
            </a:extLst>
          </p:cNvPr>
          <p:cNvSpPr txBox="1"/>
          <p:nvPr/>
        </p:nvSpPr>
        <p:spPr>
          <a:xfrm>
            <a:off x="7268041" y="3039647"/>
            <a:ext cx="3582048" cy="1673904"/>
          </a:xfrm>
          <a:prstGeom prst="rect">
            <a:avLst/>
          </a:prstGeom>
          <a:noFill/>
        </p:spPr>
        <p:txBody>
          <a:bodyPr wrap="square" lIns="91423" tIns="45712" rIns="91423" bIns="45712" rtlCol="0">
            <a:spAutoFit/>
          </a:bodyPr>
          <a:lstStyle/>
          <a:p>
            <a:pPr lvl="0" defTabSz="1217930">
              <a:lnSpc>
                <a:spcPct val="150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关键行为准则不需要大家全部背诵，但要求我们在制定政策和规章制度时依照关键行为准则，同时要求我们对照关键行为准则，规范自己的行为，落实好企业的价值观。</a:t>
            </a:r>
          </a:p>
          <a:p>
            <a:pPr lvl="0" defTabSz="1217930">
              <a:lnSpc>
                <a:spcPct val="150000"/>
              </a:lnSpc>
              <a:defRPr/>
            </a:pP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723950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5">
            <a:extLst>
              <a:ext uri="{FF2B5EF4-FFF2-40B4-BE49-F238E27FC236}">
                <a16:creationId xmlns="" xmlns:a16="http://schemas.microsoft.com/office/drawing/2014/main" id="{3A1F8F94-E175-49AB-970E-53576975674A}"/>
              </a:ext>
            </a:extLst>
          </p:cNvPr>
          <p:cNvGrpSpPr/>
          <p:nvPr/>
        </p:nvGrpSpPr>
        <p:grpSpPr>
          <a:xfrm>
            <a:off x="0" y="3175"/>
            <a:ext cx="12192000" cy="6854825"/>
            <a:chOff x="0" y="3175"/>
            <a:chExt cx="12192000" cy="6854825"/>
          </a:xfrm>
        </p:grpSpPr>
        <p:sp>
          <p:nvSpPr>
            <p:cNvPr id="39" name="Freeform 9">
              <a:extLst>
                <a:ext uri="{FF2B5EF4-FFF2-40B4-BE49-F238E27FC236}">
                  <a16:creationId xmlns="" xmlns:a16="http://schemas.microsoft.com/office/drawing/2014/main" id="{0BE5BAB1-C854-4AB0-B83B-72B52FC2CDA9}"/>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椭圆 5">
              <a:extLst>
                <a:ext uri="{FF2B5EF4-FFF2-40B4-BE49-F238E27FC236}">
                  <a16:creationId xmlns="" xmlns:a16="http://schemas.microsoft.com/office/drawing/2014/main" id="{3DCB126B-D1C9-45E6-B750-E834CF067191}"/>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1" name="矩形 40">
              <a:extLst>
                <a:ext uri="{FF2B5EF4-FFF2-40B4-BE49-F238E27FC236}">
                  <a16:creationId xmlns="" xmlns:a16="http://schemas.microsoft.com/office/drawing/2014/main" id="{ECD2F97C-CDA9-44B3-8284-DD4824340C1E}"/>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文本框 41">
              <a:extLst>
                <a:ext uri="{FF2B5EF4-FFF2-40B4-BE49-F238E27FC236}">
                  <a16:creationId xmlns="" xmlns:a16="http://schemas.microsoft.com/office/drawing/2014/main" id="{B74EA82D-CAA9-4EAE-9C09-058692BE9731}"/>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grpSp>
        <p:nvGrpSpPr>
          <p:cNvPr id="2" name="Group 2">
            <a:extLst>
              <a:ext uri="{FF2B5EF4-FFF2-40B4-BE49-F238E27FC236}">
                <a16:creationId xmlns="" xmlns:a16="http://schemas.microsoft.com/office/drawing/2014/main" id="{D504A977-E02C-F14B-806C-CD1B3D4237B2}"/>
              </a:ext>
            </a:extLst>
          </p:cNvPr>
          <p:cNvGrpSpPr/>
          <p:nvPr/>
        </p:nvGrpSpPr>
        <p:grpSpPr>
          <a:xfrm>
            <a:off x="4492487" y="1700898"/>
            <a:ext cx="3207026" cy="2910862"/>
            <a:chOff x="4492487" y="1700898"/>
            <a:chExt cx="3207026" cy="2910862"/>
          </a:xfrm>
        </p:grpSpPr>
        <p:sp>
          <p:nvSpPr>
            <p:cNvPr id="3" name="Freeform 5">
              <a:extLst>
                <a:ext uri="{FF2B5EF4-FFF2-40B4-BE49-F238E27FC236}">
                  <a16:creationId xmlns="" xmlns:a16="http://schemas.microsoft.com/office/drawing/2014/main" id="{B4E029CD-FFA2-E047-9FFE-3BA6A6818BB1}"/>
                </a:ext>
              </a:extLst>
            </p:cNvPr>
            <p:cNvSpPr>
              <a:spLocks noEditPoints="1"/>
            </p:cNvSpPr>
            <p:nvPr/>
          </p:nvSpPr>
          <p:spPr bwMode="auto">
            <a:xfrm>
              <a:off x="4523833" y="1794937"/>
              <a:ext cx="3175680" cy="2816823"/>
            </a:xfrm>
            <a:custGeom>
              <a:avLst/>
              <a:gdLst>
                <a:gd name="T0" fmla="*/ 802 w 1415"/>
                <a:gd name="T1" fmla="*/ 806 h 1255"/>
                <a:gd name="T2" fmla="*/ 600 w 1415"/>
                <a:gd name="T3" fmla="*/ 797 h 1255"/>
                <a:gd name="T4" fmla="*/ 507 w 1415"/>
                <a:gd name="T5" fmla="*/ 619 h 1255"/>
                <a:gd name="T6" fmla="*/ 615 w 1415"/>
                <a:gd name="T7" fmla="*/ 448 h 1255"/>
                <a:gd name="T8" fmla="*/ 817 w 1415"/>
                <a:gd name="T9" fmla="*/ 456 h 1255"/>
                <a:gd name="T10" fmla="*/ 910 w 1415"/>
                <a:gd name="T11" fmla="*/ 635 h 1255"/>
                <a:gd name="T12" fmla="*/ 802 w 1415"/>
                <a:gd name="T13" fmla="*/ 806 h 1255"/>
                <a:gd name="T14" fmla="*/ 383 w 1415"/>
                <a:gd name="T15" fmla="*/ 0 h 1255"/>
                <a:gd name="T16" fmla="*/ 383 w 1415"/>
                <a:gd name="T17" fmla="*/ 0 h 1255"/>
                <a:gd name="T18" fmla="*/ 382 w 1415"/>
                <a:gd name="T19" fmla="*/ 0 h 1255"/>
                <a:gd name="T20" fmla="*/ 378 w 1415"/>
                <a:gd name="T21" fmla="*/ 2 h 1255"/>
                <a:gd name="T22" fmla="*/ 377 w 1415"/>
                <a:gd name="T23" fmla="*/ 4 h 1255"/>
                <a:gd name="T24" fmla="*/ 2 w 1415"/>
                <a:gd name="T25" fmla="*/ 595 h 1255"/>
                <a:gd name="T26" fmla="*/ 2 w 1415"/>
                <a:gd name="T27" fmla="*/ 602 h 1255"/>
                <a:gd name="T28" fmla="*/ 2 w 1415"/>
                <a:gd name="T29" fmla="*/ 602 h 1255"/>
                <a:gd name="T30" fmla="*/ 326 w 1415"/>
                <a:gd name="T31" fmla="*/ 1222 h 1255"/>
                <a:gd name="T32" fmla="*/ 332 w 1415"/>
                <a:gd name="T33" fmla="*/ 1226 h 1255"/>
                <a:gd name="T34" fmla="*/ 332 w 1415"/>
                <a:gd name="T35" fmla="*/ 1226 h 1255"/>
                <a:gd name="T36" fmla="*/ 1032 w 1415"/>
                <a:gd name="T37" fmla="*/ 1255 h 1255"/>
                <a:gd name="T38" fmla="*/ 1032 w 1415"/>
                <a:gd name="T39" fmla="*/ 1255 h 1255"/>
                <a:gd name="T40" fmla="*/ 1038 w 1415"/>
                <a:gd name="T41" fmla="*/ 1252 h 1255"/>
                <a:gd name="T42" fmla="*/ 1413 w 1415"/>
                <a:gd name="T43" fmla="*/ 661 h 1255"/>
                <a:gd name="T44" fmla="*/ 1413 w 1415"/>
                <a:gd name="T45" fmla="*/ 654 h 1255"/>
                <a:gd name="T46" fmla="*/ 1089 w 1415"/>
                <a:gd name="T47" fmla="*/ 33 h 1255"/>
                <a:gd name="T48" fmla="*/ 1083 w 1415"/>
                <a:gd name="T49" fmla="*/ 29 h 1255"/>
                <a:gd name="T50" fmla="*/ 1083 w 1415"/>
                <a:gd name="T51" fmla="*/ 29 h 1255"/>
                <a:gd name="T52" fmla="*/ 383 w 1415"/>
                <a:gd name="T53" fmla="*/ 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15" h="1255">
                  <a:moveTo>
                    <a:pt x="802" y="806"/>
                  </a:moveTo>
                  <a:cubicBezTo>
                    <a:pt x="600" y="797"/>
                    <a:pt x="600" y="797"/>
                    <a:pt x="600" y="797"/>
                  </a:cubicBezTo>
                  <a:cubicBezTo>
                    <a:pt x="507" y="619"/>
                    <a:pt x="507" y="619"/>
                    <a:pt x="507" y="619"/>
                  </a:cubicBezTo>
                  <a:cubicBezTo>
                    <a:pt x="615" y="448"/>
                    <a:pt x="615" y="448"/>
                    <a:pt x="615" y="448"/>
                  </a:cubicBezTo>
                  <a:cubicBezTo>
                    <a:pt x="817" y="456"/>
                    <a:pt x="817" y="456"/>
                    <a:pt x="817" y="456"/>
                  </a:cubicBezTo>
                  <a:cubicBezTo>
                    <a:pt x="910" y="635"/>
                    <a:pt x="910" y="635"/>
                    <a:pt x="910" y="635"/>
                  </a:cubicBezTo>
                  <a:cubicBezTo>
                    <a:pt x="802" y="806"/>
                    <a:pt x="802" y="806"/>
                    <a:pt x="802" y="806"/>
                  </a:cubicBezTo>
                  <a:moveTo>
                    <a:pt x="383" y="0"/>
                  </a:moveTo>
                  <a:cubicBezTo>
                    <a:pt x="383" y="0"/>
                    <a:pt x="383" y="0"/>
                    <a:pt x="383" y="0"/>
                  </a:cubicBezTo>
                  <a:cubicBezTo>
                    <a:pt x="382" y="0"/>
                    <a:pt x="382" y="0"/>
                    <a:pt x="382" y="0"/>
                  </a:cubicBezTo>
                  <a:cubicBezTo>
                    <a:pt x="381" y="0"/>
                    <a:pt x="379" y="1"/>
                    <a:pt x="378" y="2"/>
                  </a:cubicBezTo>
                  <a:cubicBezTo>
                    <a:pt x="378" y="3"/>
                    <a:pt x="377" y="3"/>
                    <a:pt x="377" y="4"/>
                  </a:cubicBezTo>
                  <a:cubicBezTo>
                    <a:pt x="2" y="595"/>
                    <a:pt x="2" y="595"/>
                    <a:pt x="2" y="595"/>
                  </a:cubicBezTo>
                  <a:cubicBezTo>
                    <a:pt x="0" y="597"/>
                    <a:pt x="0" y="600"/>
                    <a:pt x="2" y="602"/>
                  </a:cubicBezTo>
                  <a:cubicBezTo>
                    <a:pt x="2" y="602"/>
                    <a:pt x="2" y="602"/>
                    <a:pt x="2" y="602"/>
                  </a:cubicBezTo>
                  <a:cubicBezTo>
                    <a:pt x="326" y="1222"/>
                    <a:pt x="326" y="1222"/>
                    <a:pt x="326" y="1222"/>
                  </a:cubicBezTo>
                  <a:cubicBezTo>
                    <a:pt x="327" y="1225"/>
                    <a:pt x="330" y="1226"/>
                    <a:pt x="332" y="1226"/>
                  </a:cubicBezTo>
                  <a:cubicBezTo>
                    <a:pt x="332" y="1226"/>
                    <a:pt x="332" y="1226"/>
                    <a:pt x="332" y="1226"/>
                  </a:cubicBezTo>
                  <a:cubicBezTo>
                    <a:pt x="1032" y="1255"/>
                    <a:pt x="1032" y="1255"/>
                    <a:pt x="1032" y="1255"/>
                  </a:cubicBezTo>
                  <a:cubicBezTo>
                    <a:pt x="1032" y="1255"/>
                    <a:pt x="1032" y="1255"/>
                    <a:pt x="1032" y="1255"/>
                  </a:cubicBezTo>
                  <a:cubicBezTo>
                    <a:pt x="1034" y="1255"/>
                    <a:pt x="1037" y="1254"/>
                    <a:pt x="1038" y="1252"/>
                  </a:cubicBezTo>
                  <a:cubicBezTo>
                    <a:pt x="1413" y="661"/>
                    <a:pt x="1413" y="661"/>
                    <a:pt x="1413" y="661"/>
                  </a:cubicBezTo>
                  <a:cubicBezTo>
                    <a:pt x="1414" y="659"/>
                    <a:pt x="1415" y="656"/>
                    <a:pt x="1413" y="654"/>
                  </a:cubicBezTo>
                  <a:cubicBezTo>
                    <a:pt x="1089" y="33"/>
                    <a:pt x="1089" y="33"/>
                    <a:pt x="1089" y="33"/>
                  </a:cubicBezTo>
                  <a:cubicBezTo>
                    <a:pt x="1088" y="31"/>
                    <a:pt x="1085" y="29"/>
                    <a:pt x="1083" y="29"/>
                  </a:cubicBezTo>
                  <a:cubicBezTo>
                    <a:pt x="1083" y="29"/>
                    <a:pt x="1083" y="29"/>
                    <a:pt x="1083" y="29"/>
                  </a:cubicBezTo>
                  <a:cubicBezTo>
                    <a:pt x="383" y="0"/>
                    <a:pt x="383" y="0"/>
                    <a:pt x="3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6">
              <a:extLst>
                <a:ext uri="{FF2B5EF4-FFF2-40B4-BE49-F238E27FC236}">
                  <a16:creationId xmlns="" xmlns:a16="http://schemas.microsoft.com/office/drawing/2014/main" id="{3762470B-E81B-C94F-AE1A-9AABFC9D1D7F}"/>
                </a:ext>
              </a:extLst>
            </p:cNvPr>
            <p:cNvSpPr>
              <a:spLocks/>
            </p:cNvSpPr>
            <p:nvPr/>
          </p:nvSpPr>
          <p:spPr bwMode="auto">
            <a:xfrm>
              <a:off x="4510862" y="3076883"/>
              <a:ext cx="1343557" cy="1359771"/>
            </a:xfrm>
            <a:custGeom>
              <a:avLst/>
              <a:gdLst>
                <a:gd name="T0" fmla="*/ 1034 w 1243"/>
                <a:gd name="T1" fmla="*/ 0 h 1258"/>
                <a:gd name="T2" fmla="*/ 1243 w 1243"/>
                <a:gd name="T3" fmla="*/ 363 h 1258"/>
                <a:gd name="T4" fmla="*/ 726 w 1243"/>
                <a:gd name="T5" fmla="*/ 1258 h 1258"/>
                <a:gd name="T6" fmla="*/ 0 w 1243"/>
                <a:gd name="T7" fmla="*/ 0 h 1258"/>
                <a:gd name="T8" fmla="*/ 0 w 1243"/>
                <a:gd name="T9" fmla="*/ 0 h 1258"/>
                <a:gd name="T10" fmla="*/ 1034 w 1243"/>
                <a:gd name="T11" fmla="*/ 0 h 1258"/>
              </a:gdLst>
              <a:ahLst/>
              <a:cxnLst>
                <a:cxn ang="0">
                  <a:pos x="T0" y="T1"/>
                </a:cxn>
                <a:cxn ang="0">
                  <a:pos x="T2" y="T3"/>
                </a:cxn>
                <a:cxn ang="0">
                  <a:pos x="T4" y="T5"/>
                </a:cxn>
                <a:cxn ang="0">
                  <a:pos x="T6" y="T7"/>
                </a:cxn>
                <a:cxn ang="0">
                  <a:pos x="T8" y="T9"/>
                </a:cxn>
                <a:cxn ang="0">
                  <a:pos x="T10" y="T11"/>
                </a:cxn>
              </a:cxnLst>
              <a:rect l="0" t="0" r="r" b="b"/>
              <a:pathLst>
                <a:path w="1243" h="1258">
                  <a:moveTo>
                    <a:pt x="1034" y="0"/>
                  </a:moveTo>
                  <a:lnTo>
                    <a:pt x="1243" y="363"/>
                  </a:lnTo>
                  <a:lnTo>
                    <a:pt x="726" y="1258"/>
                  </a:lnTo>
                  <a:lnTo>
                    <a:pt x="0" y="0"/>
                  </a:lnTo>
                  <a:lnTo>
                    <a:pt x="0" y="0"/>
                  </a:lnTo>
                  <a:lnTo>
                    <a:pt x="1034" y="0"/>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7">
              <a:extLst>
                <a:ext uri="{FF2B5EF4-FFF2-40B4-BE49-F238E27FC236}">
                  <a16:creationId xmlns="" xmlns:a16="http://schemas.microsoft.com/office/drawing/2014/main" id="{2EAD7B52-258C-044B-844F-BB0239908359}"/>
                </a:ext>
              </a:extLst>
            </p:cNvPr>
            <p:cNvSpPr>
              <a:spLocks/>
            </p:cNvSpPr>
            <p:nvPr/>
          </p:nvSpPr>
          <p:spPr bwMode="auto">
            <a:xfrm>
              <a:off x="4492487" y="3062831"/>
              <a:ext cx="1378145" cy="1400845"/>
            </a:xfrm>
            <a:custGeom>
              <a:avLst/>
              <a:gdLst>
                <a:gd name="T0" fmla="*/ 1051 w 1275"/>
                <a:gd name="T1" fmla="*/ 13 h 1296"/>
                <a:gd name="T2" fmla="*/ 1040 w 1275"/>
                <a:gd name="T3" fmla="*/ 19 h 1296"/>
                <a:gd name="T4" fmla="*/ 1246 w 1275"/>
                <a:gd name="T5" fmla="*/ 376 h 1296"/>
                <a:gd name="T6" fmla="*/ 743 w 1275"/>
                <a:gd name="T7" fmla="*/ 1246 h 1296"/>
                <a:gd name="T8" fmla="*/ 27 w 1275"/>
                <a:gd name="T9" fmla="*/ 7 h 1296"/>
                <a:gd name="T10" fmla="*/ 17 w 1275"/>
                <a:gd name="T11" fmla="*/ 13 h 1296"/>
                <a:gd name="T12" fmla="*/ 23 w 1275"/>
                <a:gd name="T13" fmla="*/ 23 h 1296"/>
                <a:gd name="T14" fmla="*/ 23 w 1275"/>
                <a:gd name="T15" fmla="*/ 23 h 1296"/>
                <a:gd name="T16" fmla="*/ 17 w 1275"/>
                <a:gd name="T17" fmla="*/ 13 h 1296"/>
                <a:gd name="T18" fmla="*/ 17 w 1275"/>
                <a:gd name="T19" fmla="*/ 25 h 1296"/>
                <a:gd name="T20" fmla="*/ 1051 w 1275"/>
                <a:gd name="T21" fmla="*/ 25 h 1296"/>
                <a:gd name="T22" fmla="*/ 1051 w 1275"/>
                <a:gd name="T23" fmla="*/ 13 h 1296"/>
                <a:gd name="T24" fmla="*/ 1040 w 1275"/>
                <a:gd name="T25" fmla="*/ 19 h 1296"/>
                <a:gd name="T26" fmla="*/ 1051 w 1275"/>
                <a:gd name="T27" fmla="*/ 13 h 1296"/>
                <a:gd name="T28" fmla="*/ 1051 w 1275"/>
                <a:gd name="T29" fmla="*/ 0 h 1296"/>
                <a:gd name="T30" fmla="*/ 13 w 1275"/>
                <a:gd name="T31" fmla="*/ 0 h 1296"/>
                <a:gd name="T32" fmla="*/ 8 w 1275"/>
                <a:gd name="T33" fmla="*/ 2 h 1296"/>
                <a:gd name="T34" fmla="*/ 0 w 1275"/>
                <a:gd name="T35" fmla="*/ 9 h 1296"/>
                <a:gd name="T36" fmla="*/ 743 w 1275"/>
                <a:gd name="T37" fmla="*/ 1296 h 1296"/>
                <a:gd name="T38" fmla="*/ 1275 w 1275"/>
                <a:gd name="T39" fmla="*/ 376 h 1296"/>
                <a:gd name="T40" fmla="*/ 1057 w 1275"/>
                <a:gd name="T41" fmla="*/ 0 h 1296"/>
                <a:gd name="T42" fmla="*/ 1051 w 1275"/>
                <a:gd name="T43" fmla="*/ 0 h 1296"/>
                <a:gd name="T44" fmla="*/ 1051 w 1275"/>
                <a:gd name="T45" fmla="*/ 1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5" h="1296">
                  <a:moveTo>
                    <a:pt x="1051" y="13"/>
                  </a:moveTo>
                  <a:lnTo>
                    <a:pt x="1040" y="19"/>
                  </a:lnTo>
                  <a:lnTo>
                    <a:pt x="1246" y="376"/>
                  </a:lnTo>
                  <a:lnTo>
                    <a:pt x="743" y="1246"/>
                  </a:lnTo>
                  <a:lnTo>
                    <a:pt x="27" y="7"/>
                  </a:lnTo>
                  <a:lnTo>
                    <a:pt x="17" y="13"/>
                  </a:lnTo>
                  <a:lnTo>
                    <a:pt x="23" y="23"/>
                  </a:lnTo>
                  <a:lnTo>
                    <a:pt x="23" y="23"/>
                  </a:lnTo>
                  <a:lnTo>
                    <a:pt x="17" y="13"/>
                  </a:lnTo>
                  <a:lnTo>
                    <a:pt x="17" y="25"/>
                  </a:lnTo>
                  <a:lnTo>
                    <a:pt x="1051" y="25"/>
                  </a:lnTo>
                  <a:lnTo>
                    <a:pt x="1051" y="13"/>
                  </a:lnTo>
                  <a:lnTo>
                    <a:pt x="1040" y="19"/>
                  </a:lnTo>
                  <a:lnTo>
                    <a:pt x="1051" y="13"/>
                  </a:lnTo>
                  <a:lnTo>
                    <a:pt x="1051" y="0"/>
                  </a:lnTo>
                  <a:lnTo>
                    <a:pt x="13" y="0"/>
                  </a:lnTo>
                  <a:lnTo>
                    <a:pt x="8" y="2"/>
                  </a:lnTo>
                  <a:lnTo>
                    <a:pt x="0" y="9"/>
                  </a:lnTo>
                  <a:lnTo>
                    <a:pt x="743" y="1296"/>
                  </a:lnTo>
                  <a:lnTo>
                    <a:pt x="1275" y="376"/>
                  </a:lnTo>
                  <a:lnTo>
                    <a:pt x="1057" y="0"/>
                  </a:lnTo>
                  <a:lnTo>
                    <a:pt x="1051" y="0"/>
                  </a:lnTo>
                  <a:lnTo>
                    <a:pt x="1051"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8">
              <a:extLst>
                <a:ext uri="{FF2B5EF4-FFF2-40B4-BE49-F238E27FC236}">
                  <a16:creationId xmlns="" xmlns:a16="http://schemas.microsoft.com/office/drawing/2014/main" id="{8156DFF2-37E7-C244-A910-3EF06EDAB3F0}"/>
                </a:ext>
              </a:extLst>
            </p:cNvPr>
            <p:cNvSpPr>
              <a:spLocks/>
            </p:cNvSpPr>
            <p:nvPr/>
          </p:nvSpPr>
          <p:spPr bwMode="auto">
            <a:xfrm>
              <a:off x="6308397" y="3076883"/>
              <a:ext cx="1344638" cy="1359771"/>
            </a:xfrm>
            <a:custGeom>
              <a:avLst/>
              <a:gdLst>
                <a:gd name="T0" fmla="*/ 1244 w 1244"/>
                <a:gd name="T1" fmla="*/ 0 h 1258"/>
                <a:gd name="T2" fmla="*/ 517 w 1244"/>
                <a:gd name="T3" fmla="*/ 1258 h 1258"/>
                <a:gd name="T4" fmla="*/ 0 w 1244"/>
                <a:gd name="T5" fmla="*/ 363 h 1258"/>
                <a:gd name="T6" fmla="*/ 210 w 1244"/>
                <a:gd name="T7" fmla="*/ 0 h 1258"/>
                <a:gd name="T8" fmla="*/ 1244 w 1244"/>
                <a:gd name="T9" fmla="*/ 0 h 1258"/>
              </a:gdLst>
              <a:ahLst/>
              <a:cxnLst>
                <a:cxn ang="0">
                  <a:pos x="T0" y="T1"/>
                </a:cxn>
                <a:cxn ang="0">
                  <a:pos x="T2" y="T3"/>
                </a:cxn>
                <a:cxn ang="0">
                  <a:pos x="T4" y="T5"/>
                </a:cxn>
                <a:cxn ang="0">
                  <a:pos x="T6" y="T7"/>
                </a:cxn>
                <a:cxn ang="0">
                  <a:pos x="T8" y="T9"/>
                </a:cxn>
              </a:cxnLst>
              <a:rect l="0" t="0" r="r" b="b"/>
              <a:pathLst>
                <a:path w="1244" h="1258">
                  <a:moveTo>
                    <a:pt x="1244" y="0"/>
                  </a:moveTo>
                  <a:lnTo>
                    <a:pt x="517" y="1258"/>
                  </a:lnTo>
                  <a:lnTo>
                    <a:pt x="0" y="363"/>
                  </a:lnTo>
                  <a:lnTo>
                    <a:pt x="210" y="0"/>
                  </a:lnTo>
                  <a:lnTo>
                    <a:pt x="1244" y="0"/>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
              <a:extLst>
                <a:ext uri="{FF2B5EF4-FFF2-40B4-BE49-F238E27FC236}">
                  <a16:creationId xmlns="" xmlns:a16="http://schemas.microsoft.com/office/drawing/2014/main" id="{A1550071-6521-4C41-B8F1-907F67D03D9B}"/>
                </a:ext>
              </a:extLst>
            </p:cNvPr>
            <p:cNvSpPr>
              <a:spLocks/>
            </p:cNvSpPr>
            <p:nvPr/>
          </p:nvSpPr>
          <p:spPr bwMode="auto">
            <a:xfrm>
              <a:off x="6292183" y="3062831"/>
              <a:ext cx="1373822" cy="1387874"/>
            </a:xfrm>
            <a:custGeom>
              <a:avLst/>
              <a:gdLst>
                <a:gd name="T0" fmla="*/ 606 w 612"/>
                <a:gd name="T1" fmla="*/ 6 h 618"/>
                <a:gd name="T2" fmla="*/ 601 w 612"/>
                <a:gd name="T3" fmla="*/ 3 h 618"/>
                <a:gd name="T4" fmla="*/ 256 w 612"/>
                <a:gd name="T5" fmla="*/ 600 h 618"/>
                <a:gd name="T6" fmla="*/ 14 w 612"/>
                <a:gd name="T7" fmla="*/ 181 h 618"/>
                <a:gd name="T8" fmla="*/ 111 w 612"/>
                <a:gd name="T9" fmla="*/ 12 h 618"/>
                <a:gd name="T10" fmla="*/ 606 w 612"/>
                <a:gd name="T11" fmla="*/ 12 h 618"/>
                <a:gd name="T12" fmla="*/ 606 w 612"/>
                <a:gd name="T13" fmla="*/ 6 h 618"/>
                <a:gd name="T14" fmla="*/ 601 w 612"/>
                <a:gd name="T15" fmla="*/ 3 h 618"/>
                <a:gd name="T16" fmla="*/ 606 w 612"/>
                <a:gd name="T17" fmla="*/ 6 h 618"/>
                <a:gd name="T18" fmla="*/ 606 w 612"/>
                <a:gd name="T19" fmla="*/ 0 h 618"/>
                <a:gd name="T20" fmla="*/ 108 w 612"/>
                <a:gd name="T21" fmla="*/ 0 h 618"/>
                <a:gd name="T22" fmla="*/ 102 w 612"/>
                <a:gd name="T23" fmla="*/ 3 h 618"/>
                <a:gd name="T24" fmla="*/ 1 w 612"/>
                <a:gd name="T25" fmla="*/ 178 h 618"/>
                <a:gd name="T26" fmla="*/ 1 w 612"/>
                <a:gd name="T27" fmla="*/ 184 h 618"/>
                <a:gd name="T28" fmla="*/ 251 w 612"/>
                <a:gd name="T29" fmla="*/ 615 h 618"/>
                <a:gd name="T30" fmla="*/ 256 w 612"/>
                <a:gd name="T31" fmla="*/ 618 h 618"/>
                <a:gd name="T32" fmla="*/ 261 w 612"/>
                <a:gd name="T33" fmla="*/ 615 h 618"/>
                <a:gd name="T34" fmla="*/ 611 w 612"/>
                <a:gd name="T35" fmla="*/ 9 h 618"/>
                <a:gd name="T36" fmla="*/ 611 w 612"/>
                <a:gd name="T37" fmla="*/ 3 h 618"/>
                <a:gd name="T38" fmla="*/ 606 w 612"/>
                <a:gd name="T39" fmla="*/ 0 h 618"/>
                <a:gd name="T40" fmla="*/ 606 w 612"/>
                <a:gd name="T41" fmla="*/ 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8">
                  <a:moveTo>
                    <a:pt x="606" y="6"/>
                  </a:moveTo>
                  <a:cubicBezTo>
                    <a:pt x="601" y="3"/>
                    <a:pt x="601" y="3"/>
                    <a:pt x="601" y="3"/>
                  </a:cubicBezTo>
                  <a:cubicBezTo>
                    <a:pt x="256" y="600"/>
                    <a:pt x="256" y="600"/>
                    <a:pt x="256" y="600"/>
                  </a:cubicBezTo>
                  <a:cubicBezTo>
                    <a:pt x="14" y="181"/>
                    <a:pt x="14" y="181"/>
                    <a:pt x="14" y="181"/>
                  </a:cubicBezTo>
                  <a:cubicBezTo>
                    <a:pt x="111" y="12"/>
                    <a:pt x="111" y="12"/>
                    <a:pt x="111" y="12"/>
                  </a:cubicBezTo>
                  <a:cubicBezTo>
                    <a:pt x="606" y="12"/>
                    <a:pt x="606" y="12"/>
                    <a:pt x="606" y="12"/>
                  </a:cubicBezTo>
                  <a:cubicBezTo>
                    <a:pt x="606" y="6"/>
                    <a:pt x="606" y="6"/>
                    <a:pt x="606" y="6"/>
                  </a:cubicBezTo>
                  <a:cubicBezTo>
                    <a:pt x="601" y="3"/>
                    <a:pt x="601" y="3"/>
                    <a:pt x="601" y="3"/>
                  </a:cubicBezTo>
                  <a:cubicBezTo>
                    <a:pt x="606" y="6"/>
                    <a:pt x="606" y="6"/>
                    <a:pt x="606" y="6"/>
                  </a:cubicBezTo>
                  <a:cubicBezTo>
                    <a:pt x="606" y="0"/>
                    <a:pt x="606" y="0"/>
                    <a:pt x="606" y="0"/>
                  </a:cubicBezTo>
                  <a:cubicBezTo>
                    <a:pt x="108" y="0"/>
                    <a:pt x="108" y="0"/>
                    <a:pt x="108" y="0"/>
                  </a:cubicBezTo>
                  <a:cubicBezTo>
                    <a:pt x="105" y="0"/>
                    <a:pt x="103" y="1"/>
                    <a:pt x="102" y="3"/>
                  </a:cubicBezTo>
                  <a:cubicBezTo>
                    <a:pt x="1" y="178"/>
                    <a:pt x="1" y="178"/>
                    <a:pt x="1" y="178"/>
                  </a:cubicBezTo>
                  <a:cubicBezTo>
                    <a:pt x="0" y="179"/>
                    <a:pt x="0" y="182"/>
                    <a:pt x="1" y="184"/>
                  </a:cubicBezTo>
                  <a:cubicBezTo>
                    <a:pt x="251" y="615"/>
                    <a:pt x="251" y="615"/>
                    <a:pt x="251" y="615"/>
                  </a:cubicBezTo>
                  <a:cubicBezTo>
                    <a:pt x="252" y="617"/>
                    <a:pt x="254" y="618"/>
                    <a:pt x="256" y="618"/>
                  </a:cubicBezTo>
                  <a:cubicBezTo>
                    <a:pt x="258" y="618"/>
                    <a:pt x="260" y="617"/>
                    <a:pt x="261" y="615"/>
                  </a:cubicBezTo>
                  <a:cubicBezTo>
                    <a:pt x="611" y="9"/>
                    <a:pt x="611" y="9"/>
                    <a:pt x="611" y="9"/>
                  </a:cubicBezTo>
                  <a:cubicBezTo>
                    <a:pt x="612" y="7"/>
                    <a:pt x="612" y="5"/>
                    <a:pt x="611" y="3"/>
                  </a:cubicBezTo>
                  <a:cubicBezTo>
                    <a:pt x="610" y="1"/>
                    <a:pt x="608" y="0"/>
                    <a:pt x="606" y="0"/>
                  </a:cubicBezTo>
                  <a:lnTo>
                    <a:pt x="60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10">
              <a:extLst>
                <a:ext uri="{FF2B5EF4-FFF2-40B4-BE49-F238E27FC236}">
                  <a16:creationId xmlns="" xmlns:a16="http://schemas.microsoft.com/office/drawing/2014/main" id="{5F6489DD-CB36-224D-82C8-3B587F563B6B}"/>
                </a:ext>
              </a:extLst>
            </p:cNvPr>
            <p:cNvSpPr>
              <a:spLocks/>
            </p:cNvSpPr>
            <p:nvPr/>
          </p:nvSpPr>
          <p:spPr bwMode="auto">
            <a:xfrm>
              <a:off x="5295594" y="1713869"/>
              <a:ext cx="1571627" cy="969567"/>
            </a:xfrm>
            <a:custGeom>
              <a:avLst/>
              <a:gdLst>
                <a:gd name="T0" fmla="*/ 1454 w 1454"/>
                <a:gd name="T1" fmla="*/ 0 h 897"/>
                <a:gd name="T2" fmla="*/ 937 w 1454"/>
                <a:gd name="T3" fmla="*/ 897 h 897"/>
                <a:gd name="T4" fmla="*/ 517 w 1454"/>
                <a:gd name="T5" fmla="*/ 897 h 897"/>
                <a:gd name="T6" fmla="*/ 0 w 1454"/>
                <a:gd name="T7" fmla="*/ 0 h 897"/>
                <a:gd name="T8" fmla="*/ 1454 w 1454"/>
                <a:gd name="T9" fmla="*/ 0 h 897"/>
              </a:gdLst>
              <a:ahLst/>
              <a:cxnLst>
                <a:cxn ang="0">
                  <a:pos x="T0" y="T1"/>
                </a:cxn>
                <a:cxn ang="0">
                  <a:pos x="T2" y="T3"/>
                </a:cxn>
                <a:cxn ang="0">
                  <a:pos x="T4" y="T5"/>
                </a:cxn>
                <a:cxn ang="0">
                  <a:pos x="T6" y="T7"/>
                </a:cxn>
                <a:cxn ang="0">
                  <a:pos x="T8" y="T9"/>
                </a:cxn>
              </a:cxnLst>
              <a:rect l="0" t="0" r="r" b="b"/>
              <a:pathLst>
                <a:path w="1454" h="897">
                  <a:moveTo>
                    <a:pt x="1454" y="0"/>
                  </a:moveTo>
                  <a:lnTo>
                    <a:pt x="937" y="897"/>
                  </a:lnTo>
                  <a:lnTo>
                    <a:pt x="517" y="897"/>
                  </a:lnTo>
                  <a:lnTo>
                    <a:pt x="0" y="0"/>
                  </a:lnTo>
                  <a:lnTo>
                    <a:pt x="1454" y="0"/>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11">
              <a:extLst>
                <a:ext uri="{FF2B5EF4-FFF2-40B4-BE49-F238E27FC236}">
                  <a16:creationId xmlns="" xmlns:a16="http://schemas.microsoft.com/office/drawing/2014/main" id="{A941B253-A4FC-1E4E-A37E-FD0BB65938F3}"/>
                </a:ext>
              </a:extLst>
            </p:cNvPr>
            <p:cNvSpPr>
              <a:spLocks/>
            </p:cNvSpPr>
            <p:nvPr/>
          </p:nvSpPr>
          <p:spPr bwMode="auto">
            <a:xfrm>
              <a:off x="5280462" y="1700899"/>
              <a:ext cx="1599730" cy="996589"/>
            </a:xfrm>
            <a:custGeom>
              <a:avLst/>
              <a:gdLst>
                <a:gd name="T0" fmla="*/ 707 w 713"/>
                <a:gd name="T1" fmla="*/ 6 h 444"/>
                <a:gd name="T2" fmla="*/ 702 w 713"/>
                <a:gd name="T3" fmla="*/ 3 h 444"/>
                <a:gd name="T4" fmla="*/ 454 w 713"/>
                <a:gd name="T5" fmla="*/ 432 h 444"/>
                <a:gd name="T6" fmla="*/ 259 w 713"/>
                <a:gd name="T7" fmla="*/ 432 h 444"/>
                <a:gd name="T8" fmla="*/ 17 w 713"/>
                <a:gd name="T9" fmla="*/ 12 h 444"/>
                <a:gd name="T10" fmla="*/ 707 w 713"/>
                <a:gd name="T11" fmla="*/ 12 h 444"/>
                <a:gd name="T12" fmla="*/ 707 w 713"/>
                <a:gd name="T13" fmla="*/ 6 h 444"/>
                <a:gd name="T14" fmla="*/ 702 w 713"/>
                <a:gd name="T15" fmla="*/ 3 h 444"/>
                <a:gd name="T16" fmla="*/ 707 w 713"/>
                <a:gd name="T17" fmla="*/ 6 h 444"/>
                <a:gd name="T18" fmla="*/ 707 w 713"/>
                <a:gd name="T19" fmla="*/ 0 h 444"/>
                <a:gd name="T20" fmla="*/ 7 w 713"/>
                <a:gd name="T21" fmla="*/ 0 h 444"/>
                <a:gd name="T22" fmla="*/ 1 w 713"/>
                <a:gd name="T23" fmla="*/ 3 h 444"/>
                <a:gd name="T24" fmla="*/ 1 w 713"/>
                <a:gd name="T25" fmla="*/ 9 h 444"/>
                <a:gd name="T26" fmla="*/ 251 w 713"/>
                <a:gd name="T27" fmla="*/ 441 h 444"/>
                <a:gd name="T28" fmla="*/ 256 w 713"/>
                <a:gd name="T29" fmla="*/ 444 h 444"/>
                <a:gd name="T30" fmla="*/ 458 w 713"/>
                <a:gd name="T31" fmla="*/ 444 h 444"/>
                <a:gd name="T32" fmla="*/ 463 w 713"/>
                <a:gd name="T33" fmla="*/ 441 h 444"/>
                <a:gd name="T34" fmla="*/ 712 w 713"/>
                <a:gd name="T35" fmla="*/ 9 h 444"/>
                <a:gd name="T36" fmla="*/ 712 w 713"/>
                <a:gd name="T37" fmla="*/ 3 h 444"/>
                <a:gd name="T38" fmla="*/ 707 w 713"/>
                <a:gd name="T39" fmla="*/ 0 h 444"/>
                <a:gd name="T40" fmla="*/ 707 w 713"/>
                <a:gd name="T41" fmla="*/ 6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3" h="444">
                  <a:moveTo>
                    <a:pt x="707" y="6"/>
                  </a:moveTo>
                  <a:cubicBezTo>
                    <a:pt x="702" y="3"/>
                    <a:pt x="702" y="3"/>
                    <a:pt x="702" y="3"/>
                  </a:cubicBezTo>
                  <a:cubicBezTo>
                    <a:pt x="454" y="432"/>
                    <a:pt x="454" y="432"/>
                    <a:pt x="454" y="432"/>
                  </a:cubicBezTo>
                  <a:cubicBezTo>
                    <a:pt x="259" y="432"/>
                    <a:pt x="259" y="432"/>
                    <a:pt x="259" y="432"/>
                  </a:cubicBezTo>
                  <a:cubicBezTo>
                    <a:pt x="17" y="12"/>
                    <a:pt x="17" y="12"/>
                    <a:pt x="17" y="12"/>
                  </a:cubicBezTo>
                  <a:cubicBezTo>
                    <a:pt x="707" y="12"/>
                    <a:pt x="707" y="12"/>
                    <a:pt x="707" y="12"/>
                  </a:cubicBezTo>
                  <a:cubicBezTo>
                    <a:pt x="707" y="6"/>
                    <a:pt x="707" y="6"/>
                    <a:pt x="707" y="6"/>
                  </a:cubicBezTo>
                  <a:cubicBezTo>
                    <a:pt x="702" y="3"/>
                    <a:pt x="702" y="3"/>
                    <a:pt x="702" y="3"/>
                  </a:cubicBezTo>
                  <a:cubicBezTo>
                    <a:pt x="707" y="6"/>
                    <a:pt x="707" y="6"/>
                    <a:pt x="707" y="6"/>
                  </a:cubicBezTo>
                  <a:cubicBezTo>
                    <a:pt x="707" y="0"/>
                    <a:pt x="707" y="0"/>
                    <a:pt x="707" y="0"/>
                  </a:cubicBezTo>
                  <a:cubicBezTo>
                    <a:pt x="7" y="0"/>
                    <a:pt x="7" y="0"/>
                    <a:pt x="7" y="0"/>
                  </a:cubicBezTo>
                  <a:cubicBezTo>
                    <a:pt x="4" y="0"/>
                    <a:pt x="2" y="2"/>
                    <a:pt x="1" y="3"/>
                  </a:cubicBezTo>
                  <a:cubicBezTo>
                    <a:pt x="0" y="5"/>
                    <a:pt x="0" y="8"/>
                    <a:pt x="1" y="9"/>
                  </a:cubicBezTo>
                  <a:cubicBezTo>
                    <a:pt x="251" y="441"/>
                    <a:pt x="251" y="441"/>
                    <a:pt x="251" y="441"/>
                  </a:cubicBezTo>
                  <a:cubicBezTo>
                    <a:pt x="252" y="443"/>
                    <a:pt x="254" y="444"/>
                    <a:pt x="256" y="444"/>
                  </a:cubicBezTo>
                  <a:cubicBezTo>
                    <a:pt x="458" y="444"/>
                    <a:pt x="458" y="444"/>
                    <a:pt x="458" y="444"/>
                  </a:cubicBezTo>
                  <a:cubicBezTo>
                    <a:pt x="460" y="444"/>
                    <a:pt x="462" y="443"/>
                    <a:pt x="463" y="441"/>
                  </a:cubicBezTo>
                  <a:cubicBezTo>
                    <a:pt x="712" y="9"/>
                    <a:pt x="712" y="9"/>
                    <a:pt x="712" y="9"/>
                  </a:cubicBezTo>
                  <a:cubicBezTo>
                    <a:pt x="713" y="8"/>
                    <a:pt x="713" y="5"/>
                    <a:pt x="712" y="3"/>
                  </a:cubicBezTo>
                  <a:cubicBezTo>
                    <a:pt x="711" y="2"/>
                    <a:pt x="709" y="0"/>
                    <a:pt x="707" y="0"/>
                  </a:cubicBezTo>
                  <a:lnTo>
                    <a:pt x="707"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eeform 12">
              <a:extLst>
                <a:ext uri="{FF2B5EF4-FFF2-40B4-BE49-F238E27FC236}">
                  <a16:creationId xmlns="" xmlns:a16="http://schemas.microsoft.com/office/drawing/2014/main" id="{221677C6-4407-CF41-BEEE-5ADEF469D91B}"/>
                </a:ext>
              </a:extLst>
            </p:cNvPr>
            <p:cNvSpPr>
              <a:spLocks/>
            </p:cNvSpPr>
            <p:nvPr/>
          </p:nvSpPr>
          <p:spPr bwMode="auto">
            <a:xfrm>
              <a:off x="4698938" y="1842497"/>
              <a:ext cx="2794123" cy="2448237"/>
            </a:xfrm>
            <a:custGeom>
              <a:avLst/>
              <a:gdLst>
                <a:gd name="T0" fmla="*/ 71 w 2585"/>
                <a:gd name="T1" fmla="*/ 1144 h 2265"/>
                <a:gd name="T2" fmla="*/ 19 w 2585"/>
                <a:gd name="T3" fmla="*/ 1175 h 2265"/>
                <a:gd name="T4" fmla="*/ 652 w 2585"/>
                <a:gd name="T5" fmla="*/ 2240 h 2265"/>
                <a:gd name="T6" fmla="*/ 1935 w 2585"/>
                <a:gd name="T7" fmla="*/ 2265 h 2265"/>
                <a:gd name="T8" fmla="*/ 2585 w 2585"/>
                <a:gd name="T9" fmla="*/ 1142 h 2265"/>
                <a:gd name="T10" fmla="*/ 1935 w 2585"/>
                <a:gd name="T11" fmla="*/ 0 h 2265"/>
                <a:gd name="T12" fmla="*/ 619 w 2585"/>
                <a:gd name="T13" fmla="*/ 0 h 2265"/>
                <a:gd name="T14" fmla="*/ 0 w 2585"/>
                <a:gd name="T15" fmla="*/ 1146 h 2265"/>
                <a:gd name="T16" fmla="*/ 19 w 2585"/>
                <a:gd name="T17" fmla="*/ 1175 h 2265"/>
                <a:gd name="T18" fmla="*/ 71 w 2585"/>
                <a:gd name="T19" fmla="*/ 1144 h 2265"/>
                <a:gd name="T20" fmla="*/ 127 w 2585"/>
                <a:gd name="T21" fmla="*/ 1173 h 2265"/>
                <a:gd name="T22" fmla="*/ 694 w 2585"/>
                <a:gd name="T23" fmla="*/ 124 h 2265"/>
                <a:gd name="T24" fmla="*/ 1863 w 2585"/>
                <a:gd name="T25" fmla="*/ 124 h 2265"/>
                <a:gd name="T26" fmla="*/ 2442 w 2585"/>
                <a:gd name="T27" fmla="*/ 1140 h 2265"/>
                <a:gd name="T28" fmla="*/ 1865 w 2585"/>
                <a:gd name="T29" fmla="*/ 2141 h 2265"/>
                <a:gd name="T30" fmla="*/ 723 w 2585"/>
                <a:gd name="T31" fmla="*/ 2116 h 2265"/>
                <a:gd name="T32" fmla="*/ 125 w 2585"/>
                <a:gd name="T33" fmla="*/ 1113 h 2265"/>
                <a:gd name="T34" fmla="*/ 71 w 2585"/>
                <a:gd name="T35" fmla="*/ 1144 h 2265"/>
                <a:gd name="T36" fmla="*/ 127 w 2585"/>
                <a:gd name="T37" fmla="*/ 1173 h 2265"/>
                <a:gd name="T38" fmla="*/ 71 w 2585"/>
                <a:gd name="T39" fmla="*/ 1144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5" h="2265">
                  <a:moveTo>
                    <a:pt x="71" y="1144"/>
                  </a:moveTo>
                  <a:lnTo>
                    <a:pt x="19" y="1175"/>
                  </a:lnTo>
                  <a:lnTo>
                    <a:pt x="652" y="2240"/>
                  </a:lnTo>
                  <a:lnTo>
                    <a:pt x="1935" y="2265"/>
                  </a:lnTo>
                  <a:lnTo>
                    <a:pt x="2585" y="1142"/>
                  </a:lnTo>
                  <a:lnTo>
                    <a:pt x="1935" y="0"/>
                  </a:lnTo>
                  <a:lnTo>
                    <a:pt x="619" y="0"/>
                  </a:lnTo>
                  <a:lnTo>
                    <a:pt x="0" y="1146"/>
                  </a:lnTo>
                  <a:lnTo>
                    <a:pt x="19" y="1175"/>
                  </a:lnTo>
                  <a:lnTo>
                    <a:pt x="71" y="1144"/>
                  </a:lnTo>
                  <a:lnTo>
                    <a:pt x="127" y="1173"/>
                  </a:lnTo>
                  <a:lnTo>
                    <a:pt x="694" y="124"/>
                  </a:lnTo>
                  <a:lnTo>
                    <a:pt x="1863" y="124"/>
                  </a:lnTo>
                  <a:lnTo>
                    <a:pt x="2442" y="1140"/>
                  </a:lnTo>
                  <a:lnTo>
                    <a:pt x="1865" y="2141"/>
                  </a:lnTo>
                  <a:lnTo>
                    <a:pt x="723" y="2116"/>
                  </a:lnTo>
                  <a:lnTo>
                    <a:pt x="125" y="1113"/>
                  </a:lnTo>
                  <a:lnTo>
                    <a:pt x="71" y="1144"/>
                  </a:lnTo>
                  <a:lnTo>
                    <a:pt x="127" y="1173"/>
                  </a:lnTo>
                  <a:lnTo>
                    <a:pt x="71" y="1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3">
              <a:extLst>
                <a:ext uri="{FF2B5EF4-FFF2-40B4-BE49-F238E27FC236}">
                  <a16:creationId xmlns="" xmlns:a16="http://schemas.microsoft.com/office/drawing/2014/main" id="{8457E7E4-131F-F94C-BD4F-858875CAC0AA}"/>
                </a:ext>
              </a:extLst>
            </p:cNvPr>
            <p:cNvSpPr>
              <a:spLocks/>
            </p:cNvSpPr>
            <p:nvPr/>
          </p:nvSpPr>
          <p:spPr bwMode="auto">
            <a:xfrm>
              <a:off x="5006995" y="2107317"/>
              <a:ext cx="2167201" cy="1932647"/>
            </a:xfrm>
            <a:custGeom>
              <a:avLst/>
              <a:gdLst>
                <a:gd name="T0" fmla="*/ 70 w 2005"/>
                <a:gd name="T1" fmla="*/ 899 h 1788"/>
                <a:gd name="T2" fmla="*/ 16 w 2005"/>
                <a:gd name="T3" fmla="*/ 930 h 1788"/>
                <a:gd name="T4" fmla="*/ 494 w 2005"/>
                <a:gd name="T5" fmla="*/ 1756 h 1788"/>
                <a:gd name="T6" fmla="*/ 1509 w 2005"/>
                <a:gd name="T7" fmla="*/ 1788 h 1788"/>
                <a:gd name="T8" fmla="*/ 2005 w 2005"/>
                <a:gd name="T9" fmla="*/ 905 h 1788"/>
                <a:gd name="T10" fmla="*/ 1515 w 2005"/>
                <a:gd name="T11" fmla="*/ 0 h 1788"/>
                <a:gd name="T12" fmla="*/ 471 w 2005"/>
                <a:gd name="T13" fmla="*/ 0 h 1788"/>
                <a:gd name="T14" fmla="*/ 0 w 2005"/>
                <a:gd name="T15" fmla="*/ 901 h 1788"/>
                <a:gd name="T16" fmla="*/ 16 w 2005"/>
                <a:gd name="T17" fmla="*/ 930 h 1788"/>
                <a:gd name="T18" fmla="*/ 70 w 2005"/>
                <a:gd name="T19" fmla="*/ 899 h 1788"/>
                <a:gd name="T20" fmla="*/ 126 w 2005"/>
                <a:gd name="T21" fmla="*/ 928 h 1788"/>
                <a:gd name="T22" fmla="*/ 546 w 2005"/>
                <a:gd name="T23" fmla="*/ 124 h 1788"/>
                <a:gd name="T24" fmla="*/ 1441 w 2005"/>
                <a:gd name="T25" fmla="*/ 124 h 1788"/>
                <a:gd name="T26" fmla="*/ 1864 w 2005"/>
                <a:gd name="T27" fmla="*/ 903 h 1788"/>
                <a:gd name="T28" fmla="*/ 1438 w 2005"/>
                <a:gd name="T29" fmla="*/ 1661 h 1788"/>
                <a:gd name="T30" fmla="*/ 568 w 2005"/>
                <a:gd name="T31" fmla="*/ 1634 h 1788"/>
                <a:gd name="T32" fmla="*/ 124 w 2005"/>
                <a:gd name="T33" fmla="*/ 868 h 1788"/>
                <a:gd name="T34" fmla="*/ 70 w 2005"/>
                <a:gd name="T35" fmla="*/ 899 h 1788"/>
                <a:gd name="T36" fmla="*/ 126 w 2005"/>
                <a:gd name="T37" fmla="*/ 928 h 1788"/>
                <a:gd name="T38" fmla="*/ 70 w 2005"/>
                <a:gd name="T39" fmla="*/ 899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5" h="1788">
                  <a:moveTo>
                    <a:pt x="70" y="899"/>
                  </a:moveTo>
                  <a:lnTo>
                    <a:pt x="16" y="930"/>
                  </a:lnTo>
                  <a:lnTo>
                    <a:pt x="494" y="1756"/>
                  </a:lnTo>
                  <a:lnTo>
                    <a:pt x="1509" y="1788"/>
                  </a:lnTo>
                  <a:lnTo>
                    <a:pt x="2005" y="905"/>
                  </a:lnTo>
                  <a:lnTo>
                    <a:pt x="1515" y="0"/>
                  </a:lnTo>
                  <a:lnTo>
                    <a:pt x="471" y="0"/>
                  </a:lnTo>
                  <a:lnTo>
                    <a:pt x="0" y="901"/>
                  </a:lnTo>
                  <a:lnTo>
                    <a:pt x="16" y="930"/>
                  </a:lnTo>
                  <a:lnTo>
                    <a:pt x="70" y="899"/>
                  </a:lnTo>
                  <a:lnTo>
                    <a:pt x="126" y="928"/>
                  </a:lnTo>
                  <a:lnTo>
                    <a:pt x="546" y="124"/>
                  </a:lnTo>
                  <a:lnTo>
                    <a:pt x="1441" y="124"/>
                  </a:lnTo>
                  <a:lnTo>
                    <a:pt x="1864" y="903"/>
                  </a:lnTo>
                  <a:lnTo>
                    <a:pt x="1438" y="1661"/>
                  </a:lnTo>
                  <a:lnTo>
                    <a:pt x="568" y="1634"/>
                  </a:lnTo>
                  <a:lnTo>
                    <a:pt x="124" y="868"/>
                  </a:lnTo>
                  <a:lnTo>
                    <a:pt x="70" y="899"/>
                  </a:lnTo>
                  <a:lnTo>
                    <a:pt x="126" y="928"/>
                  </a:lnTo>
                  <a:lnTo>
                    <a:pt x="70" y="8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4">
              <a:extLst>
                <a:ext uri="{FF2B5EF4-FFF2-40B4-BE49-F238E27FC236}">
                  <a16:creationId xmlns="" xmlns:a16="http://schemas.microsoft.com/office/drawing/2014/main" id="{9FC6875A-BFA6-2E4E-B40A-B56630E1CAF4}"/>
                </a:ext>
              </a:extLst>
            </p:cNvPr>
            <p:cNvSpPr>
              <a:spLocks/>
            </p:cNvSpPr>
            <p:nvPr/>
          </p:nvSpPr>
          <p:spPr bwMode="auto">
            <a:xfrm>
              <a:off x="5303161" y="2376461"/>
              <a:ext cx="1568384" cy="1388956"/>
            </a:xfrm>
            <a:custGeom>
              <a:avLst/>
              <a:gdLst>
                <a:gd name="T0" fmla="*/ 70 w 1451"/>
                <a:gd name="T1" fmla="*/ 654 h 1285"/>
                <a:gd name="T2" fmla="*/ 16 w 1451"/>
                <a:gd name="T3" fmla="*/ 685 h 1285"/>
                <a:gd name="T4" fmla="*/ 363 w 1451"/>
                <a:gd name="T5" fmla="*/ 1281 h 1285"/>
                <a:gd name="T6" fmla="*/ 1086 w 1451"/>
                <a:gd name="T7" fmla="*/ 1285 h 1285"/>
                <a:gd name="T8" fmla="*/ 1451 w 1451"/>
                <a:gd name="T9" fmla="*/ 652 h 1285"/>
                <a:gd name="T10" fmla="*/ 1117 w 1451"/>
                <a:gd name="T11" fmla="*/ 0 h 1285"/>
                <a:gd name="T12" fmla="*/ 336 w 1451"/>
                <a:gd name="T13" fmla="*/ 0 h 1285"/>
                <a:gd name="T14" fmla="*/ 0 w 1451"/>
                <a:gd name="T15" fmla="*/ 656 h 1285"/>
                <a:gd name="T16" fmla="*/ 16 w 1451"/>
                <a:gd name="T17" fmla="*/ 685 h 1285"/>
                <a:gd name="T18" fmla="*/ 70 w 1451"/>
                <a:gd name="T19" fmla="*/ 654 h 1285"/>
                <a:gd name="T20" fmla="*/ 126 w 1451"/>
                <a:gd name="T21" fmla="*/ 683 h 1285"/>
                <a:gd name="T22" fmla="*/ 411 w 1451"/>
                <a:gd name="T23" fmla="*/ 125 h 1285"/>
                <a:gd name="T24" fmla="*/ 1042 w 1451"/>
                <a:gd name="T25" fmla="*/ 125 h 1285"/>
                <a:gd name="T26" fmla="*/ 1310 w 1451"/>
                <a:gd name="T27" fmla="*/ 648 h 1285"/>
                <a:gd name="T28" fmla="*/ 1015 w 1451"/>
                <a:gd name="T29" fmla="*/ 1161 h 1285"/>
                <a:gd name="T30" fmla="*/ 434 w 1451"/>
                <a:gd name="T31" fmla="*/ 1157 h 1285"/>
                <a:gd name="T32" fmla="*/ 124 w 1451"/>
                <a:gd name="T33" fmla="*/ 623 h 1285"/>
                <a:gd name="T34" fmla="*/ 70 w 1451"/>
                <a:gd name="T35" fmla="*/ 654 h 1285"/>
                <a:gd name="T36" fmla="*/ 126 w 1451"/>
                <a:gd name="T37" fmla="*/ 683 h 1285"/>
                <a:gd name="T38" fmla="*/ 70 w 1451"/>
                <a:gd name="T39" fmla="*/ 654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1" h="1285">
                  <a:moveTo>
                    <a:pt x="70" y="654"/>
                  </a:moveTo>
                  <a:lnTo>
                    <a:pt x="16" y="685"/>
                  </a:lnTo>
                  <a:lnTo>
                    <a:pt x="363" y="1281"/>
                  </a:lnTo>
                  <a:lnTo>
                    <a:pt x="1086" y="1285"/>
                  </a:lnTo>
                  <a:lnTo>
                    <a:pt x="1451" y="652"/>
                  </a:lnTo>
                  <a:lnTo>
                    <a:pt x="1117" y="0"/>
                  </a:lnTo>
                  <a:lnTo>
                    <a:pt x="336" y="0"/>
                  </a:lnTo>
                  <a:lnTo>
                    <a:pt x="0" y="656"/>
                  </a:lnTo>
                  <a:lnTo>
                    <a:pt x="16" y="685"/>
                  </a:lnTo>
                  <a:lnTo>
                    <a:pt x="70" y="654"/>
                  </a:lnTo>
                  <a:lnTo>
                    <a:pt x="126" y="683"/>
                  </a:lnTo>
                  <a:lnTo>
                    <a:pt x="411" y="125"/>
                  </a:lnTo>
                  <a:lnTo>
                    <a:pt x="1042" y="125"/>
                  </a:lnTo>
                  <a:lnTo>
                    <a:pt x="1310" y="648"/>
                  </a:lnTo>
                  <a:lnTo>
                    <a:pt x="1015" y="1161"/>
                  </a:lnTo>
                  <a:lnTo>
                    <a:pt x="434" y="1157"/>
                  </a:lnTo>
                  <a:lnTo>
                    <a:pt x="124" y="623"/>
                  </a:lnTo>
                  <a:lnTo>
                    <a:pt x="70" y="654"/>
                  </a:lnTo>
                  <a:lnTo>
                    <a:pt x="126" y="683"/>
                  </a:lnTo>
                  <a:lnTo>
                    <a:pt x="70" y="6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Freeform 15">
              <a:extLst>
                <a:ext uri="{FF2B5EF4-FFF2-40B4-BE49-F238E27FC236}">
                  <a16:creationId xmlns="" xmlns:a16="http://schemas.microsoft.com/office/drawing/2014/main" id="{7247EC0F-0D8A-9E40-B8DC-B8459AEDEC5B}"/>
                </a:ext>
              </a:extLst>
            </p:cNvPr>
            <p:cNvSpPr>
              <a:spLocks/>
            </p:cNvSpPr>
            <p:nvPr/>
          </p:nvSpPr>
          <p:spPr bwMode="auto">
            <a:xfrm>
              <a:off x="5295594" y="3469249"/>
              <a:ext cx="1571627" cy="967405"/>
            </a:xfrm>
            <a:custGeom>
              <a:avLst/>
              <a:gdLst>
                <a:gd name="T0" fmla="*/ 937 w 1454"/>
                <a:gd name="T1" fmla="*/ 0 h 895"/>
                <a:gd name="T2" fmla="*/ 1454 w 1454"/>
                <a:gd name="T3" fmla="*/ 895 h 895"/>
                <a:gd name="T4" fmla="*/ 0 w 1454"/>
                <a:gd name="T5" fmla="*/ 895 h 895"/>
                <a:gd name="T6" fmla="*/ 517 w 1454"/>
                <a:gd name="T7" fmla="*/ 0 h 895"/>
                <a:gd name="T8" fmla="*/ 937 w 1454"/>
                <a:gd name="T9" fmla="*/ 0 h 895"/>
              </a:gdLst>
              <a:ahLst/>
              <a:cxnLst>
                <a:cxn ang="0">
                  <a:pos x="T0" y="T1"/>
                </a:cxn>
                <a:cxn ang="0">
                  <a:pos x="T2" y="T3"/>
                </a:cxn>
                <a:cxn ang="0">
                  <a:pos x="T4" y="T5"/>
                </a:cxn>
                <a:cxn ang="0">
                  <a:pos x="T6" y="T7"/>
                </a:cxn>
                <a:cxn ang="0">
                  <a:pos x="T8" y="T9"/>
                </a:cxn>
              </a:cxnLst>
              <a:rect l="0" t="0" r="r" b="b"/>
              <a:pathLst>
                <a:path w="1454" h="895">
                  <a:moveTo>
                    <a:pt x="937" y="0"/>
                  </a:moveTo>
                  <a:lnTo>
                    <a:pt x="1454" y="895"/>
                  </a:lnTo>
                  <a:lnTo>
                    <a:pt x="0" y="895"/>
                  </a:lnTo>
                  <a:lnTo>
                    <a:pt x="517" y="0"/>
                  </a:lnTo>
                  <a:lnTo>
                    <a:pt x="937"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6">
              <a:extLst>
                <a:ext uri="{FF2B5EF4-FFF2-40B4-BE49-F238E27FC236}">
                  <a16:creationId xmlns="" xmlns:a16="http://schemas.microsoft.com/office/drawing/2014/main" id="{FD8DA16B-98AC-A944-9122-4FDCC2AE278E}"/>
                </a:ext>
              </a:extLst>
            </p:cNvPr>
            <p:cNvSpPr>
              <a:spLocks/>
            </p:cNvSpPr>
            <p:nvPr/>
          </p:nvSpPr>
          <p:spPr bwMode="auto">
            <a:xfrm>
              <a:off x="5271815" y="3456279"/>
              <a:ext cx="1618105" cy="994427"/>
            </a:xfrm>
            <a:custGeom>
              <a:avLst/>
              <a:gdLst>
                <a:gd name="T0" fmla="*/ 959 w 1497"/>
                <a:gd name="T1" fmla="*/ 12 h 920"/>
                <a:gd name="T2" fmla="*/ 946 w 1497"/>
                <a:gd name="T3" fmla="*/ 18 h 920"/>
                <a:gd name="T4" fmla="*/ 1453 w 1497"/>
                <a:gd name="T5" fmla="*/ 895 h 920"/>
                <a:gd name="T6" fmla="*/ 43 w 1497"/>
                <a:gd name="T7" fmla="*/ 895 h 920"/>
                <a:gd name="T8" fmla="*/ 546 w 1497"/>
                <a:gd name="T9" fmla="*/ 25 h 920"/>
                <a:gd name="T10" fmla="*/ 959 w 1497"/>
                <a:gd name="T11" fmla="*/ 25 h 920"/>
                <a:gd name="T12" fmla="*/ 959 w 1497"/>
                <a:gd name="T13" fmla="*/ 12 h 920"/>
                <a:gd name="T14" fmla="*/ 946 w 1497"/>
                <a:gd name="T15" fmla="*/ 18 h 920"/>
                <a:gd name="T16" fmla="*/ 959 w 1497"/>
                <a:gd name="T17" fmla="*/ 12 h 920"/>
                <a:gd name="T18" fmla="*/ 959 w 1497"/>
                <a:gd name="T19" fmla="*/ 0 h 920"/>
                <a:gd name="T20" fmla="*/ 531 w 1497"/>
                <a:gd name="T21" fmla="*/ 0 h 920"/>
                <a:gd name="T22" fmla="*/ 0 w 1497"/>
                <a:gd name="T23" fmla="*/ 920 h 920"/>
                <a:gd name="T24" fmla="*/ 1497 w 1497"/>
                <a:gd name="T25" fmla="*/ 920 h 920"/>
                <a:gd name="T26" fmla="*/ 965 w 1497"/>
                <a:gd name="T27" fmla="*/ 0 h 920"/>
                <a:gd name="T28" fmla="*/ 959 w 1497"/>
                <a:gd name="T29" fmla="*/ 0 h 920"/>
                <a:gd name="T30" fmla="*/ 959 w 1497"/>
                <a:gd name="T31" fmla="*/ 1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7" h="920">
                  <a:moveTo>
                    <a:pt x="959" y="12"/>
                  </a:moveTo>
                  <a:lnTo>
                    <a:pt x="946" y="18"/>
                  </a:lnTo>
                  <a:lnTo>
                    <a:pt x="1453" y="895"/>
                  </a:lnTo>
                  <a:lnTo>
                    <a:pt x="43" y="895"/>
                  </a:lnTo>
                  <a:lnTo>
                    <a:pt x="546" y="25"/>
                  </a:lnTo>
                  <a:lnTo>
                    <a:pt x="959" y="25"/>
                  </a:lnTo>
                  <a:lnTo>
                    <a:pt x="959" y="12"/>
                  </a:lnTo>
                  <a:lnTo>
                    <a:pt x="946" y="18"/>
                  </a:lnTo>
                  <a:lnTo>
                    <a:pt x="959" y="12"/>
                  </a:lnTo>
                  <a:lnTo>
                    <a:pt x="959" y="0"/>
                  </a:lnTo>
                  <a:lnTo>
                    <a:pt x="531" y="0"/>
                  </a:lnTo>
                  <a:lnTo>
                    <a:pt x="0" y="920"/>
                  </a:lnTo>
                  <a:lnTo>
                    <a:pt x="1497" y="920"/>
                  </a:lnTo>
                  <a:lnTo>
                    <a:pt x="965" y="0"/>
                  </a:lnTo>
                  <a:lnTo>
                    <a:pt x="959" y="0"/>
                  </a:lnTo>
                  <a:lnTo>
                    <a:pt x="95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Freeform 17">
              <a:extLst>
                <a:ext uri="{FF2B5EF4-FFF2-40B4-BE49-F238E27FC236}">
                  <a16:creationId xmlns="" xmlns:a16="http://schemas.microsoft.com/office/drawing/2014/main" id="{D37187F2-27D0-D047-A4BE-A7058543CA3C}"/>
                </a:ext>
              </a:extLst>
            </p:cNvPr>
            <p:cNvSpPr>
              <a:spLocks/>
            </p:cNvSpPr>
            <p:nvPr/>
          </p:nvSpPr>
          <p:spPr bwMode="auto">
            <a:xfrm>
              <a:off x="6308397" y="1713869"/>
              <a:ext cx="1344638" cy="1363014"/>
            </a:xfrm>
            <a:custGeom>
              <a:avLst/>
              <a:gdLst>
                <a:gd name="T0" fmla="*/ 517 w 1244"/>
                <a:gd name="T1" fmla="*/ 0 h 1261"/>
                <a:gd name="T2" fmla="*/ 1244 w 1244"/>
                <a:gd name="T3" fmla="*/ 1261 h 1261"/>
                <a:gd name="T4" fmla="*/ 210 w 1244"/>
                <a:gd name="T5" fmla="*/ 1261 h 1261"/>
                <a:gd name="T6" fmla="*/ 0 w 1244"/>
                <a:gd name="T7" fmla="*/ 897 h 1261"/>
                <a:gd name="T8" fmla="*/ 517 w 1244"/>
                <a:gd name="T9" fmla="*/ 0 h 1261"/>
              </a:gdLst>
              <a:ahLst/>
              <a:cxnLst>
                <a:cxn ang="0">
                  <a:pos x="T0" y="T1"/>
                </a:cxn>
                <a:cxn ang="0">
                  <a:pos x="T2" y="T3"/>
                </a:cxn>
                <a:cxn ang="0">
                  <a:pos x="T4" y="T5"/>
                </a:cxn>
                <a:cxn ang="0">
                  <a:pos x="T6" y="T7"/>
                </a:cxn>
                <a:cxn ang="0">
                  <a:pos x="T8" y="T9"/>
                </a:cxn>
              </a:cxnLst>
              <a:rect l="0" t="0" r="r" b="b"/>
              <a:pathLst>
                <a:path w="1244" h="1261">
                  <a:moveTo>
                    <a:pt x="517" y="0"/>
                  </a:moveTo>
                  <a:lnTo>
                    <a:pt x="1244" y="1261"/>
                  </a:lnTo>
                  <a:lnTo>
                    <a:pt x="210" y="1261"/>
                  </a:lnTo>
                  <a:lnTo>
                    <a:pt x="0" y="897"/>
                  </a:lnTo>
                  <a:lnTo>
                    <a:pt x="517"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18">
              <a:extLst>
                <a:ext uri="{FF2B5EF4-FFF2-40B4-BE49-F238E27FC236}">
                  <a16:creationId xmlns="" xmlns:a16="http://schemas.microsoft.com/office/drawing/2014/main" id="{74C0926F-A376-1E4C-B85B-7A0DECC3DE1E}"/>
                </a:ext>
              </a:extLst>
            </p:cNvPr>
            <p:cNvSpPr>
              <a:spLocks/>
            </p:cNvSpPr>
            <p:nvPr/>
          </p:nvSpPr>
          <p:spPr bwMode="auto">
            <a:xfrm>
              <a:off x="6292183" y="1700899"/>
              <a:ext cx="1373822" cy="1388956"/>
            </a:xfrm>
            <a:custGeom>
              <a:avLst/>
              <a:gdLst>
                <a:gd name="T0" fmla="*/ 256 w 612"/>
                <a:gd name="T1" fmla="*/ 6 h 619"/>
                <a:gd name="T2" fmla="*/ 251 w 612"/>
                <a:gd name="T3" fmla="*/ 9 h 619"/>
                <a:gd name="T4" fmla="*/ 595 w 612"/>
                <a:gd name="T5" fmla="*/ 607 h 619"/>
                <a:gd name="T6" fmla="*/ 111 w 612"/>
                <a:gd name="T7" fmla="*/ 607 h 619"/>
                <a:gd name="T8" fmla="*/ 14 w 612"/>
                <a:gd name="T9" fmla="*/ 438 h 619"/>
                <a:gd name="T10" fmla="*/ 261 w 612"/>
                <a:gd name="T11" fmla="*/ 9 h 619"/>
                <a:gd name="T12" fmla="*/ 256 w 612"/>
                <a:gd name="T13" fmla="*/ 6 h 619"/>
                <a:gd name="T14" fmla="*/ 251 w 612"/>
                <a:gd name="T15" fmla="*/ 9 h 619"/>
                <a:gd name="T16" fmla="*/ 256 w 612"/>
                <a:gd name="T17" fmla="*/ 6 h 619"/>
                <a:gd name="T18" fmla="*/ 251 w 612"/>
                <a:gd name="T19" fmla="*/ 3 h 619"/>
                <a:gd name="T20" fmla="*/ 1 w 612"/>
                <a:gd name="T21" fmla="*/ 435 h 619"/>
                <a:gd name="T22" fmla="*/ 1 w 612"/>
                <a:gd name="T23" fmla="*/ 441 h 619"/>
                <a:gd name="T24" fmla="*/ 102 w 612"/>
                <a:gd name="T25" fmla="*/ 616 h 619"/>
                <a:gd name="T26" fmla="*/ 108 w 612"/>
                <a:gd name="T27" fmla="*/ 619 h 619"/>
                <a:gd name="T28" fmla="*/ 606 w 612"/>
                <a:gd name="T29" fmla="*/ 619 h 619"/>
                <a:gd name="T30" fmla="*/ 611 w 612"/>
                <a:gd name="T31" fmla="*/ 616 h 619"/>
                <a:gd name="T32" fmla="*/ 611 w 612"/>
                <a:gd name="T33" fmla="*/ 610 h 619"/>
                <a:gd name="T34" fmla="*/ 261 w 612"/>
                <a:gd name="T35" fmla="*/ 3 h 619"/>
                <a:gd name="T36" fmla="*/ 256 w 612"/>
                <a:gd name="T37" fmla="*/ 0 h 619"/>
                <a:gd name="T38" fmla="*/ 251 w 612"/>
                <a:gd name="T39" fmla="*/ 3 h 619"/>
                <a:gd name="T40" fmla="*/ 256 w 612"/>
                <a:gd name="T41" fmla="*/ 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9">
                  <a:moveTo>
                    <a:pt x="256" y="6"/>
                  </a:moveTo>
                  <a:cubicBezTo>
                    <a:pt x="251" y="9"/>
                    <a:pt x="251" y="9"/>
                    <a:pt x="251" y="9"/>
                  </a:cubicBezTo>
                  <a:cubicBezTo>
                    <a:pt x="595" y="607"/>
                    <a:pt x="595" y="607"/>
                    <a:pt x="595" y="607"/>
                  </a:cubicBezTo>
                  <a:cubicBezTo>
                    <a:pt x="111" y="607"/>
                    <a:pt x="111" y="607"/>
                    <a:pt x="111" y="607"/>
                  </a:cubicBezTo>
                  <a:cubicBezTo>
                    <a:pt x="14" y="438"/>
                    <a:pt x="14" y="438"/>
                    <a:pt x="14" y="438"/>
                  </a:cubicBezTo>
                  <a:cubicBezTo>
                    <a:pt x="261" y="9"/>
                    <a:pt x="261" y="9"/>
                    <a:pt x="261" y="9"/>
                  </a:cubicBezTo>
                  <a:cubicBezTo>
                    <a:pt x="256" y="6"/>
                    <a:pt x="256" y="6"/>
                    <a:pt x="256" y="6"/>
                  </a:cubicBezTo>
                  <a:cubicBezTo>
                    <a:pt x="251" y="9"/>
                    <a:pt x="251" y="9"/>
                    <a:pt x="251" y="9"/>
                  </a:cubicBezTo>
                  <a:cubicBezTo>
                    <a:pt x="256" y="6"/>
                    <a:pt x="256" y="6"/>
                    <a:pt x="256" y="6"/>
                  </a:cubicBezTo>
                  <a:cubicBezTo>
                    <a:pt x="251" y="3"/>
                    <a:pt x="251" y="3"/>
                    <a:pt x="251" y="3"/>
                  </a:cubicBezTo>
                  <a:cubicBezTo>
                    <a:pt x="1" y="435"/>
                    <a:pt x="1" y="435"/>
                    <a:pt x="1" y="435"/>
                  </a:cubicBezTo>
                  <a:cubicBezTo>
                    <a:pt x="0" y="437"/>
                    <a:pt x="0" y="439"/>
                    <a:pt x="1" y="441"/>
                  </a:cubicBezTo>
                  <a:cubicBezTo>
                    <a:pt x="102" y="616"/>
                    <a:pt x="102" y="616"/>
                    <a:pt x="102" y="616"/>
                  </a:cubicBezTo>
                  <a:cubicBezTo>
                    <a:pt x="103" y="618"/>
                    <a:pt x="105" y="619"/>
                    <a:pt x="108" y="619"/>
                  </a:cubicBezTo>
                  <a:cubicBezTo>
                    <a:pt x="606" y="619"/>
                    <a:pt x="606" y="619"/>
                    <a:pt x="606" y="619"/>
                  </a:cubicBezTo>
                  <a:cubicBezTo>
                    <a:pt x="608" y="619"/>
                    <a:pt x="610" y="618"/>
                    <a:pt x="611" y="616"/>
                  </a:cubicBezTo>
                  <a:cubicBezTo>
                    <a:pt x="612" y="614"/>
                    <a:pt x="612" y="612"/>
                    <a:pt x="611" y="610"/>
                  </a:cubicBezTo>
                  <a:cubicBezTo>
                    <a:pt x="261" y="3"/>
                    <a:pt x="261" y="3"/>
                    <a:pt x="261" y="3"/>
                  </a:cubicBezTo>
                  <a:cubicBezTo>
                    <a:pt x="260" y="2"/>
                    <a:pt x="258" y="0"/>
                    <a:pt x="256" y="0"/>
                  </a:cubicBezTo>
                  <a:cubicBezTo>
                    <a:pt x="254" y="0"/>
                    <a:pt x="252" y="2"/>
                    <a:pt x="251" y="3"/>
                  </a:cubicBezTo>
                  <a:lnTo>
                    <a:pt x="25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19">
              <a:extLst>
                <a:ext uri="{FF2B5EF4-FFF2-40B4-BE49-F238E27FC236}">
                  <a16:creationId xmlns="" xmlns:a16="http://schemas.microsoft.com/office/drawing/2014/main" id="{16998676-7E56-A846-A37A-2CA0D0D5B56A}"/>
                </a:ext>
              </a:extLst>
            </p:cNvPr>
            <p:cNvSpPr>
              <a:spLocks/>
            </p:cNvSpPr>
            <p:nvPr/>
          </p:nvSpPr>
          <p:spPr bwMode="auto">
            <a:xfrm>
              <a:off x="4510862" y="1713869"/>
              <a:ext cx="1343557" cy="1363014"/>
            </a:xfrm>
            <a:custGeom>
              <a:avLst/>
              <a:gdLst>
                <a:gd name="T0" fmla="*/ 0 w 1243"/>
                <a:gd name="T1" fmla="*/ 1261 h 1261"/>
                <a:gd name="T2" fmla="*/ 0 w 1243"/>
                <a:gd name="T3" fmla="*/ 1261 h 1261"/>
                <a:gd name="T4" fmla="*/ 0 w 1243"/>
                <a:gd name="T5" fmla="*/ 1261 h 1261"/>
                <a:gd name="T6" fmla="*/ 726 w 1243"/>
                <a:gd name="T7" fmla="*/ 0 h 1261"/>
                <a:gd name="T8" fmla="*/ 1243 w 1243"/>
                <a:gd name="T9" fmla="*/ 897 h 1261"/>
                <a:gd name="T10" fmla="*/ 1034 w 1243"/>
                <a:gd name="T11" fmla="*/ 1261 h 1261"/>
                <a:gd name="T12" fmla="*/ 0 w 1243"/>
                <a:gd name="T13" fmla="*/ 1261 h 1261"/>
              </a:gdLst>
              <a:ahLst/>
              <a:cxnLst>
                <a:cxn ang="0">
                  <a:pos x="T0" y="T1"/>
                </a:cxn>
                <a:cxn ang="0">
                  <a:pos x="T2" y="T3"/>
                </a:cxn>
                <a:cxn ang="0">
                  <a:pos x="T4" y="T5"/>
                </a:cxn>
                <a:cxn ang="0">
                  <a:pos x="T6" y="T7"/>
                </a:cxn>
                <a:cxn ang="0">
                  <a:pos x="T8" y="T9"/>
                </a:cxn>
                <a:cxn ang="0">
                  <a:pos x="T10" y="T11"/>
                </a:cxn>
                <a:cxn ang="0">
                  <a:pos x="T12" y="T13"/>
                </a:cxn>
              </a:cxnLst>
              <a:rect l="0" t="0" r="r" b="b"/>
              <a:pathLst>
                <a:path w="1243" h="1261">
                  <a:moveTo>
                    <a:pt x="0" y="1261"/>
                  </a:moveTo>
                  <a:lnTo>
                    <a:pt x="0" y="1261"/>
                  </a:lnTo>
                  <a:lnTo>
                    <a:pt x="0" y="1261"/>
                  </a:lnTo>
                  <a:lnTo>
                    <a:pt x="726" y="0"/>
                  </a:lnTo>
                  <a:lnTo>
                    <a:pt x="1243" y="897"/>
                  </a:lnTo>
                  <a:lnTo>
                    <a:pt x="1034" y="1261"/>
                  </a:lnTo>
                  <a:lnTo>
                    <a:pt x="0" y="126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20">
              <a:extLst>
                <a:ext uri="{FF2B5EF4-FFF2-40B4-BE49-F238E27FC236}">
                  <a16:creationId xmlns="" xmlns:a16="http://schemas.microsoft.com/office/drawing/2014/main" id="{C5A75CBB-AC0D-964F-A5FE-873AAFCB1073}"/>
                </a:ext>
              </a:extLst>
            </p:cNvPr>
            <p:cNvSpPr>
              <a:spLocks/>
            </p:cNvSpPr>
            <p:nvPr/>
          </p:nvSpPr>
          <p:spPr bwMode="auto">
            <a:xfrm>
              <a:off x="4494649" y="1700898"/>
              <a:ext cx="1373822" cy="1411654"/>
            </a:xfrm>
            <a:custGeom>
              <a:avLst/>
              <a:gdLst>
                <a:gd name="T0" fmla="*/ 7 w 612"/>
                <a:gd name="T1" fmla="*/ 613 h 619"/>
                <a:gd name="T2" fmla="*/ 4 w 612"/>
                <a:gd name="T3" fmla="*/ 608 h 619"/>
                <a:gd name="T4" fmla="*/ 3 w 612"/>
                <a:gd name="T5" fmla="*/ 608 h 619"/>
                <a:gd name="T6" fmla="*/ 7 w 612"/>
                <a:gd name="T7" fmla="*/ 613 h 619"/>
                <a:gd name="T8" fmla="*/ 12 w 612"/>
                <a:gd name="T9" fmla="*/ 610 h 619"/>
                <a:gd name="T10" fmla="*/ 12 w 612"/>
                <a:gd name="T11" fmla="*/ 610 h 619"/>
                <a:gd name="T12" fmla="*/ 7 w 612"/>
                <a:gd name="T13" fmla="*/ 613 h 619"/>
                <a:gd name="T14" fmla="*/ 12 w 612"/>
                <a:gd name="T15" fmla="*/ 616 h 619"/>
                <a:gd name="T16" fmla="*/ 357 w 612"/>
                <a:gd name="T17" fmla="*/ 18 h 619"/>
                <a:gd name="T18" fmla="*/ 599 w 612"/>
                <a:gd name="T19" fmla="*/ 438 h 619"/>
                <a:gd name="T20" fmla="*/ 501 w 612"/>
                <a:gd name="T21" fmla="*/ 607 h 619"/>
                <a:gd name="T22" fmla="*/ 7 w 612"/>
                <a:gd name="T23" fmla="*/ 607 h 619"/>
                <a:gd name="T24" fmla="*/ 4 w 612"/>
                <a:gd name="T25" fmla="*/ 608 h 619"/>
                <a:gd name="T26" fmla="*/ 7 w 612"/>
                <a:gd name="T27" fmla="*/ 613 h 619"/>
                <a:gd name="T28" fmla="*/ 7 w 612"/>
                <a:gd name="T29" fmla="*/ 619 h 619"/>
                <a:gd name="T30" fmla="*/ 505 w 612"/>
                <a:gd name="T31" fmla="*/ 619 h 619"/>
                <a:gd name="T32" fmla="*/ 510 w 612"/>
                <a:gd name="T33" fmla="*/ 616 h 619"/>
                <a:gd name="T34" fmla="*/ 611 w 612"/>
                <a:gd name="T35" fmla="*/ 441 h 619"/>
                <a:gd name="T36" fmla="*/ 611 w 612"/>
                <a:gd name="T37" fmla="*/ 435 h 619"/>
                <a:gd name="T38" fmla="*/ 362 w 612"/>
                <a:gd name="T39" fmla="*/ 3 h 619"/>
                <a:gd name="T40" fmla="*/ 357 w 612"/>
                <a:gd name="T41" fmla="*/ 0 h 619"/>
                <a:gd name="T42" fmla="*/ 351 w 612"/>
                <a:gd name="T43" fmla="*/ 3 h 619"/>
                <a:gd name="T44" fmla="*/ 1 w 612"/>
                <a:gd name="T45" fmla="*/ 610 h 619"/>
                <a:gd name="T46" fmla="*/ 1 w 612"/>
                <a:gd name="T47" fmla="*/ 616 h 619"/>
                <a:gd name="T48" fmla="*/ 2 w 612"/>
                <a:gd name="T49" fmla="*/ 616 h 619"/>
                <a:gd name="T50" fmla="*/ 5 w 612"/>
                <a:gd name="T51" fmla="*/ 619 h 619"/>
                <a:gd name="T52" fmla="*/ 10 w 612"/>
                <a:gd name="T53" fmla="*/ 618 h 619"/>
                <a:gd name="T54" fmla="*/ 10 w 612"/>
                <a:gd name="T55" fmla="*/ 618 h 619"/>
                <a:gd name="T56" fmla="*/ 7 w 612"/>
                <a:gd name="T57" fmla="*/ 613 h 619"/>
                <a:gd name="T58" fmla="*/ 7 w 612"/>
                <a:gd name="T59" fmla="*/ 619 h 619"/>
                <a:gd name="T60" fmla="*/ 7 w 612"/>
                <a:gd name="T61" fmla="*/ 61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2" h="619">
                  <a:moveTo>
                    <a:pt x="7" y="613"/>
                  </a:moveTo>
                  <a:cubicBezTo>
                    <a:pt x="4" y="608"/>
                    <a:pt x="4" y="608"/>
                    <a:pt x="4" y="608"/>
                  </a:cubicBezTo>
                  <a:cubicBezTo>
                    <a:pt x="3" y="608"/>
                    <a:pt x="3" y="608"/>
                    <a:pt x="3" y="608"/>
                  </a:cubicBezTo>
                  <a:cubicBezTo>
                    <a:pt x="7" y="613"/>
                    <a:pt x="7" y="613"/>
                    <a:pt x="7" y="613"/>
                  </a:cubicBezTo>
                  <a:cubicBezTo>
                    <a:pt x="12" y="610"/>
                    <a:pt x="12" y="610"/>
                    <a:pt x="12" y="610"/>
                  </a:cubicBezTo>
                  <a:cubicBezTo>
                    <a:pt x="12" y="610"/>
                    <a:pt x="12" y="610"/>
                    <a:pt x="12" y="610"/>
                  </a:cubicBezTo>
                  <a:cubicBezTo>
                    <a:pt x="7" y="613"/>
                    <a:pt x="7" y="613"/>
                    <a:pt x="7" y="613"/>
                  </a:cubicBezTo>
                  <a:cubicBezTo>
                    <a:pt x="12" y="616"/>
                    <a:pt x="12" y="616"/>
                    <a:pt x="12" y="616"/>
                  </a:cubicBezTo>
                  <a:cubicBezTo>
                    <a:pt x="357" y="18"/>
                    <a:pt x="357" y="18"/>
                    <a:pt x="357" y="18"/>
                  </a:cubicBezTo>
                  <a:cubicBezTo>
                    <a:pt x="599" y="438"/>
                    <a:pt x="599" y="438"/>
                    <a:pt x="599" y="438"/>
                  </a:cubicBezTo>
                  <a:cubicBezTo>
                    <a:pt x="501" y="607"/>
                    <a:pt x="501" y="607"/>
                    <a:pt x="501" y="607"/>
                  </a:cubicBezTo>
                  <a:cubicBezTo>
                    <a:pt x="7" y="607"/>
                    <a:pt x="7" y="607"/>
                    <a:pt x="7" y="607"/>
                  </a:cubicBezTo>
                  <a:cubicBezTo>
                    <a:pt x="6" y="607"/>
                    <a:pt x="5" y="607"/>
                    <a:pt x="4" y="608"/>
                  </a:cubicBezTo>
                  <a:cubicBezTo>
                    <a:pt x="7" y="613"/>
                    <a:pt x="7" y="613"/>
                    <a:pt x="7" y="613"/>
                  </a:cubicBezTo>
                  <a:cubicBezTo>
                    <a:pt x="7" y="619"/>
                    <a:pt x="7" y="619"/>
                    <a:pt x="7" y="619"/>
                  </a:cubicBezTo>
                  <a:cubicBezTo>
                    <a:pt x="505" y="619"/>
                    <a:pt x="505" y="619"/>
                    <a:pt x="505" y="619"/>
                  </a:cubicBezTo>
                  <a:cubicBezTo>
                    <a:pt x="507" y="619"/>
                    <a:pt x="509" y="618"/>
                    <a:pt x="510" y="616"/>
                  </a:cubicBezTo>
                  <a:cubicBezTo>
                    <a:pt x="611" y="441"/>
                    <a:pt x="611" y="441"/>
                    <a:pt x="611" y="441"/>
                  </a:cubicBezTo>
                  <a:cubicBezTo>
                    <a:pt x="612" y="439"/>
                    <a:pt x="612" y="437"/>
                    <a:pt x="611" y="435"/>
                  </a:cubicBezTo>
                  <a:cubicBezTo>
                    <a:pt x="362" y="3"/>
                    <a:pt x="362" y="3"/>
                    <a:pt x="362" y="3"/>
                  </a:cubicBezTo>
                  <a:cubicBezTo>
                    <a:pt x="361" y="2"/>
                    <a:pt x="359" y="0"/>
                    <a:pt x="357" y="0"/>
                  </a:cubicBezTo>
                  <a:cubicBezTo>
                    <a:pt x="354" y="0"/>
                    <a:pt x="352" y="2"/>
                    <a:pt x="351" y="3"/>
                  </a:cubicBezTo>
                  <a:cubicBezTo>
                    <a:pt x="1" y="610"/>
                    <a:pt x="1" y="610"/>
                    <a:pt x="1" y="610"/>
                  </a:cubicBezTo>
                  <a:cubicBezTo>
                    <a:pt x="0" y="612"/>
                    <a:pt x="0" y="614"/>
                    <a:pt x="1" y="616"/>
                  </a:cubicBezTo>
                  <a:cubicBezTo>
                    <a:pt x="2" y="616"/>
                    <a:pt x="2" y="616"/>
                    <a:pt x="2" y="616"/>
                  </a:cubicBezTo>
                  <a:cubicBezTo>
                    <a:pt x="2" y="618"/>
                    <a:pt x="4" y="619"/>
                    <a:pt x="5" y="619"/>
                  </a:cubicBezTo>
                  <a:cubicBezTo>
                    <a:pt x="7" y="619"/>
                    <a:pt x="9" y="619"/>
                    <a:pt x="10" y="618"/>
                  </a:cubicBezTo>
                  <a:cubicBezTo>
                    <a:pt x="10" y="618"/>
                    <a:pt x="10" y="618"/>
                    <a:pt x="10" y="618"/>
                  </a:cubicBezTo>
                  <a:cubicBezTo>
                    <a:pt x="7" y="613"/>
                    <a:pt x="7" y="613"/>
                    <a:pt x="7" y="613"/>
                  </a:cubicBezTo>
                  <a:cubicBezTo>
                    <a:pt x="7" y="619"/>
                    <a:pt x="7" y="619"/>
                    <a:pt x="7" y="619"/>
                  </a:cubicBezTo>
                  <a:lnTo>
                    <a:pt x="7" y="6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9" name="Group 19">
            <a:extLst>
              <a:ext uri="{FF2B5EF4-FFF2-40B4-BE49-F238E27FC236}">
                <a16:creationId xmlns="" xmlns:a16="http://schemas.microsoft.com/office/drawing/2014/main" id="{108C6550-192E-7140-9F3A-8B781C516315}"/>
              </a:ext>
            </a:extLst>
          </p:cNvPr>
          <p:cNvGrpSpPr/>
          <p:nvPr/>
        </p:nvGrpSpPr>
        <p:grpSpPr>
          <a:xfrm>
            <a:off x="5084754" y="2346393"/>
            <a:ext cx="314717" cy="459971"/>
            <a:chOff x="6258454" y="3849160"/>
            <a:chExt cx="330200" cy="482600"/>
          </a:xfrm>
          <a:solidFill>
            <a:schemeClr val="bg1"/>
          </a:solidFill>
        </p:grpSpPr>
        <p:sp>
          <p:nvSpPr>
            <p:cNvPr id="20" name="Freeform 35">
              <a:extLst>
                <a:ext uri="{FF2B5EF4-FFF2-40B4-BE49-F238E27FC236}">
                  <a16:creationId xmlns="" xmlns:a16="http://schemas.microsoft.com/office/drawing/2014/main" id="{FBC27FB6-CDA5-9F47-870D-AD88B0F88550}"/>
                </a:ext>
              </a:extLst>
            </p:cNvPr>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36">
              <a:extLst>
                <a:ext uri="{FF2B5EF4-FFF2-40B4-BE49-F238E27FC236}">
                  <a16:creationId xmlns="" xmlns:a16="http://schemas.microsoft.com/office/drawing/2014/main" id="{A12FDBA0-C295-F147-A3B2-7608183BF4C5}"/>
                </a:ext>
              </a:extLst>
            </p:cNvPr>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Group 22">
            <a:extLst>
              <a:ext uri="{FF2B5EF4-FFF2-40B4-BE49-F238E27FC236}">
                <a16:creationId xmlns="" xmlns:a16="http://schemas.microsoft.com/office/drawing/2014/main" id="{4D9DD4E1-25CE-3442-9221-521BF99E8150}"/>
              </a:ext>
            </a:extLst>
          </p:cNvPr>
          <p:cNvGrpSpPr/>
          <p:nvPr/>
        </p:nvGrpSpPr>
        <p:grpSpPr>
          <a:xfrm>
            <a:off x="6704930" y="2360374"/>
            <a:ext cx="458457" cy="431223"/>
            <a:chOff x="8106304" y="3879322"/>
            <a:chExt cx="481012" cy="452438"/>
          </a:xfrm>
          <a:solidFill>
            <a:schemeClr val="bg1"/>
          </a:solidFill>
        </p:grpSpPr>
        <p:sp>
          <p:nvSpPr>
            <p:cNvPr id="23" name="Freeform 32">
              <a:extLst>
                <a:ext uri="{FF2B5EF4-FFF2-40B4-BE49-F238E27FC236}">
                  <a16:creationId xmlns="" xmlns:a16="http://schemas.microsoft.com/office/drawing/2014/main" id="{1F0B1155-3E19-0249-86F0-E4A87E15F849}"/>
                </a:ext>
              </a:extLst>
            </p:cNvPr>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33">
              <a:extLst>
                <a:ext uri="{FF2B5EF4-FFF2-40B4-BE49-F238E27FC236}">
                  <a16:creationId xmlns="" xmlns:a16="http://schemas.microsoft.com/office/drawing/2014/main" id="{D58F3C6E-3A49-3C46-A230-F28CD962245C}"/>
                </a:ext>
              </a:extLst>
            </p:cNvPr>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Group 25">
            <a:extLst>
              <a:ext uri="{FF2B5EF4-FFF2-40B4-BE49-F238E27FC236}">
                <a16:creationId xmlns="" xmlns:a16="http://schemas.microsoft.com/office/drawing/2014/main" id="{A94AB76B-961E-7745-9900-6BF83CFA414A}"/>
              </a:ext>
            </a:extLst>
          </p:cNvPr>
          <p:cNvGrpSpPr/>
          <p:nvPr/>
        </p:nvGrpSpPr>
        <p:grpSpPr>
          <a:xfrm>
            <a:off x="5843887" y="3811012"/>
            <a:ext cx="535571" cy="443809"/>
            <a:chOff x="-1587" y="1789113"/>
            <a:chExt cx="963613" cy="798512"/>
          </a:xfrm>
          <a:solidFill>
            <a:schemeClr val="bg1"/>
          </a:solidFill>
        </p:grpSpPr>
        <p:sp>
          <p:nvSpPr>
            <p:cNvPr id="26" name="Freeform 11">
              <a:extLst>
                <a:ext uri="{FF2B5EF4-FFF2-40B4-BE49-F238E27FC236}">
                  <a16:creationId xmlns="" xmlns:a16="http://schemas.microsoft.com/office/drawing/2014/main" id="{4B3C3566-A8B2-4548-BA69-F468C89D9012}"/>
                </a:ext>
              </a:extLst>
            </p:cNvPr>
            <p:cNvSpPr>
              <a:spLocks noEditPoints="1"/>
            </p:cNvSpPr>
            <p:nvPr/>
          </p:nvSpPr>
          <p:spPr bwMode="auto">
            <a:xfrm>
              <a:off x="-1587" y="1789113"/>
              <a:ext cx="963613" cy="798512"/>
            </a:xfrm>
            <a:custGeom>
              <a:avLst/>
              <a:gdLst>
                <a:gd name="T0" fmla="*/ 174 w 256"/>
                <a:gd name="T1" fmla="*/ 16 h 212"/>
                <a:gd name="T2" fmla="*/ 240 w 256"/>
                <a:gd name="T3" fmla="*/ 82 h 212"/>
                <a:gd name="T4" fmla="*/ 240 w 256"/>
                <a:gd name="T5" fmla="*/ 85 h 212"/>
                <a:gd name="T6" fmla="*/ 174 w 256"/>
                <a:gd name="T7" fmla="*/ 148 h 212"/>
                <a:gd name="T8" fmla="*/ 136 w 256"/>
                <a:gd name="T9" fmla="*/ 148 h 212"/>
                <a:gd name="T10" fmla="*/ 75 w 256"/>
                <a:gd name="T11" fmla="*/ 195 h 212"/>
                <a:gd name="T12" fmla="*/ 82 w 256"/>
                <a:gd name="T13" fmla="*/ 149 h 212"/>
                <a:gd name="T14" fmla="*/ 16 w 256"/>
                <a:gd name="T15" fmla="*/ 85 h 212"/>
                <a:gd name="T16" fmla="*/ 16 w 256"/>
                <a:gd name="T17" fmla="*/ 82 h 212"/>
                <a:gd name="T18" fmla="*/ 83 w 256"/>
                <a:gd name="T19" fmla="*/ 16 h 212"/>
                <a:gd name="T20" fmla="*/ 172 w 256"/>
                <a:gd name="T21" fmla="*/ 16 h 212"/>
                <a:gd name="T22" fmla="*/ 174 w 256"/>
                <a:gd name="T23" fmla="*/ 0 h 212"/>
                <a:gd name="T24" fmla="*/ 83 w 256"/>
                <a:gd name="T25" fmla="*/ 0 h 212"/>
                <a:gd name="T26" fmla="*/ 0 w 256"/>
                <a:gd name="T27" fmla="*/ 82 h 212"/>
                <a:gd name="T28" fmla="*/ 0 w 256"/>
                <a:gd name="T29" fmla="*/ 85 h 212"/>
                <a:gd name="T30" fmla="*/ 63 w 256"/>
                <a:gd name="T31" fmla="*/ 164 h 212"/>
                <a:gd name="T32" fmla="*/ 59 w 256"/>
                <a:gd name="T33" fmla="*/ 193 h 212"/>
                <a:gd name="T34" fmla="*/ 66 w 256"/>
                <a:gd name="T35" fmla="*/ 209 h 212"/>
                <a:gd name="T36" fmla="*/ 75 w 256"/>
                <a:gd name="T37" fmla="*/ 212 h 212"/>
                <a:gd name="T38" fmla="*/ 84 w 256"/>
                <a:gd name="T39" fmla="*/ 208 h 212"/>
                <a:gd name="T40" fmla="*/ 141 w 256"/>
                <a:gd name="T41" fmla="*/ 164 h 212"/>
                <a:gd name="T42" fmla="*/ 174 w 256"/>
                <a:gd name="T43" fmla="*/ 164 h 212"/>
                <a:gd name="T44" fmla="*/ 256 w 256"/>
                <a:gd name="T45" fmla="*/ 85 h 212"/>
                <a:gd name="T46" fmla="*/ 256 w 256"/>
                <a:gd name="T47" fmla="*/ 82 h 212"/>
                <a:gd name="T48" fmla="*/ 174 w 256"/>
                <a:gd name="T4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212">
                  <a:moveTo>
                    <a:pt x="174" y="16"/>
                  </a:moveTo>
                  <a:cubicBezTo>
                    <a:pt x="210" y="16"/>
                    <a:pt x="240" y="46"/>
                    <a:pt x="240" y="82"/>
                  </a:cubicBezTo>
                  <a:cubicBezTo>
                    <a:pt x="240" y="85"/>
                    <a:pt x="240" y="85"/>
                    <a:pt x="240" y="85"/>
                  </a:cubicBezTo>
                  <a:cubicBezTo>
                    <a:pt x="240" y="121"/>
                    <a:pt x="210" y="148"/>
                    <a:pt x="174" y="148"/>
                  </a:cubicBezTo>
                  <a:cubicBezTo>
                    <a:pt x="136" y="148"/>
                    <a:pt x="136" y="148"/>
                    <a:pt x="136" y="148"/>
                  </a:cubicBezTo>
                  <a:cubicBezTo>
                    <a:pt x="75" y="195"/>
                    <a:pt x="75" y="195"/>
                    <a:pt x="75" y="195"/>
                  </a:cubicBezTo>
                  <a:cubicBezTo>
                    <a:pt x="82" y="149"/>
                    <a:pt x="82" y="149"/>
                    <a:pt x="82" y="149"/>
                  </a:cubicBezTo>
                  <a:cubicBezTo>
                    <a:pt x="46" y="149"/>
                    <a:pt x="16" y="121"/>
                    <a:pt x="16" y="85"/>
                  </a:cubicBezTo>
                  <a:cubicBezTo>
                    <a:pt x="16" y="82"/>
                    <a:pt x="16" y="82"/>
                    <a:pt x="16" y="82"/>
                  </a:cubicBezTo>
                  <a:cubicBezTo>
                    <a:pt x="16" y="46"/>
                    <a:pt x="47" y="16"/>
                    <a:pt x="83" y="16"/>
                  </a:cubicBezTo>
                  <a:cubicBezTo>
                    <a:pt x="172" y="16"/>
                    <a:pt x="172" y="16"/>
                    <a:pt x="172" y="16"/>
                  </a:cubicBezTo>
                  <a:moveTo>
                    <a:pt x="174" y="0"/>
                  </a:moveTo>
                  <a:cubicBezTo>
                    <a:pt x="83" y="0"/>
                    <a:pt x="83" y="0"/>
                    <a:pt x="83" y="0"/>
                  </a:cubicBezTo>
                  <a:cubicBezTo>
                    <a:pt x="38" y="0"/>
                    <a:pt x="0" y="37"/>
                    <a:pt x="0" y="82"/>
                  </a:cubicBezTo>
                  <a:cubicBezTo>
                    <a:pt x="0" y="85"/>
                    <a:pt x="0" y="85"/>
                    <a:pt x="0" y="85"/>
                  </a:cubicBezTo>
                  <a:cubicBezTo>
                    <a:pt x="0" y="123"/>
                    <a:pt x="28" y="155"/>
                    <a:pt x="63" y="164"/>
                  </a:cubicBezTo>
                  <a:cubicBezTo>
                    <a:pt x="59" y="193"/>
                    <a:pt x="59" y="193"/>
                    <a:pt x="59" y="193"/>
                  </a:cubicBezTo>
                  <a:cubicBezTo>
                    <a:pt x="58" y="200"/>
                    <a:pt x="61" y="206"/>
                    <a:pt x="66" y="209"/>
                  </a:cubicBezTo>
                  <a:cubicBezTo>
                    <a:pt x="69" y="211"/>
                    <a:pt x="72" y="212"/>
                    <a:pt x="75" y="212"/>
                  </a:cubicBezTo>
                  <a:cubicBezTo>
                    <a:pt x="78" y="212"/>
                    <a:pt x="82" y="210"/>
                    <a:pt x="84" y="208"/>
                  </a:cubicBezTo>
                  <a:cubicBezTo>
                    <a:pt x="141" y="164"/>
                    <a:pt x="141" y="164"/>
                    <a:pt x="141" y="164"/>
                  </a:cubicBezTo>
                  <a:cubicBezTo>
                    <a:pt x="174" y="164"/>
                    <a:pt x="174" y="164"/>
                    <a:pt x="174" y="164"/>
                  </a:cubicBezTo>
                  <a:cubicBezTo>
                    <a:pt x="219" y="164"/>
                    <a:pt x="256" y="130"/>
                    <a:pt x="256" y="85"/>
                  </a:cubicBezTo>
                  <a:cubicBezTo>
                    <a:pt x="256" y="82"/>
                    <a:pt x="256" y="82"/>
                    <a:pt x="256" y="82"/>
                  </a:cubicBezTo>
                  <a:cubicBezTo>
                    <a:pt x="256" y="37"/>
                    <a:pt x="219" y="0"/>
                    <a:pt x="17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2">
              <a:extLst>
                <a:ext uri="{FF2B5EF4-FFF2-40B4-BE49-F238E27FC236}">
                  <a16:creationId xmlns="" xmlns:a16="http://schemas.microsoft.com/office/drawing/2014/main" id="{F3E2BA40-3D1F-F147-AC0C-DF664ADC5689}"/>
                </a:ext>
              </a:extLst>
            </p:cNvPr>
            <p:cNvSpPr>
              <a:spLocks/>
            </p:cNvSpPr>
            <p:nvPr/>
          </p:nvSpPr>
          <p:spPr bwMode="auto">
            <a:xfrm>
              <a:off x="220663" y="1901825"/>
              <a:ext cx="58738" cy="33337"/>
            </a:xfrm>
            <a:custGeom>
              <a:avLst/>
              <a:gdLst>
                <a:gd name="T0" fmla="*/ 4 w 16"/>
                <a:gd name="T1" fmla="*/ 9 h 9"/>
                <a:gd name="T2" fmla="*/ 0 w 16"/>
                <a:gd name="T3" fmla="*/ 5 h 9"/>
                <a:gd name="T4" fmla="*/ 4 w 16"/>
                <a:gd name="T5" fmla="*/ 1 h 9"/>
                <a:gd name="T6" fmla="*/ 12 w 16"/>
                <a:gd name="T7" fmla="*/ 0 h 9"/>
                <a:gd name="T8" fmla="*/ 16 w 16"/>
                <a:gd name="T9" fmla="*/ 4 h 9"/>
                <a:gd name="T10" fmla="*/ 12 w 16"/>
                <a:gd name="T11" fmla="*/ 8 h 9"/>
                <a:gd name="T12" fmla="*/ 5 w 16"/>
                <a:gd name="T13" fmla="*/ 9 h 9"/>
                <a:gd name="T14" fmla="*/ 4 w 1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4" y="9"/>
                  </a:moveTo>
                  <a:cubicBezTo>
                    <a:pt x="3" y="9"/>
                    <a:pt x="1" y="7"/>
                    <a:pt x="0" y="5"/>
                  </a:cubicBezTo>
                  <a:cubicBezTo>
                    <a:pt x="0" y="3"/>
                    <a:pt x="2" y="1"/>
                    <a:pt x="4" y="1"/>
                  </a:cubicBezTo>
                  <a:cubicBezTo>
                    <a:pt x="6" y="0"/>
                    <a:pt x="9" y="0"/>
                    <a:pt x="12" y="0"/>
                  </a:cubicBezTo>
                  <a:cubicBezTo>
                    <a:pt x="14" y="0"/>
                    <a:pt x="16" y="2"/>
                    <a:pt x="16" y="4"/>
                  </a:cubicBezTo>
                  <a:cubicBezTo>
                    <a:pt x="16" y="6"/>
                    <a:pt x="14" y="8"/>
                    <a:pt x="12" y="8"/>
                  </a:cubicBezTo>
                  <a:cubicBezTo>
                    <a:pt x="10" y="8"/>
                    <a:pt x="7" y="8"/>
                    <a:pt x="5" y="9"/>
                  </a:cubicBezTo>
                  <a:cubicBezTo>
                    <a:pt x="5" y="9"/>
                    <a:pt x="5" y="9"/>
                    <a:pt x="4"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3">
              <a:extLst>
                <a:ext uri="{FF2B5EF4-FFF2-40B4-BE49-F238E27FC236}">
                  <a16:creationId xmlns="" xmlns:a16="http://schemas.microsoft.com/office/drawing/2014/main" id="{3856A33C-EAEC-484C-979C-7F0F1B0193B4}"/>
                </a:ext>
              </a:extLst>
            </p:cNvPr>
            <p:cNvSpPr>
              <a:spLocks/>
            </p:cNvSpPr>
            <p:nvPr/>
          </p:nvSpPr>
          <p:spPr bwMode="auto">
            <a:xfrm>
              <a:off x="88901" y="1912938"/>
              <a:ext cx="131763" cy="192087"/>
            </a:xfrm>
            <a:custGeom>
              <a:avLst/>
              <a:gdLst>
                <a:gd name="T0" fmla="*/ 4 w 35"/>
                <a:gd name="T1" fmla="*/ 51 h 51"/>
                <a:gd name="T2" fmla="*/ 0 w 35"/>
                <a:gd name="T3" fmla="*/ 47 h 51"/>
                <a:gd name="T4" fmla="*/ 0 w 35"/>
                <a:gd name="T5" fmla="*/ 46 h 51"/>
                <a:gd name="T6" fmla="*/ 29 w 35"/>
                <a:gd name="T7" fmla="*/ 0 h 51"/>
                <a:gd name="T8" fmla="*/ 34 w 35"/>
                <a:gd name="T9" fmla="*/ 2 h 51"/>
                <a:gd name="T10" fmla="*/ 32 w 35"/>
                <a:gd name="T11" fmla="*/ 8 h 51"/>
                <a:gd name="T12" fmla="*/ 8 w 35"/>
                <a:gd name="T13" fmla="*/ 46 h 51"/>
                <a:gd name="T14" fmla="*/ 8 w 35"/>
                <a:gd name="T15" fmla="*/ 47 h 51"/>
                <a:gd name="T16" fmla="*/ 4 w 3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1">
                  <a:moveTo>
                    <a:pt x="4" y="51"/>
                  </a:moveTo>
                  <a:cubicBezTo>
                    <a:pt x="2" y="51"/>
                    <a:pt x="0" y="49"/>
                    <a:pt x="0" y="47"/>
                  </a:cubicBezTo>
                  <a:cubicBezTo>
                    <a:pt x="0" y="46"/>
                    <a:pt x="0" y="46"/>
                    <a:pt x="0" y="46"/>
                  </a:cubicBezTo>
                  <a:cubicBezTo>
                    <a:pt x="0" y="27"/>
                    <a:pt x="12" y="8"/>
                    <a:pt x="29" y="0"/>
                  </a:cubicBezTo>
                  <a:cubicBezTo>
                    <a:pt x="31" y="0"/>
                    <a:pt x="34" y="0"/>
                    <a:pt x="34" y="2"/>
                  </a:cubicBezTo>
                  <a:cubicBezTo>
                    <a:pt x="35" y="4"/>
                    <a:pt x="34" y="7"/>
                    <a:pt x="32" y="8"/>
                  </a:cubicBezTo>
                  <a:cubicBezTo>
                    <a:pt x="18" y="14"/>
                    <a:pt x="8" y="30"/>
                    <a:pt x="8" y="46"/>
                  </a:cubicBezTo>
                  <a:cubicBezTo>
                    <a:pt x="8" y="47"/>
                    <a:pt x="8" y="47"/>
                    <a:pt x="8" y="47"/>
                  </a:cubicBezTo>
                  <a:cubicBezTo>
                    <a:pt x="8" y="49"/>
                    <a:pt x="6" y="51"/>
                    <a:pt x="4"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4">
              <a:extLst>
                <a:ext uri="{FF2B5EF4-FFF2-40B4-BE49-F238E27FC236}">
                  <a16:creationId xmlns="" xmlns:a16="http://schemas.microsoft.com/office/drawing/2014/main" id="{473D8538-DF66-C94C-9FEF-A5C05713F760}"/>
                </a:ext>
              </a:extLst>
            </p:cNvPr>
            <p:cNvSpPr>
              <a:spLocks noEditPoints="1"/>
            </p:cNvSpPr>
            <p:nvPr/>
          </p:nvSpPr>
          <p:spPr bwMode="auto">
            <a:xfrm>
              <a:off x="231776" y="2052638"/>
              <a:ext cx="134938"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5">
              <a:extLst>
                <a:ext uri="{FF2B5EF4-FFF2-40B4-BE49-F238E27FC236}">
                  <a16:creationId xmlns="" xmlns:a16="http://schemas.microsoft.com/office/drawing/2014/main" id="{7908D394-5577-A84F-8336-C1F215FBDEE8}"/>
                </a:ext>
              </a:extLst>
            </p:cNvPr>
            <p:cNvSpPr>
              <a:spLocks noEditPoints="1"/>
            </p:cNvSpPr>
            <p:nvPr/>
          </p:nvSpPr>
          <p:spPr bwMode="auto">
            <a:xfrm>
              <a:off x="411163"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Freeform 16">
              <a:extLst>
                <a:ext uri="{FF2B5EF4-FFF2-40B4-BE49-F238E27FC236}">
                  <a16:creationId xmlns="" xmlns:a16="http://schemas.microsoft.com/office/drawing/2014/main" id="{BBEF31BB-FA61-2442-A144-50C9CCDF2C62}"/>
                </a:ext>
              </a:extLst>
            </p:cNvPr>
            <p:cNvSpPr>
              <a:spLocks noEditPoints="1"/>
            </p:cNvSpPr>
            <p:nvPr/>
          </p:nvSpPr>
          <p:spPr bwMode="auto">
            <a:xfrm>
              <a:off x="592138"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2" name="Rectangle 29">
            <a:extLst>
              <a:ext uri="{FF2B5EF4-FFF2-40B4-BE49-F238E27FC236}">
                <a16:creationId xmlns="" xmlns:a16="http://schemas.microsoft.com/office/drawing/2014/main" id="{7F0C947B-222A-E84F-996A-A341B28B464F}"/>
              </a:ext>
            </a:extLst>
          </p:cNvPr>
          <p:cNvSpPr/>
          <p:nvPr/>
        </p:nvSpPr>
        <p:spPr>
          <a:xfrm>
            <a:off x="8262661" y="2026121"/>
            <a:ext cx="2594538" cy="1090876"/>
          </a:xfrm>
          <a:prstGeom prst="rect">
            <a:avLst/>
          </a:prstGeom>
        </p:spPr>
        <p:txBody>
          <a:bodyPr wrap="square">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反对任何无正当理由的工作拖延，摒弃工作中任何形式的官僚作风，恪尽职守、积极工作。</a:t>
            </a:r>
          </a:p>
          <a:p>
            <a:pPr lvl="0">
              <a:lnSpc>
                <a:spcPts val="2000"/>
              </a:lnSpc>
              <a:defRPr/>
            </a:pP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a:extLst>
              <a:ext uri="{FF2B5EF4-FFF2-40B4-BE49-F238E27FC236}">
                <a16:creationId xmlns="" xmlns:a16="http://schemas.microsoft.com/office/drawing/2014/main" id="{84BCF201-D6F0-DB49-9E33-CFE4461807FC}"/>
              </a:ext>
            </a:extLst>
          </p:cNvPr>
          <p:cNvSpPr/>
          <p:nvPr/>
        </p:nvSpPr>
        <p:spPr>
          <a:xfrm>
            <a:off x="8262661" y="1722964"/>
            <a:ext cx="1092141"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效率优先</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4" name="Rectangle 29">
            <a:extLst>
              <a:ext uri="{FF2B5EF4-FFF2-40B4-BE49-F238E27FC236}">
                <a16:creationId xmlns="" xmlns:a16="http://schemas.microsoft.com/office/drawing/2014/main" id="{B0EA2465-832C-E544-9CC6-35ACAD74FE41}"/>
              </a:ext>
            </a:extLst>
          </p:cNvPr>
          <p:cNvSpPr/>
          <p:nvPr/>
        </p:nvSpPr>
        <p:spPr>
          <a:xfrm>
            <a:off x="1331557" y="2026121"/>
            <a:ext cx="2594538" cy="834396"/>
          </a:xfrm>
          <a:prstGeom prst="rect">
            <a:avLst/>
          </a:prstGeom>
        </p:spPr>
        <p:txBody>
          <a:bodyPr wrap="square">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建立高效能的组织机构、创新高效率的管理机制。</a:t>
            </a:r>
          </a:p>
          <a:p>
            <a:pPr lvl="0" algn="r">
              <a:lnSpc>
                <a:spcPts val="2000"/>
              </a:lnSpc>
              <a:defRPr/>
            </a:pP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30">
            <a:extLst>
              <a:ext uri="{FF2B5EF4-FFF2-40B4-BE49-F238E27FC236}">
                <a16:creationId xmlns="" xmlns:a16="http://schemas.microsoft.com/office/drawing/2014/main" id="{32FA63FE-6AEC-D742-A84A-E1A1701D3A4D}"/>
              </a:ext>
            </a:extLst>
          </p:cNvPr>
          <p:cNvSpPr/>
          <p:nvPr/>
        </p:nvSpPr>
        <p:spPr>
          <a:xfrm>
            <a:off x="2833954" y="1722964"/>
            <a:ext cx="1092141" cy="337185"/>
          </a:xfrm>
          <a:prstGeom prst="rect">
            <a:avLst/>
          </a:prstGeom>
        </p:spPr>
        <p:txBody>
          <a:bodyPr wrap="square">
            <a:spAutoFit/>
          </a:bodyPr>
          <a:lstStyle/>
          <a:p>
            <a:pPr lvl="0" algn="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 效益至上</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6" name="Rectangle 29">
            <a:extLst>
              <a:ext uri="{FF2B5EF4-FFF2-40B4-BE49-F238E27FC236}">
                <a16:creationId xmlns="" xmlns:a16="http://schemas.microsoft.com/office/drawing/2014/main" id="{EDC70DD3-1A56-1A40-90A2-25649A5F91D6}"/>
              </a:ext>
            </a:extLst>
          </p:cNvPr>
          <p:cNvSpPr/>
          <p:nvPr/>
        </p:nvSpPr>
        <p:spPr>
          <a:xfrm>
            <a:off x="4876607" y="5235469"/>
            <a:ext cx="2594538" cy="577915"/>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不断改进工作方法，以业绩提高和结果为衡量工作成就的重要标准。</a:t>
            </a:r>
          </a:p>
        </p:txBody>
      </p:sp>
      <p:sp>
        <p:nvSpPr>
          <p:cNvPr id="37" name="Rectangle 30">
            <a:extLst>
              <a:ext uri="{FF2B5EF4-FFF2-40B4-BE49-F238E27FC236}">
                <a16:creationId xmlns="" xmlns:a16="http://schemas.microsoft.com/office/drawing/2014/main" id="{F34B2FA9-4B5C-E646-8FE9-7F3E1745A749}"/>
              </a:ext>
            </a:extLst>
          </p:cNvPr>
          <p:cNvSpPr/>
          <p:nvPr/>
        </p:nvSpPr>
        <p:spPr>
          <a:xfrm>
            <a:off x="5627804" y="4932312"/>
            <a:ext cx="1092141" cy="337185"/>
          </a:xfrm>
          <a:prstGeom prst="rect">
            <a:avLst/>
          </a:prstGeom>
        </p:spPr>
        <p:txBody>
          <a:bodyPr wrap="square">
            <a:spAutoFit/>
          </a:bodyPr>
          <a:lstStyle/>
          <a:p>
            <a:pPr lvl="0" algn="ct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效果为重</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Tree>
    <p:extLst>
      <p:ext uri="{BB962C8B-B14F-4D97-AF65-F5344CB8AC3E}">
        <p14:creationId xmlns:p14="http://schemas.microsoft.com/office/powerpoint/2010/main" val="1651562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5">
            <a:extLst>
              <a:ext uri="{FF2B5EF4-FFF2-40B4-BE49-F238E27FC236}">
                <a16:creationId xmlns="" xmlns:a16="http://schemas.microsoft.com/office/drawing/2014/main" id="{68728C17-B231-42D1-BB99-FC3B9917076F}"/>
              </a:ext>
            </a:extLst>
          </p:cNvPr>
          <p:cNvGrpSpPr/>
          <p:nvPr/>
        </p:nvGrpSpPr>
        <p:grpSpPr>
          <a:xfrm>
            <a:off x="0" y="3175"/>
            <a:ext cx="12192000" cy="6854825"/>
            <a:chOff x="0" y="3175"/>
            <a:chExt cx="12192000" cy="6854825"/>
          </a:xfrm>
        </p:grpSpPr>
        <p:sp>
          <p:nvSpPr>
            <p:cNvPr id="14" name="Freeform 9">
              <a:extLst>
                <a:ext uri="{FF2B5EF4-FFF2-40B4-BE49-F238E27FC236}">
                  <a16:creationId xmlns="" xmlns:a16="http://schemas.microsoft.com/office/drawing/2014/main" id="{4B7E179A-4183-4B9F-BFE4-FF5222AC8368}"/>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椭圆 5">
              <a:extLst>
                <a:ext uri="{FF2B5EF4-FFF2-40B4-BE49-F238E27FC236}">
                  <a16:creationId xmlns="" xmlns:a16="http://schemas.microsoft.com/office/drawing/2014/main" id="{CDB90918-7393-4EDE-982B-AFDF1D53F6CE}"/>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16" name="矩形 15">
              <a:extLst>
                <a:ext uri="{FF2B5EF4-FFF2-40B4-BE49-F238E27FC236}">
                  <a16:creationId xmlns="" xmlns:a16="http://schemas.microsoft.com/office/drawing/2014/main" id="{5281ECA1-CBFD-4FEC-A18B-35669F65C4FE}"/>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文本框 16">
              <a:extLst>
                <a:ext uri="{FF2B5EF4-FFF2-40B4-BE49-F238E27FC236}">
                  <a16:creationId xmlns="" xmlns:a16="http://schemas.microsoft.com/office/drawing/2014/main" id="{EDB2848B-CA1F-4BD9-85C2-8CD6EDEDFCF2}"/>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graphicFrame>
        <p:nvGraphicFramePr>
          <p:cNvPr id="2" name="Chart 14">
            <a:extLst>
              <a:ext uri="{FF2B5EF4-FFF2-40B4-BE49-F238E27FC236}">
                <a16:creationId xmlns="" xmlns:a16="http://schemas.microsoft.com/office/drawing/2014/main" id="{D21DF256-B2B8-F749-B6DA-A80DE536F1FE}"/>
              </a:ext>
            </a:extLst>
          </p:cNvPr>
          <p:cNvGraphicFramePr/>
          <p:nvPr/>
        </p:nvGraphicFramePr>
        <p:xfrm>
          <a:off x="2421467" y="2559142"/>
          <a:ext cx="7349066" cy="349206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17">
            <a:extLst>
              <a:ext uri="{FF2B5EF4-FFF2-40B4-BE49-F238E27FC236}">
                <a16:creationId xmlns="" xmlns:a16="http://schemas.microsoft.com/office/drawing/2014/main" id="{E3F7515D-38FD-EF4F-A961-86B90D270C4A}"/>
              </a:ext>
            </a:extLst>
          </p:cNvPr>
          <p:cNvSpPr txBox="1"/>
          <p:nvPr/>
        </p:nvSpPr>
        <p:spPr>
          <a:xfrm>
            <a:off x="9770533" y="4095830"/>
            <a:ext cx="1580955" cy="523220"/>
          </a:xfrm>
          <a:prstGeom prst="rect">
            <a:avLst/>
          </a:prstGeom>
          <a:noFill/>
        </p:spPr>
        <p:txBody>
          <a:bodyPr wrap="square" rtlCol="0">
            <a:spAutoFit/>
          </a:bodyPr>
          <a:lstStyle/>
          <a:p>
            <a:r>
              <a:rPr lang="en-US" sz="2800" b="1">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$ 56,89</a:t>
            </a:r>
          </a:p>
        </p:txBody>
      </p:sp>
      <p:sp>
        <p:nvSpPr>
          <p:cNvPr id="8" name="TextBox 7">
            <a:extLst>
              <a:ext uri="{FF2B5EF4-FFF2-40B4-BE49-F238E27FC236}">
                <a16:creationId xmlns="" xmlns:a16="http://schemas.microsoft.com/office/drawing/2014/main" id="{CC7863DC-252A-D441-93F2-289125556CDB}"/>
              </a:ext>
            </a:extLst>
          </p:cNvPr>
          <p:cNvSpPr txBox="1"/>
          <p:nvPr/>
        </p:nvSpPr>
        <p:spPr>
          <a:xfrm>
            <a:off x="1994557" y="1150847"/>
            <a:ext cx="8202887" cy="646331"/>
          </a:xfrm>
          <a:prstGeom prst="rect">
            <a:avLst/>
          </a:prstGeom>
          <a:noFill/>
        </p:spPr>
        <p:txBody>
          <a:bodyPr wrap="none" rtlCol="0">
            <a:spAutoFit/>
          </a:bodyPr>
          <a:lstStyle/>
          <a:p>
            <a:pPr algn="ctr"/>
            <a:r>
              <a:rPr lang="zh-CN" altLang="en-US" sz="3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制度与文化的作用机制－－</a:t>
            </a:r>
            <a:r>
              <a:rPr lang="en-US" altLang="zh-CN" sz="3600"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rPr>
              <a:t>3M</a:t>
            </a:r>
            <a:r>
              <a:rPr lang="zh-CN" altLang="en-US" sz="3600"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rPr>
              <a:t>公司案例</a:t>
            </a:r>
          </a:p>
        </p:txBody>
      </p:sp>
      <p:sp>
        <p:nvSpPr>
          <p:cNvPr id="10" name="矩形 9">
            <a:extLst>
              <a:ext uri="{FF2B5EF4-FFF2-40B4-BE49-F238E27FC236}">
                <a16:creationId xmlns="" xmlns:a16="http://schemas.microsoft.com/office/drawing/2014/main" id="{B156260E-418C-8D4D-90D6-91D439441FE7}"/>
              </a:ext>
            </a:extLst>
          </p:cNvPr>
          <p:cNvSpPr/>
          <p:nvPr/>
        </p:nvSpPr>
        <p:spPr>
          <a:xfrm>
            <a:off x="816887" y="2398704"/>
            <a:ext cx="1481231" cy="1860309"/>
          </a:xfrm>
          <a:prstGeom prst="rect">
            <a:avLst/>
          </a:prstGeom>
        </p:spPr>
        <p:txBody>
          <a:bodyPr wrap="square" lIns="91433" tIns="45716" rIns="91433" bIns="45716">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r>
              <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15</a:t>
            </a: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％的规定”</a:t>
            </a:r>
            <a:r>
              <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有悠久的传统，意在鼓励科技人员把自己最多时间的</a:t>
            </a:r>
            <a:r>
              <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15%</a:t>
            </a: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用在自己选择和主动提出的计划上。</a:t>
            </a:r>
          </a:p>
          <a:p>
            <a:pPr lvl="0">
              <a:lnSpc>
                <a:spcPts val="2000"/>
              </a:lnSpc>
              <a:defRPr/>
            </a:pP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矩形 10">
            <a:extLst>
              <a:ext uri="{FF2B5EF4-FFF2-40B4-BE49-F238E27FC236}">
                <a16:creationId xmlns="" xmlns:a16="http://schemas.microsoft.com/office/drawing/2014/main" id="{1C86F1AC-FD4C-9743-8F57-D51AEFDE53DA}"/>
              </a:ext>
            </a:extLst>
          </p:cNvPr>
          <p:cNvSpPr/>
          <p:nvPr/>
        </p:nvSpPr>
        <p:spPr>
          <a:xfrm>
            <a:off x="816887" y="4359805"/>
            <a:ext cx="1481231" cy="1347348"/>
          </a:xfrm>
          <a:prstGeom prst="rect">
            <a:avLst/>
          </a:prstGeom>
        </p:spPr>
        <p:txBody>
          <a:bodyPr wrap="square" lIns="91433" tIns="45716" rIns="91433" bIns="45716">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r>
              <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25</a:t>
            </a: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％规定”：每个部门前</a:t>
            </a:r>
            <a:r>
              <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5</a:t>
            </a: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年推出的新产品和服务产生的营收应占年度营收的</a:t>
            </a:r>
            <a:r>
              <a:rPr lang="en-US" altLang="zh-CN"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25</a:t>
            </a: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％以上</a:t>
            </a:r>
          </a:p>
        </p:txBody>
      </p:sp>
    </p:spTree>
    <p:extLst>
      <p:ext uri="{BB962C8B-B14F-4D97-AF65-F5344CB8AC3E}">
        <p14:creationId xmlns:p14="http://schemas.microsoft.com/office/powerpoint/2010/main" val="69948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4054"/>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childTnLst>
                          </p:cTn>
                        </p:par>
                        <p:par>
                          <p:cTn id="10" fill="hold">
                            <p:stCondLst>
                              <p:cond delay="757"/>
                            </p:stCondLst>
                            <p:childTnLst>
                              <p:par>
                                <p:cTn id="11" presetID="53" presetClass="entr" presetSubtype="16" fill="hold" grpId="0" nodeType="afterEffect">
                                  <p:stCondLst>
                                    <p:cond delay="0"/>
                                  </p:stCondLst>
                                  <p:iterate type="lt">
                                    <p:tmPct val="4054"/>
                                  </p:iterate>
                                  <p:childTnLst>
                                    <p:set>
                                      <p:cBhvr>
                                        <p:cTn id="12" dur="1" fill="hold">
                                          <p:stCondLst>
                                            <p:cond delay="0"/>
                                          </p:stCondLst>
                                        </p:cTn>
                                        <p:tgtEl>
                                          <p:spTgt spid="11"/>
                                        </p:tgtEl>
                                        <p:attrNameLst>
                                          <p:attrName>style.visibility</p:attrName>
                                        </p:attrNameLst>
                                      </p:cBhvr>
                                      <p:to>
                                        <p:strVal val="visible"/>
                                      </p:to>
                                    </p:set>
                                    <p:anim calcmode="lin" valueType="num">
                                      <p:cBhvr>
                                        <p:cTn id="13" dur="250" fill="hold"/>
                                        <p:tgtEl>
                                          <p:spTgt spid="11"/>
                                        </p:tgtEl>
                                        <p:attrNameLst>
                                          <p:attrName>ppt_w</p:attrName>
                                        </p:attrNameLst>
                                      </p:cBhvr>
                                      <p:tavLst>
                                        <p:tav tm="0">
                                          <p:val>
                                            <p:fltVal val="0"/>
                                          </p:val>
                                        </p:tav>
                                        <p:tav tm="100000">
                                          <p:val>
                                            <p:strVal val="#ppt_w"/>
                                          </p:val>
                                        </p:tav>
                                      </p:tavLst>
                                    </p:anim>
                                    <p:anim calcmode="lin" valueType="num">
                                      <p:cBhvr>
                                        <p:cTn id="14" dur="250" fill="hold"/>
                                        <p:tgtEl>
                                          <p:spTgt spid="11"/>
                                        </p:tgtEl>
                                        <p:attrNameLst>
                                          <p:attrName>ppt_h</p:attrName>
                                        </p:attrNameLst>
                                      </p:cBhvr>
                                      <p:tavLst>
                                        <p:tav tm="0">
                                          <p:val>
                                            <p:fltVal val="0"/>
                                          </p:val>
                                        </p:tav>
                                        <p:tav tm="100000">
                                          <p:val>
                                            <p:strVal val="#ppt_h"/>
                                          </p:val>
                                        </p:tav>
                                      </p:tavLst>
                                    </p:anim>
                                    <p:animEffect transition="in" filter="fade">
                                      <p:cBhvr>
                                        <p:cTn id="15"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5">
            <a:extLst>
              <a:ext uri="{FF2B5EF4-FFF2-40B4-BE49-F238E27FC236}">
                <a16:creationId xmlns="" xmlns:a16="http://schemas.microsoft.com/office/drawing/2014/main" id="{F4EBA9F0-C214-4178-94CB-7C1C4CE9E7CB}"/>
              </a:ext>
            </a:extLst>
          </p:cNvPr>
          <p:cNvGrpSpPr/>
          <p:nvPr/>
        </p:nvGrpSpPr>
        <p:grpSpPr>
          <a:xfrm>
            <a:off x="0" y="3175"/>
            <a:ext cx="12192000" cy="6854825"/>
            <a:chOff x="0" y="3175"/>
            <a:chExt cx="12192000" cy="6854825"/>
          </a:xfrm>
        </p:grpSpPr>
        <p:sp>
          <p:nvSpPr>
            <p:cNvPr id="43" name="Freeform 9">
              <a:extLst>
                <a:ext uri="{FF2B5EF4-FFF2-40B4-BE49-F238E27FC236}">
                  <a16:creationId xmlns="" xmlns:a16="http://schemas.microsoft.com/office/drawing/2014/main" id="{CD9285EB-DD57-4426-96C4-5B52CD07546B}"/>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4" name="椭圆 5">
              <a:extLst>
                <a:ext uri="{FF2B5EF4-FFF2-40B4-BE49-F238E27FC236}">
                  <a16:creationId xmlns="" xmlns:a16="http://schemas.microsoft.com/office/drawing/2014/main" id="{2CD559BF-A6F7-48F0-9845-284C27911FB0}"/>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5" name="矩形 44">
              <a:extLst>
                <a:ext uri="{FF2B5EF4-FFF2-40B4-BE49-F238E27FC236}">
                  <a16:creationId xmlns="" xmlns:a16="http://schemas.microsoft.com/office/drawing/2014/main" id="{F3F9C10B-CA57-479B-A6B9-7DD781CCE1FD}"/>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6" name="文本框 45">
              <a:extLst>
                <a:ext uri="{FF2B5EF4-FFF2-40B4-BE49-F238E27FC236}">
                  <a16:creationId xmlns="" xmlns:a16="http://schemas.microsoft.com/office/drawing/2014/main" id="{E8A5AB10-80EE-4002-90F6-553676FB220B}"/>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grpSp>
        <p:nvGrpSpPr>
          <p:cNvPr id="2" name="Group 3">
            <a:extLst>
              <a:ext uri="{FF2B5EF4-FFF2-40B4-BE49-F238E27FC236}">
                <a16:creationId xmlns="" xmlns:a16="http://schemas.microsoft.com/office/drawing/2014/main" id="{CCECE5E7-FCB0-C744-8C88-F08525F56B91}"/>
              </a:ext>
            </a:extLst>
          </p:cNvPr>
          <p:cNvGrpSpPr/>
          <p:nvPr/>
        </p:nvGrpSpPr>
        <p:grpSpPr>
          <a:xfrm>
            <a:off x="4475163" y="1844813"/>
            <a:ext cx="4287837" cy="3105150"/>
            <a:chOff x="4649788" y="2070100"/>
            <a:chExt cx="4287837" cy="3105150"/>
          </a:xfrm>
          <a:solidFill>
            <a:schemeClr val="accent1">
              <a:lumMod val="60000"/>
              <a:lumOff val="40000"/>
            </a:schemeClr>
          </a:solidFill>
        </p:grpSpPr>
        <p:sp>
          <p:nvSpPr>
            <p:cNvPr id="3" name="Oval 4">
              <a:extLst>
                <a:ext uri="{FF2B5EF4-FFF2-40B4-BE49-F238E27FC236}">
                  <a16:creationId xmlns="" xmlns:a16="http://schemas.microsoft.com/office/drawing/2014/main" id="{DF9E48AF-CEC8-254B-BA8B-CF3DB83A420F}"/>
                </a:ext>
              </a:extLst>
            </p:cNvPr>
            <p:cNvSpPr>
              <a:spLocks noChangeArrowheads="1"/>
            </p:cNvSpPr>
            <p:nvPr/>
          </p:nvSpPr>
          <p:spPr bwMode="auto">
            <a:xfrm>
              <a:off x="4649788" y="2070100"/>
              <a:ext cx="3101975" cy="3105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5">
              <a:extLst>
                <a:ext uri="{FF2B5EF4-FFF2-40B4-BE49-F238E27FC236}">
                  <a16:creationId xmlns="" xmlns:a16="http://schemas.microsoft.com/office/drawing/2014/main" id="{033B0FE6-E064-4149-A183-FFC3D3FDB93D}"/>
                </a:ext>
              </a:extLst>
            </p:cNvPr>
            <p:cNvSpPr>
              <a:spLocks/>
            </p:cNvSpPr>
            <p:nvPr/>
          </p:nvSpPr>
          <p:spPr bwMode="auto">
            <a:xfrm>
              <a:off x="7797800" y="2693988"/>
              <a:ext cx="1139825" cy="1141413"/>
            </a:xfrm>
            <a:custGeom>
              <a:avLst/>
              <a:gdLst>
                <a:gd name="T0" fmla="*/ 506 w 543"/>
                <a:gd name="T1" fmla="*/ 338 h 544"/>
                <a:gd name="T2" fmla="*/ 338 w 543"/>
                <a:gd name="T3" fmla="*/ 37 h 544"/>
                <a:gd name="T4" fmla="*/ 36 w 543"/>
                <a:gd name="T5" fmla="*/ 206 h 544"/>
                <a:gd name="T6" fmla="*/ 205 w 543"/>
                <a:gd name="T7" fmla="*/ 507 h 544"/>
                <a:gd name="T8" fmla="*/ 506 w 543"/>
                <a:gd name="T9" fmla="*/ 338 h 544"/>
              </a:gdLst>
              <a:ahLst/>
              <a:cxnLst>
                <a:cxn ang="0">
                  <a:pos x="T0" y="T1"/>
                </a:cxn>
                <a:cxn ang="0">
                  <a:pos x="T2" y="T3"/>
                </a:cxn>
                <a:cxn ang="0">
                  <a:pos x="T4" y="T5"/>
                </a:cxn>
                <a:cxn ang="0">
                  <a:pos x="T6" y="T7"/>
                </a:cxn>
                <a:cxn ang="0">
                  <a:pos x="T8" y="T9"/>
                </a:cxn>
              </a:cxnLst>
              <a:rect l="0" t="0" r="r" b="b"/>
              <a:pathLst>
                <a:path w="543" h="544">
                  <a:moveTo>
                    <a:pt x="506" y="338"/>
                  </a:moveTo>
                  <a:cubicBezTo>
                    <a:pt x="543" y="209"/>
                    <a:pt x="468" y="74"/>
                    <a:pt x="338" y="37"/>
                  </a:cubicBezTo>
                  <a:cubicBezTo>
                    <a:pt x="208" y="0"/>
                    <a:pt x="73" y="76"/>
                    <a:pt x="36" y="206"/>
                  </a:cubicBezTo>
                  <a:cubicBezTo>
                    <a:pt x="0" y="335"/>
                    <a:pt x="75" y="470"/>
                    <a:pt x="205" y="507"/>
                  </a:cubicBezTo>
                  <a:cubicBezTo>
                    <a:pt x="335" y="544"/>
                    <a:pt x="470" y="468"/>
                    <a:pt x="506" y="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6">
              <a:extLst>
                <a:ext uri="{FF2B5EF4-FFF2-40B4-BE49-F238E27FC236}">
                  <a16:creationId xmlns="" xmlns:a16="http://schemas.microsoft.com/office/drawing/2014/main" id="{B0F16360-65D6-FF4A-BBD9-8AE1872339A2}"/>
                </a:ext>
              </a:extLst>
            </p:cNvPr>
            <p:cNvSpPr>
              <a:spLocks/>
            </p:cNvSpPr>
            <p:nvPr/>
          </p:nvSpPr>
          <p:spPr bwMode="auto">
            <a:xfrm>
              <a:off x="7559675" y="3187700"/>
              <a:ext cx="723900" cy="438150"/>
            </a:xfrm>
            <a:custGeom>
              <a:avLst/>
              <a:gdLst>
                <a:gd name="T0" fmla="*/ 0 w 456"/>
                <a:gd name="T1" fmla="*/ 139 h 276"/>
                <a:gd name="T2" fmla="*/ 409 w 456"/>
                <a:gd name="T3" fmla="*/ 0 h 276"/>
                <a:gd name="T4" fmla="*/ 456 w 456"/>
                <a:gd name="T5" fmla="*/ 137 h 276"/>
                <a:gd name="T6" fmla="*/ 46 w 456"/>
                <a:gd name="T7" fmla="*/ 276 h 276"/>
                <a:gd name="T8" fmla="*/ 0 w 456"/>
                <a:gd name="T9" fmla="*/ 139 h 276"/>
              </a:gdLst>
              <a:ahLst/>
              <a:cxnLst>
                <a:cxn ang="0">
                  <a:pos x="T0" y="T1"/>
                </a:cxn>
                <a:cxn ang="0">
                  <a:pos x="T2" y="T3"/>
                </a:cxn>
                <a:cxn ang="0">
                  <a:pos x="T4" y="T5"/>
                </a:cxn>
                <a:cxn ang="0">
                  <a:pos x="T6" y="T7"/>
                </a:cxn>
                <a:cxn ang="0">
                  <a:pos x="T8" y="T9"/>
                </a:cxn>
              </a:cxnLst>
              <a:rect l="0" t="0" r="r" b="b"/>
              <a:pathLst>
                <a:path w="456" h="276">
                  <a:moveTo>
                    <a:pt x="0" y="139"/>
                  </a:moveTo>
                  <a:lnTo>
                    <a:pt x="409" y="0"/>
                  </a:lnTo>
                  <a:lnTo>
                    <a:pt x="456" y="137"/>
                  </a:lnTo>
                  <a:lnTo>
                    <a:pt x="46" y="276"/>
                  </a:lnTo>
                  <a:lnTo>
                    <a:pt x="0"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6" name="Group 7">
            <a:extLst>
              <a:ext uri="{FF2B5EF4-FFF2-40B4-BE49-F238E27FC236}">
                <a16:creationId xmlns="" xmlns:a16="http://schemas.microsoft.com/office/drawing/2014/main" id="{C966A830-D403-554D-AE39-927B6258D36B}"/>
              </a:ext>
            </a:extLst>
          </p:cNvPr>
          <p:cNvGrpSpPr/>
          <p:nvPr/>
        </p:nvGrpSpPr>
        <p:grpSpPr>
          <a:xfrm>
            <a:off x="4889500" y="2260738"/>
            <a:ext cx="3411538" cy="3063875"/>
            <a:chOff x="5064125" y="2486025"/>
            <a:chExt cx="3411538" cy="3063875"/>
          </a:xfrm>
          <a:solidFill>
            <a:schemeClr val="bg1">
              <a:lumMod val="75000"/>
            </a:schemeClr>
          </a:solidFill>
        </p:grpSpPr>
        <p:sp>
          <p:nvSpPr>
            <p:cNvPr id="7" name="Oval 8">
              <a:extLst>
                <a:ext uri="{FF2B5EF4-FFF2-40B4-BE49-F238E27FC236}">
                  <a16:creationId xmlns="" xmlns:a16="http://schemas.microsoft.com/office/drawing/2014/main" id="{09A24071-64A5-B147-A953-1995968EEB2D}"/>
                </a:ext>
              </a:extLst>
            </p:cNvPr>
            <p:cNvSpPr>
              <a:spLocks noChangeArrowheads="1"/>
            </p:cNvSpPr>
            <p:nvPr/>
          </p:nvSpPr>
          <p:spPr bwMode="auto">
            <a:xfrm>
              <a:off x="5064125" y="2486025"/>
              <a:ext cx="2270125" cy="2271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Oval 9">
              <a:extLst>
                <a:ext uri="{FF2B5EF4-FFF2-40B4-BE49-F238E27FC236}">
                  <a16:creationId xmlns="" xmlns:a16="http://schemas.microsoft.com/office/drawing/2014/main" id="{A6E2DF4F-3FA2-3A46-99D2-1E2D5D4E0705}"/>
                </a:ext>
              </a:extLst>
            </p:cNvPr>
            <p:cNvSpPr>
              <a:spLocks noChangeArrowheads="1"/>
            </p:cNvSpPr>
            <p:nvPr/>
          </p:nvSpPr>
          <p:spPr bwMode="auto">
            <a:xfrm>
              <a:off x="7450138" y="4524375"/>
              <a:ext cx="1025525" cy="1025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10">
              <a:extLst>
                <a:ext uri="{FF2B5EF4-FFF2-40B4-BE49-F238E27FC236}">
                  <a16:creationId xmlns="" xmlns:a16="http://schemas.microsoft.com/office/drawing/2014/main" id="{21798221-271C-7345-BF86-BCAF3990E950}"/>
                </a:ext>
              </a:extLst>
            </p:cNvPr>
            <p:cNvSpPr>
              <a:spLocks/>
            </p:cNvSpPr>
            <p:nvPr/>
          </p:nvSpPr>
          <p:spPr bwMode="auto">
            <a:xfrm>
              <a:off x="6715125" y="4046538"/>
              <a:ext cx="1047750" cy="923925"/>
            </a:xfrm>
            <a:custGeom>
              <a:avLst/>
              <a:gdLst>
                <a:gd name="T0" fmla="*/ 93 w 660"/>
                <a:gd name="T1" fmla="*/ 0 h 582"/>
                <a:gd name="T2" fmla="*/ 660 w 660"/>
                <a:gd name="T3" fmla="*/ 470 h 582"/>
                <a:gd name="T4" fmla="*/ 567 w 660"/>
                <a:gd name="T5" fmla="*/ 582 h 582"/>
                <a:gd name="T6" fmla="*/ 0 w 660"/>
                <a:gd name="T7" fmla="*/ 111 h 582"/>
                <a:gd name="T8" fmla="*/ 93 w 660"/>
                <a:gd name="T9" fmla="*/ 0 h 582"/>
              </a:gdLst>
              <a:ahLst/>
              <a:cxnLst>
                <a:cxn ang="0">
                  <a:pos x="T0" y="T1"/>
                </a:cxn>
                <a:cxn ang="0">
                  <a:pos x="T2" y="T3"/>
                </a:cxn>
                <a:cxn ang="0">
                  <a:pos x="T4" y="T5"/>
                </a:cxn>
                <a:cxn ang="0">
                  <a:pos x="T6" y="T7"/>
                </a:cxn>
                <a:cxn ang="0">
                  <a:pos x="T8" y="T9"/>
                </a:cxn>
              </a:cxnLst>
              <a:rect l="0" t="0" r="r" b="b"/>
              <a:pathLst>
                <a:path w="660" h="582">
                  <a:moveTo>
                    <a:pt x="93" y="0"/>
                  </a:moveTo>
                  <a:lnTo>
                    <a:pt x="660" y="470"/>
                  </a:lnTo>
                  <a:lnTo>
                    <a:pt x="567" y="582"/>
                  </a:lnTo>
                  <a:lnTo>
                    <a:pt x="0" y="111"/>
                  </a:lnTo>
                  <a:lnTo>
                    <a:pt x="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0" name="Group 11">
            <a:extLst>
              <a:ext uri="{FF2B5EF4-FFF2-40B4-BE49-F238E27FC236}">
                <a16:creationId xmlns="" xmlns:a16="http://schemas.microsoft.com/office/drawing/2014/main" id="{77667EF9-9EC3-0F4C-9B28-A7CF7D1F50C6}"/>
              </a:ext>
            </a:extLst>
          </p:cNvPr>
          <p:cNvGrpSpPr/>
          <p:nvPr/>
        </p:nvGrpSpPr>
        <p:grpSpPr>
          <a:xfrm>
            <a:off x="3429000" y="2233751"/>
            <a:ext cx="3297238" cy="1863725"/>
            <a:chOff x="3603625" y="2459038"/>
            <a:chExt cx="3297238" cy="1863725"/>
          </a:xfrm>
          <a:solidFill>
            <a:schemeClr val="accent2"/>
          </a:solidFill>
        </p:grpSpPr>
        <p:sp>
          <p:nvSpPr>
            <p:cNvPr id="11" name="Oval 12">
              <a:extLst>
                <a:ext uri="{FF2B5EF4-FFF2-40B4-BE49-F238E27FC236}">
                  <a16:creationId xmlns="" xmlns:a16="http://schemas.microsoft.com/office/drawing/2014/main" id="{DA30B63A-842E-9542-A443-BC46D9200436}"/>
                </a:ext>
              </a:extLst>
            </p:cNvPr>
            <p:cNvSpPr>
              <a:spLocks noChangeArrowheads="1"/>
            </p:cNvSpPr>
            <p:nvPr/>
          </p:nvSpPr>
          <p:spPr bwMode="auto">
            <a:xfrm>
              <a:off x="5499100" y="2922588"/>
              <a:ext cx="1401763" cy="1400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3">
              <a:extLst>
                <a:ext uri="{FF2B5EF4-FFF2-40B4-BE49-F238E27FC236}">
                  <a16:creationId xmlns="" xmlns:a16="http://schemas.microsoft.com/office/drawing/2014/main" id="{9920B7E7-0D7C-B54B-B4E7-DE2ADCAE6236}"/>
                </a:ext>
              </a:extLst>
            </p:cNvPr>
            <p:cNvSpPr>
              <a:spLocks/>
            </p:cNvSpPr>
            <p:nvPr/>
          </p:nvSpPr>
          <p:spPr bwMode="auto">
            <a:xfrm>
              <a:off x="3603625" y="2459038"/>
              <a:ext cx="1166813" cy="1168400"/>
            </a:xfrm>
            <a:custGeom>
              <a:avLst/>
              <a:gdLst>
                <a:gd name="T0" fmla="*/ 501 w 556"/>
                <a:gd name="T1" fmla="*/ 178 h 557"/>
                <a:gd name="T2" fmla="*/ 178 w 556"/>
                <a:gd name="T3" fmla="*/ 56 h 557"/>
                <a:gd name="T4" fmla="*/ 55 w 556"/>
                <a:gd name="T5" fmla="*/ 379 h 557"/>
                <a:gd name="T6" fmla="*/ 378 w 556"/>
                <a:gd name="T7" fmla="*/ 501 h 557"/>
                <a:gd name="T8" fmla="*/ 501 w 556"/>
                <a:gd name="T9" fmla="*/ 178 h 557"/>
              </a:gdLst>
              <a:ahLst/>
              <a:cxnLst>
                <a:cxn ang="0">
                  <a:pos x="T0" y="T1"/>
                </a:cxn>
                <a:cxn ang="0">
                  <a:pos x="T2" y="T3"/>
                </a:cxn>
                <a:cxn ang="0">
                  <a:pos x="T4" y="T5"/>
                </a:cxn>
                <a:cxn ang="0">
                  <a:pos x="T6" y="T7"/>
                </a:cxn>
                <a:cxn ang="0">
                  <a:pos x="T8" y="T9"/>
                </a:cxn>
              </a:cxnLst>
              <a:rect l="0" t="0" r="r" b="b"/>
              <a:pathLst>
                <a:path w="556" h="557">
                  <a:moveTo>
                    <a:pt x="501" y="178"/>
                  </a:moveTo>
                  <a:cubicBezTo>
                    <a:pt x="445" y="55"/>
                    <a:pt x="301" y="0"/>
                    <a:pt x="178" y="56"/>
                  </a:cubicBezTo>
                  <a:cubicBezTo>
                    <a:pt x="55" y="111"/>
                    <a:pt x="0" y="256"/>
                    <a:pt x="55" y="379"/>
                  </a:cubicBezTo>
                  <a:cubicBezTo>
                    <a:pt x="111" y="502"/>
                    <a:pt x="255" y="557"/>
                    <a:pt x="378" y="501"/>
                  </a:cubicBezTo>
                  <a:cubicBezTo>
                    <a:pt x="501" y="446"/>
                    <a:pt x="556" y="301"/>
                    <a:pt x="501" y="1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Freeform 14">
              <a:extLst>
                <a:ext uri="{FF2B5EF4-FFF2-40B4-BE49-F238E27FC236}">
                  <a16:creationId xmlns="" xmlns:a16="http://schemas.microsoft.com/office/drawing/2014/main" id="{EEB4C94A-4DC9-5A4C-829F-44EE6EBAECF9}"/>
                </a:ext>
              </a:extLst>
            </p:cNvPr>
            <p:cNvSpPr>
              <a:spLocks/>
            </p:cNvSpPr>
            <p:nvPr/>
          </p:nvSpPr>
          <p:spPr bwMode="auto">
            <a:xfrm>
              <a:off x="4114800" y="2970213"/>
              <a:ext cx="1647825" cy="590550"/>
            </a:xfrm>
            <a:custGeom>
              <a:avLst/>
              <a:gdLst>
                <a:gd name="T0" fmla="*/ 1005 w 1038"/>
                <a:gd name="T1" fmla="*/ 372 h 372"/>
                <a:gd name="T2" fmla="*/ 0 w 1038"/>
                <a:gd name="T3" fmla="*/ 141 h 372"/>
                <a:gd name="T4" fmla="*/ 33 w 1038"/>
                <a:gd name="T5" fmla="*/ 0 h 372"/>
                <a:gd name="T6" fmla="*/ 1038 w 1038"/>
                <a:gd name="T7" fmla="*/ 232 h 372"/>
                <a:gd name="T8" fmla="*/ 1005 w 1038"/>
                <a:gd name="T9" fmla="*/ 372 h 372"/>
              </a:gdLst>
              <a:ahLst/>
              <a:cxnLst>
                <a:cxn ang="0">
                  <a:pos x="T0" y="T1"/>
                </a:cxn>
                <a:cxn ang="0">
                  <a:pos x="T2" y="T3"/>
                </a:cxn>
                <a:cxn ang="0">
                  <a:pos x="T4" y="T5"/>
                </a:cxn>
                <a:cxn ang="0">
                  <a:pos x="T6" y="T7"/>
                </a:cxn>
                <a:cxn ang="0">
                  <a:pos x="T8" y="T9"/>
                </a:cxn>
              </a:cxnLst>
              <a:rect l="0" t="0" r="r" b="b"/>
              <a:pathLst>
                <a:path w="1038" h="372">
                  <a:moveTo>
                    <a:pt x="1005" y="372"/>
                  </a:moveTo>
                  <a:lnTo>
                    <a:pt x="0" y="141"/>
                  </a:lnTo>
                  <a:lnTo>
                    <a:pt x="33" y="0"/>
                  </a:lnTo>
                  <a:lnTo>
                    <a:pt x="1038" y="232"/>
                  </a:lnTo>
                  <a:lnTo>
                    <a:pt x="1005" y="3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4" name="Group 15">
            <a:extLst>
              <a:ext uri="{FF2B5EF4-FFF2-40B4-BE49-F238E27FC236}">
                <a16:creationId xmlns="" xmlns:a16="http://schemas.microsoft.com/office/drawing/2014/main" id="{B475A1FB-9470-BA44-B78F-2212AC007734}"/>
              </a:ext>
            </a:extLst>
          </p:cNvPr>
          <p:cNvGrpSpPr/>
          <p:nvPr/>
        </p:nvGrpSpPr>
        <p:grpSpPr>
          <a:xfrm>
            <a:off x="3895725" y="3102113"/>
            <a:ext cx="2422525" cy="2274888"/>
            <a:chOff x="4070350" y="3327400"/>
            <a:chExt cx="2422525" cy="2274888"/>
          </a:xfrm>
          <a:solidFill>
            <a:schemeClr val="accent1"/>
          </a:solidFill>
        </p:grpSpPr>
        <p:sp>
          <p:nvSpPr>
            <p:cNvPr id="15" name="Oval 16">
              <a:extLst>
                <a:ext uri="{FF2B5EF4-FFF2-40B4-BE49-F238E27FC236}">
                  <a16:creationId xmlns="" xmlns:a16="http://schemas.microsoft.com/office/drawing/2014/main" id="{C5A47350-6786-C442-A673-5E1DA0A6266E}"/>
                </a:ext>
              </a:extLst>
            </p:cNvPr>
            <p:cNvSpPr>
              <a:spLocks noChangeArrowheads="1"/>
            </p:cNvSpPr>
            <p:nvPr/>
          </p:nvSpPr>
          <p:spPr bwMode="auto">
            <a:xfrm>
              <a:off x="5905500" y="3327400"/>
              <a:ext cx="587375" cy="588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17">
              <a:extLst>
                <a:ext uri="{FF2B5EF4-FFF2-40B4-BE49-F238E27FC236}">
                  <a16:creationId xmlns="" xmlns:a16="http://schemas.microsoft.com/office/drawing/2014/main" id="{EB8C09C0-0034-C447-B168-50B66719DEFB}"/>
                </a:ext>
              </a:extLst>
            </p:cNvPr>
            <p:cNvSpPr>
              <a:spLocks/>
            </p:cNvSpPr>
            <p:nvPr/>
          </p:nvSpPr>
          <p:spPr bwMode="auto">
            <a:xfrm>
              <a:off x="4070350" y="4562475"/>
              <a:ext cx="1036638" cy="1039813"/>
            </a:xfrm>
            <a:custGeom>
              <a:avLst/>
              <a:gdLst>
                <a:gd name="T0" fmla="*/ 491 w 494"/>
                <a:gd name="T1" fmla="*/ 242 h 495"/>
                <a:gd name="T2" fmla="*/ 242 w 494"/>
                <a:gd name="T3" fmla="*/ 3 h 495"/>
                <a:gd name="T4" fmla="*/ 3 w 494"/>
                <a:gd name="T5" fmla="*/ 253 h 495"/>
                <a:gd name="T6" fmla="*/ 252 w 494"/>
                <a:gd name="T7" fmla="*/ 492 h 495"/>
                <a:gd name="T8" fmla="*/ 491 w 494"/>
                <a:gd name="T9" fmla="*/ 242 h 495"/>
              </a:gdLst>
              <a:ahLst/>
              <a:cxnLst>
                <a:cxn ang="0">
                  <a:pos x="T0" y="T1"/>
                </a:cxn>
                <a:cxn ang="0">
                  <a:pos x="T2" y="T3"/>
                </a:cxn>
                <a:cxn ang="0">
                  <a:pos x="T4" y="T5"/>
                </a:cxn>
                <a:cxn ang="0">
                  <a:pos x="T6" y="T7"/>
                </a:cxn>
                <a:cxn ang="0">
                  <a:pos x="T8" y="T9"/>
                </a:cxn>
              </a:cxnLst>
              <a:rect l="0" t="0" r="r" b="b"/>
              <a:pathLst>
                <a:path w="494" h="495">
                  <a:moveTo>
                    <a:pt x="491" y="242"/>
                  </a:moveTo>
                  <a:cubicBezTo>
                    <a:pt x="488" y="107"/>
                    <a:pt x="377" y="0"/>
                    <a:pt x="242" y="3"/>
                  </a:cubicBezTo>
                  <a:cubicBezTo>
                    <a:pt x="107" y="6"/>
                    <a:pt x="0" y="118"/>
                    <a:pt x="3" y="253"/>
                  </a:cubicBezTo>
                  <a:cubicBezTo>
                    <a:pt x="6" y="388"/>
                    <a:pt x="117" y="495"/>
                    <a:pt x="252" y="492"/>
                  </a:cubicBezTo>
                  <a:cubicBezTo>
                    <a:pt x="387" y="489"/>
                    <a:pt x="494" y="377"/>
                    <a:pt x="491"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18">
              <a:extLst>
                <a:ext uri="{FF2B5EF4-FFF2-40B4-BE49-F238E27FC236}">
                  <a16:creationId xmlns="" xmlns:a16="http://schemas.microsoft.com/office/drawing/2014/main" id="{AD2244C6-8224-BA40-A53E-8CFE51E8F0C2}"/>
                </a:ext>
              </a:extLst>
            </p:cNvPr>
            <p:cNvSpPr>
              <a:spLocks/>
            </p:cNvSpPr>
            <p:nvPr/>
          </p:nvSpPr>
          <p:spPr bwMode="auto">
            <a:xfrm>
              <a:off x="4852988" y="3590925"/>
              <a:ext cx="1363663" cy="1277938"/>
            </a:xfrm>
            <a:custGeom>
              <a:avLst/>
              <a:gdLst>
                <a:gd name="T0" fmla="*/ 859 w 859"/>
                <a:gd name="T1" fmla="*/ 105 h 805"/>
                <a:gd name="T2" fmla="*/ 98 w 859"/>
                <a:gd name="T3" fmla="*/ 805 h 805"/>
                <a:gd name="T4" fmla="*/ 0 w 859"/>
                <a:gd name="T5" fmla="*/ 698 h 805"/>
                <a:gd name="T6" fmla="*/ 761 w 859"/>
                <a:gd name="T7" fmla="*/ 0 h 805"/>
                <a:gd name="T8" fmla="*/ 859 w 859"/>
                <a:gd name="T9" fmla="*/ 105 h 805"/>
              </a:gdLst>
              <a:ahLst/>
              <a:cxnLst>
                <a:cxn ang="0">
                  <a:pos x="T0" y="T1"/>
                </a:cxn>
                <a:cxn ang="0">
                  <a:pos x="T2" y="T3"/>
                </a:cxn>
                <a:cxn ang="0">
                  <a:pos x="T4" y="T5"/>
                </a:cxn>
                <a:cxn ang="0">
                  <a:pos x="T6" y="T7"/>
                </a:cxn>
                <a:cxn ang="0">
                  <a:pos x="T8" y="T9"/>
                </a:cxn>
              </a:cxnLst>
              <a:rect l="0" t="0" r="r" b="b"/>
              <a:pathLst>
                <a:path w="859" h="805">
                  <a:moveTo>
                    <a:pt x="859" y="105"/>
                  </a:moveTo>
                  <a:lnTo>
                    <a:pt x="98" y="805"/>
                  </a:lnTo>
                  <a:lnTo>
                    <a:pt x="0" y="698"/>
                  </a:lnTo>
                  <a:lnTo>
                    <a:pt x="761" y="0"/>
                  </a:lnTo>
                  <a:lnTo>
                    <a:pt x="859"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8" name="Group 27">
            <a:extLst>
              <a:ext uri="{FF2B5EF4-FFF2-40B4-BE49-F238E27FC236}">
                <a16:creationId xmlns="" xmlns:a16="http://schemas.microsoft.com/office/drawing/2014/main" id="{3442E128-3F98-6F44-863F-508513B210DC}"/>
              </a:ext>
            </a:extLst>
          </p:cNvPr>
          <p:cNvGrpSpPr/>
          <p:nvPr/>
        </p:nvGrpSpPr>
        <p:grpSpPr>
          <a:xfrm>
            <a:off x="4225414" y="4612613"/>
            <a:ext cx="367133" cy="536579"/>
            <a:chOff x="6258454" y="3849160"/>
            <a:chExt cx="330200" cy="482600"/>
          </a:xfrm>
          <a:solidFill>
            <a:schemeClr val="bg1"/>
          </a:solidFill>
        </p:grpSpPr>
        <p:sp>
          <p:nvSpPr>
            <p:cNvPr id="19" name="Freeform 35">
              <a:extLst>
                <a:ext uri="{FF2B5EF4-FFF2-40B4-BE49-F238E27FC236}">
                  <a16:creationId xmlns="" xmlns:a16="http://schemas.microsoft.com/office/drawing/2014/main" id="{C5926C5E-9418-7D42-A320-3E62D0B1F674}"/>
                </a:ext>
              </a:extLst>
            </p:cNvPr>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Freeform 36">
              <a:extLst>
                <a:ext uri="{FF2B5EF4-FFF2-40B4-BE49-F238E27FC236}">
                  <a16:creationId xmlns="" xmlns:a16="http://schemas.microsoft.com/office/drawing/2014/main" id="{E6233C01-C5DC-5B4E-BC78-1E8BAABC799B}"/>
                </a:ext>
              </a:extLst>
            </p:cNvPr>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1" name="Group 30">
            <a:extLst>
              <a:ext uri="{FF2B5EF4-FFF2-40B4-BE49-F238E27FC236}">
                <a16:creationId xmlns="" xmlns:a16="http://schemas.microsoft.com/office/drawing/2014/main" id="{07F26EFA-A560-204F-9302-00BD04F43BF0}"/>
              </a:ext>
            </a:extLst>
          </p:cNvPr>
          <p:cNvGrpSpPr/>
          <p:nvPr/>
        </p:nvGrpSpPr>
        <p:grpSpPr>
          <a:xfrm>
            <a:off x="3748564" y="2577949"/>
            <a:ext cx="534813" cy="503043"/>
            <a:chOff x="8106304" y="3879322"/>
            <a:chExt cx="481012" cy="452438"/>
          </a:xfrm>
          <a:solidFill>
            <a:schemeClr val="bg1"/>
          </a:solidFill>
        </p:grpSpPr>
        <p:sp>
          <p:nvSpPr>
            <p:cNvPr id="22" name="Freeform 32">
              <a:extLst>
                <a:ext uri="{FF2B5EF4-FFF2-40B4-BE49-F238E27FC236}">
                  <a16:creationId xmlns="" xmlns:a16="http://schemas.microsoft.com/office/drawing/2014/main" id="{7CA61FF5-A44C-ED4E-90BB-800D3469FF2B}"/>
                </a:ext>
              </a:extLst>
            </p:cNvPr>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Freeform 33">
              <a:extLst>
                <a:ext uri="{FF2B5EF4-FFF2-40B4-BE49-F238E27FC236}">
                  <a16:creationId xmlns="" xmlns:a16="http://schemas.microsoft.com/office/drawing/2014/main" id="{327784D0-D749-1847-B357-4E30A129845C}"/>
                </a:ext>
              </a:extLst>
            </p:cNvPr>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4" name="Group 33">
            <a:extLst>
              <a:ext uri="{FF2B5EF4-FFF2-40B4-BE49-F238E27FC236}">
                <a16:creationId xmlns="" xmlns:a16="http://schemas.microsoft.com/office/drawing/2014/main" id="{7C7BF1E0-3198-5949-8742-B5E65EC1EE3F}"/>
              </a:ext>
            </a:extLst>
          </p:cNvPr>
          <p:cNvGrpSpPr/>
          <p:nvPr/>
        </p:nvGrpSpPr>
        <p:grpSpPr>
          <a:xfrm>
            <a:off x="7467953" y="4554572"/>
            <a:ext cx="624770" cy="517725"/>
            <a:chOff x="-1587" y="1789113"/>
            <a:chExt cx="963613" cy="798512"/>
          </a:xfrm>
          <a:solidFill>
            <a:schemeClr val="bg1"/>
          </a:solidFill>
        </p:grpSpPr>
        <p:sp>
          <p:nvSpPr>
            <p:cNvPr id="25" name="Freeform 11">
              <a:extLst>
                <a:ext uri="{FF2B5EF4-FFF2-40B4-BE49-F238E27FC236}">
                  <a16:creationId xmlns="" xmlns:a16="http://schemas.microsoft.com/office/drawing/2014/main" id="{757C8E5B-86DA-9D43-9D23-5DF0DFFA9A9E}"/>
                </a:ext>
              </a:extLst>
            </p:cNvPr>
            <p:cNvSpPr>
              <a:spLocks noEditPoints="1"/>
            </p:cNvSpPr>
            <p:nvPr/>
          </p:nvSpPr>
          <p:spPr bwMode="auto">
            <a:xfrm>
              <a:off x="-1587" y="1789113"/>
              <a:ext cx="963613" cy="798512"/>
            </a:xfrm>
            <a:custGeom>
              <a:avLst/>
              <a:gdLst>
                <a:gd name="T0" fmla="*/ 174 w 256"/>
                <a:gd name="T1" fmla="*/ 16 h 212"/>
                <a:gd name="T2" fmla="*/ 240 w 256"/>
                <a:gd name="T3" fmla="*/ 82 h 212"/>
                <a:gd name="T4" fmla="*/ 240 w 256"/>
                <a:gd name="T5" fmla="*/ 85 h 212"/>
                <a:gd name="T6" fmla="*/ 174 w 256"/>
                <a:gd name="T7" fmla="*/ 148 h 212"/>
                <a:gd name="T8" fmla="*/ 136 w 256"/>
                <a:gd name="T9" fmla="*/ 148 h 212"/>
                <a:gd name="T10" fmla="*/ 75 w 256"/>
                <a:gd name="T11" fmla="*/ 195 h 212"/>
                <a:gd name="T12" fmla="*/ 82 w 256"/>
                <a:gd name="T13" fmla="*/ 149 h 212"/>
                <a:gd name="T14" fmla="*/ 16 w 256"/>
                <a:gd name="T15" fmla="*/ 85 h 212"/>
                <a:gd name="T16" fmla="*/ 16 w 256"/>
                <a:gd name="T17" fmla="*/ 82 h 212"/>
                <a:gd name="T18" fmla="*/ 83 w 256"/>
                <a:gd name="T19" fmla="*/ 16 h 212"/>
                <a:gd name="T20" fmla="*/ 172 w 256"/>
                <a:gd name="T21" fmla="*/ 16 h 212"/>
                <a:gd name="T22" fmla="*/ 174 w 256"/>
                <a:gd name="T23" fmla="*/ 0 h 212"/>
                <a:gd name="T24" fmla="*/ 83 w 256"/>
                <a:gd name="T25" fmla="*/ 0 h 212"/>
                <a:gd name="T26" fmla="*/ 0 w 256"/>
                <a:gd name="T27" fmla="*/ 82 h 212"/>
                <a:gd name="T28" fmla="*/ 0 w 256"/>
                <a:gd name="T29" fmla="*/ 85 h 212"/>
                <a:gd name="T30" fmla="*/ 63 w 256"/>
                <a:gd name="T31" fmla="*/ 164 h 212"/>
                <a:gd name="T32" fmla="*/ 59 w 256"/>
                <a:gd name="T33" fmla="*/ 193 h 212"/>
                <a:gd name="T34" fmla="*/ 66 w 256"/>
                <a:gd name="T35" fmla="*/ 209 h 212"/>
                <a:gd name="T36" fmla="*/ 75 w 256"/>
                <a:gd name="T37" fmla="*/ 212 h 212"/>
                <a:gd name="T38" fmla="*/ 84 w 256"/>
                <a:gd name="T39" fmla="*/ 208 h 212"/>
                <a:gd name="T40" fmla="*/ 141 w 256"/>
                <a:gd name="T41" fmla="*/ 164 h 212"/>
                <a:gd name="T42" fmla="*/ 174 w 256"/>
                <a:gd name="T43" fmla="*/ 164 h 212"/>
                <a:gd name="T44" fmla="*/ 256 w 256"/>
                <a:gd name="T45" fmla="*/ 85 h 212"/>
                <a:gd name="T46" fmla="*/ 256 w 256"/>
                <a:gd name="T47" fmla="*/ 82 h 212"/>
                <a:gd name="T48" fmla="*/ 174 w 256"/>
                <a:gd name="T4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212">
                  <a:moveTo>
                    <a:pt x="174" y="16"/>
                  </a:moveTo>
                  <a:cubicBezTo>
                    <a:pt x="210" y="16"/>
                    <a:pt x="240" y="46"/>
                    <a:pt x="240" y="82"/>
                  </a:cubicBezTo>
                  <a:cubicBezTo>
                    <a:pt x="240" y="85"/>
                    <a:pt x="240" y="85"/>
                    <a:pt x="240" y="85"/>
                  </a:cubicBezTo>
                  <a:cubicBezTo>
                    <a:pt x="240" y="121"/>
                    <a:pt x="210" y="148"/>
                    <a:pt x="174" y="148"/>
                  </a:cubicBezTo>
                  <a:cubicBezTo>
                    <a:pt x="136" y="148"/>
                    <a:pt x="136" y="148"/>
                    <a:pt x="136" y="148"/>
                  </a:cubicBezTo>
                  <a:cubicBezTo>
                    <a:pt x="75" y="195"/>
                    <a:pt x="75" y="195"/>
                    <a:pt x="75" y="195"/>
                  </a:cubicBezTo>
                  <a:cubicBezTo>
                    <a:pt x="82" y="149"/>
                    <a:pt x="82" y="149"/>
                    <a:pt x="82" y="149"/>
                  </a:cubicBezTo>
                  <a:cubicBezTo>
                    <a:pt x="46" y="149"/>
                    <a:pt x="16" y="121"/>
                    <a:pt x="16" y="85"/>
                  </a:cubicBezTo>
                  <a:cubicBezTo>
                    <a:pt x="16" y="82"/>
                    <a:pt x="16" y="82"/>
                    <a:pt x="16" y="82"/>
                  </a:cubicBezTo>
                  <a:cubicBezTo>
                    <a:pt x="16" y="46"/>
                    <a:pt x="47" y="16"/>
                    <a:pt x="83" y="16"/>
                  </a:cubicBezTo>
                  <a:cubicBezTo>
                    <a:pt x="172" y="16"/>
                    <a:pt x="172" y="16"/>
                    <a:pt x="172" y="16"/>
                  </a:cubicBezTo>
                  <a:moveTo>
                    <a:pt x="174" y="0"/>
                  </a:moveTo>
                  <a:cubicBezTo>
                    <a:pt x="83" y="0"/>
                    <a:pt x="83" y="0"/>
                    <a:pt x="83" y="0"/>
                  </a:cubicBezTo>
                  <a:cubicBezTo>
                    <a:pt x="38" y="0"/>
                    <a:pt x="0" y="37"/>
                    <a:pt x="0" y="82"/>
                  </a:cubicBezTo>
                  <a:cubicBezTo>
                    <a:pt x="0" y="85"/>
                    <a:pt x="0" y="85"/>
                    <a:pt x="0" y="85"/>
                  </a:cubicBezTo>
                  <a:cubicBezTo>
                    <a:pt x="0" y="123"/>
                    <a:pt x="28" y="155"/>
                    <a:pt x="63" y="164"/>
                  </a:cubicBezTo>
                  <a:cubicBezTo>
                    <a:pt x="59" y="193"/>
                    <a:pt x="59" y="193"/>
                    <a:pt x="59" y="193"/>
                  </a:cubicBezTo>
                  <a:cubicBezTo>
                    <a:pt x="58" y="200"/>
                    <a:pt x="61" y="206"/>
                    <a:pt x="66" y="209"/>
                  </a:cubicBezTo>
                  <a:cubicBezTo>
                    <a:pt x="69" y="211"/>
                    <a:pt x="72" y="212"/>
                    <a:pt x="75" y="212"/>
                  </a:cubicBezTo>
                  <a:cubicBezTo>
                    <a:pt x="78" y="212"/>
                    <a:pt x="82" y="210"/>
                    <a:pt x="84" y="208"/>
                  </a:cubicBezTo>
                  <a:cubicBezTo>
                    <a:pt x="141" y="164"/>
                    <a:pt x="141" y="164"/>
                    <a:pt x="141" y="164"/>
                  </a:cubicBezTo>
                  <a:cubicBezTo>
                    <a:pt x="174" y="164"/>
                    <a:pt x="174" y="164"/>
                    <a:pt x="174" y="164"/>
                  </a:cubicBezTo>
                  <a:cubicBezTo>
                    <a:pt x="219" y="164"/>
                    <a:pt x="256" y="130"/>
                    <a:pt x="256" y="85"/>
                  </a:cubicBezTo>
                  <a:cubicBezTo>
                    <a:pt x="256" y="82"/>
                    <a:pt x="256" y="82"/>
                    <a:pt x="256" y="82"/>
                  </a:cubicBezTo>
                  <a:cubicBezTo>
                    <a:pt x="256" y="37"/>
                    <a:pt x="219" y="0"/>
                    <a:pt x="17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Freeform 12">
              <a:extLst>
                <a:ext uri="{FF2B5EF4-FFF2-40B4-BE49-F238E27FC236}">
                  <a16:creationId xmlns="" xmlns:a16="http://schemas.microsoft.com/office/drawing/2014/main" id="{3EBE5421-47A4-2341-82E4-D32B49ACA5BD}"/>
                </a:ext>
              </a:extLst>
            </p:cNvPr>
            <p:cNvSpPr>
              <a:spLocks/>
            </p:cNvSpPr>
            <p:nvPr/>
          </p:nvSpPr>
          <p:spPr bwMode="auto">
            <a:xfrm>
              <a:off x="220663" y="1901825"/>
              <a:ext cx="58738" cy="33337"/>
            </a:xfrm>
            <a:custGeom>
              <a:avLst/>
              <a:gdLst>
                <a:gd name="T0" fmla="*/ 4 w 16"/>
                <a:gd name="T1" fmla="*/ 9 h 9"/>
                <a:gd name="T2" fmla="*/ 0 w 16"/>
                <a:gd name="T3" fmla="*/ 5 h 9"/>
                <a:gd name="T4" fmla="*/ 4 w 16"/>
                <a:gd name="T5" fmla="*/ 1 h 9"/>
                <a:gd name="T6" fmla="*/ 12 w 16"/>
                <a:gd name="T7" fmla="*/ 0 h 9"/>
                <a:gd name="T8" fmla="*/ 16 w 16"/>
                <a:gd name="T9" fmla="*/ 4 h 9"/>
                <a:gd name="T10" fmla="*/ 12 w 16"/>
                <a:gd name="T11" fmla="*/ 8 h 9"/>
                <a:gd name="T12" fmla="*/ 5 w 16"/>
                <a:gd name="T13" fmla="*/ 9 h 9"/>
                <a:gd name="T14" fmla="*/ 4 w 1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4" y="9"/>
                  </a:moveTo>
                  <a:cubicBezTo>
                    <a:pt x="3" y="9"/>
                    <a:pt x="1" y="7"/>
                    <a:pt x="0" y="5"/>
                  </a:cubicBezTo>
                  <a:cubicBezTo>
                    <a:pt x="0" y="3"/>
                    <a:pt x="2" y="1"/>
                    <a:pt x="4" y="1"/>
                  </a:cubicBezTo>
                  <a:cubicBezTo>
                    <a:pt x="6" y="0"/>
                    <a:pt x="9" y="0"/>
                    <a:pt x="12" y="0"/>
                  </a:cubicBezTo>
                  <a:cubicBezTo>
                    <a:pt x="14" y="0"/>
                    <a:pt x="16" y="2"/>
                    <a:pt x="16" y="4"/>
                  </a:cubicBezTo>
                  <a:cubicBezTo>
                    <a:pt x="16" y="6"/>
                    <a:pt x="14" y="8"/>
                    <a:pt x="12" y="8"/>
                  </a:cubicBezTo>
                  <a:cubicBezTo>
                    <a:pt x="10" y="8"/>
                    <a:pt x="7" y="8"/>
                    <a:pt x="5" y="9"/>
                  </a:cubicBezTo>
                  <a:cubicBezTo>
                    <a:pt x="5" y="9"/>
                    <a:pt x="5" y="9"/>
                    <a:pt x="4"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3">
              <a:extLst>
                <a:ext uri="{FF2B5EF4-FFF2-40B4-BE49-F238E27FC236}">
                  <a16:creationId xmlns="" xmlns:a16="http://schemas.microsoft.com/office/drawing/2014/main" id="{E627861A-8D2C-C546-AF18-163DD5D90FED}"/>
                </a:ext>
              </a:extLst>
            </p:cNvPr>
            <p:cNvSpPr>
              <a:spLocks/>
            </p:cNvSpPr>
            <p:nvPr/>
          </p:nvSpPr>
          <p:spPr bwMode="auto">
            <a:xfrm>
              <a:off x="88901" y="1912938"/>
              <a:ext cx="131763" cy="192087"/>
            </a:xfrm>
            <a:custGeom>
              <a:avLst/>
              <a:gdLst>
                <a:gd name="T0" fmla="*/ 4 w 35"/>
                <a:gd name="T1" fmla="*/ 51 h 51"/>
                <a:gd name="T2" fmla="*/ 0 w 35"/>
                <a:gd name="T3" fmla="*/ 47 h 51"/>
                <a:gd name="T4" fmla="*/ 0 w 35"/>
                <a:gd name="T5" fmla="*/ 46 h 51"/>
                <a:gd name="T6" fmla="*/ 29 w 35"/>
                <a:gd name="T7" fmla="*/ 0 h 51"/>
                <a:gd name="T8" fmla="*/ 34 w 35"/>
                <a:gd name="T9" fmla="*/ 2 h 51"/>
                <a:gd name="T10" fmla="*/ 32 w 35"/>
                <a:gd name="T11" fmla="*/ 8 h 51"/>
                <a:gd name="T12" fmla="*/ 8 w 35"/>
                <a:gd name="T13" fmla="*/ 46 h 51"/>
                <a:gd name="T14" fmla="*/ 8 w 35"/>
                <a:gd name="T15" fmla="*/ 47 h 51"/>
                <a:gd name="T16" fmla="*/ 4 w 3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1">
                  <a:moveTo>
                    <a:pt x="4" y="51"/>
                  </a:moveTo>
                  <a:cubicBezTo>
                    <a:pt x="2" y="51"/>
                    <a:pt x="0" y="49"/>
                    <a:pt x="0" y="47"/>
                  </a:cubicBezTo>
                  <a:cubicBezTo>
                    <a:pt x="0" y="46"/>
                    <a:pt x="0" y="46"/>
                    <a:pt x="0" y="46"/>
                  </a:cubicBezTo>
                  <a:cubicBezTo>
                    <a:pt x="0" y="27"/>
                    <a:pt x="12" y="8"/>
                    <a:pt x="29" y="0"/>
                  </a:cubicBezTo>
                  <a:cubicBezTo>
                    <a:pt x="31" y="0"/>
                    <a:pt x="34" y="0"/>
                    <a:pt x="34" y="2"/>
                  </a:cubicBezTo>
                  <a:cubicBezTo>
                    <a:pt x="35" y="4"/>
                    <a:pt x="34" y="7"/>
                    <a:pt x="32" y="8"/>
                  </a:cubicBezTo>
                  <a:cubicBezTo>
                    <a:pt x="18" y="14"/>
                    <a:pt x="8" y="30"/>
                    <a:pt x="8" y="46"/>
                  </a:cubicBezTo>
                  <a:cubicBezTo>
                    <a:pt x="8" y="47"/>
                    <a:pt x="8" y="47"/>
                    <a:pt x="8" y="47"/>
                  </a:cubicBezTo>
                  <a:cubicBezTo>
                    <a:pt x="8" y="49"/>
                    <a:pt x="6" y="51"/>
                    <a:pt x="4"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4">
              <a:extLst>
                <a:ext uri="{FF2B5EF4-FFF2-40B4-BE49-F238E27FC236}">
                  <a16:creationId xmlns="" xmlns:a16="http://schemas.microsoft.com/office/drawing/2014/main" id="{706010DC-F617-1844-88C5-45D714794A77}"/>
                </a:ext>
              </a:extLst>
            </p:cNvPr>
            <p:cNvSpPr>
              <a:spLocks noEditPoints="1"/>
            </p:cNvSpPr>
            <p:nvPr/>
          </p:nvSpPr>
          <p:spPr bwMode="auto">
            <a:xfrm>
              <a:off x="231776" y="2052638"/>
              <a:ext cx="134938"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5">
              <a:extLst>
                <a:ext uri="{FF2B5EF4-FFF2-40B4-BE49-F238E27FC236}">
                  <a16:creationId xmlns="" xmlns:a16="http://schemas.microsoft.com/office/drawing/2014/main" id="{BB59BF7F-0D36-F142-AA24-1C3843756769}"/>
                </a:ext>
              </a:extLst>
            </p:cNvPr>
            <p:cNvSpPr>
              <a:spLocks noEditPoints="1"/>
            </p:cNvSpPr>
            <p:nvPr/>
          </p:nvSpPr>
          <p:spPr bwMode="auto">
            <a:xfrm>
              <a:off x="411163"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6">
              <a:extLst>
                <a:ext uri="{FF2B5EF4-FFF2-40B4-BE49-F238E27FC236}">
                  <a16:creationId xmlns="" xmlns:a16="http://schemas.microsoft.com/office/drawing/2014/main" id="{177E21E3-16E7-9C45-A62C-654E7C6F1FD5}"/>
                </a:ext>
              </a:extLst>
            </p:cNvPr>
            <p:cNvSpPr>
              <a:spLocks noEditPoints="1"/>
            </p:cNvSpPr>
            <p:nvPr/>
          </p:nvSpPr>
          <p:spPr bwMode="auto">
            <a:xfrm>
              <a:off x="592138"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1" name="Group 40">
            <a:extLst>
              <a:ext uri="{FF2B5EF4-FFF2-40B4-BE49-F238E27FC236}">
                <a16:creationId xmlns="" xmlns:a16="http://schemas.microsoft.com/office/drawing/2014/main" id="{BAEA75B5-E520-5C4B-842C-291318B2DF2C}"/>
              </a:ext>
            </a:extLst>
          </p:cNvPr>
          <p:cNvGrpSpPr/>
          <p:nvPr/>
        </p:nvGrpSpPr>
        <p:grpSpPr>
          <a:xfrm>
            <a:off x="7911744" y="2801127"/>
            <a:ext cx="568350" cy="490687"/>
            <a:chOff x="4243916" y="1937810"/>
            <a:chExt cx="511175" cy="441325"/>
          </a:xfrm>
          <a:solidFill>
            <a:schemeClr val="bg1"/>
          </a:solidFill>
        </p:grpSpPr>
        <p:sp>
          <p:nvSpPr>
            <p:cNvPr id="32" name="Freeform 69">
              <a:extLst>
                <a:ext uri="{FF2B5EF4-FFF2-40B4-BE49-F238E27FC236}">
                  <a16:creationId xmlns="" xmlns:a16="http://schemas.microsoft.com/office/drawing/2014/main" id="{40B1DD3E-4257-DA46-9505-B501082EC54D}"/>
                </a:ext>
              </a:extLst>
            </p:cNvPr>
            <p:cNvSpPr>
              <a:spLocks noEditPoints="1"/>
            </p:cNvSpPr>
            <p:nvPr/>
          </p:nvSpPr>
          <p:spPr bwMode="auto">
            <a:xfrm>
              <a:off x="4243916" y="1937810"/>
              <a:ext cx="511175" cy="441325"/>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20" y="73"/>
                    <a:pt x="59" y="112"/>
                    <a:pt x="59" y="112"/>
                  </a:cubicBezTo>
                  <a:cubicBezTo>
                    <a:pt x="64" y="117"/>
                    <a:pt x="72" y="117"/>
                    <a:pt x="77" y="112"/>
                  </a:cubicBezTo>
                  <a:cubicBezTo>
                    <a:pt x="77" y="112"/>
                    <a:pt x="120" y="69"/>
                    <a:pt x="121" y="69"/>
                  </a:cubicBezTo>
                  <a:cubicBezTo>
                    <a:pt x="136" y="54"/>
                    <a:pt x="136" y="30"/>
                    <a:pt x="121" y="15"/>
                  </a:cubicBezTo>
                  <a:close/>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Freeform 70">
              <a:extLst>
                <a:ext uri="{FF2B5EF4-FFF2-40B4-BE49-F238E27FC236}">
                  <a16:creationId xmlns="" xmlns:a16="http://schemas.microsoft.com/office/drawing/2014/main" id="{9050D873-EDAD-004D-A2B9-DEE527A42275}"/>
                </a:ext>
              </a:extLst>
            </p:cNvPr>
            <p:cNvSpPr>
              <a:spLocks/>
            </p:cNvSpPr>
            <p:nvPr/>
          </p:nvSpPr>
          <p:spPr bwMode="auto">
            <a:xfrm>
              <a:off x="4332816" y="2028297"/>
              <a:ext cx="71437" cy="71438"/>
            </a:xfrm>
            <a:custGeom>
              <a:avLst/>
              <a:gdLst>
                <a:gd name="T0" fmla="*/ 17 w 19"/>
                <a:gd name="T1" fmla="*/ 0 h 19"/>
                <a:gd name="T2" fmla="*/ 17 w 19"/>
                <a:gd name="T3" fmla="*/ 0 h 19"/>
                <a:gd name="T4" fmla="*/ 0 w 19"/>
                <a:gd name="T5" fmla="*/ 17 h 19"/>
                <a:gd name="T6" fmla="*/ 0 w 19"/>
                <a:gd name="T7" fmla="*/ 17 h 19"/>
                <a:gd name="T8" fmla="*/ 2 w 19"/>
                <a:gd name="T9" fmla="*/ 19 h 19"/>
                <a:gd name="T10" fmla="*/ 4 w 19"/>
                <a:gd name="T11" fmla="*/ 17 h 19"/>
                <a:gd name="T12" fmla="*/ 4 w 19"/>
                <a:gd name="T13" fmla="*/ 17 h 19"/>
                <a:gd name="T14" fmla="*/ 17 w 19"/>
                <a:gd name="T15" fmla="*/ 4 h 19"/>
                <a:gd name="T16" fmla="*/ 17 w 19"/>
                <a:gd name="T17" fmla="*/ 4 h 19"/>
                <a:gd name="T18" fmla="*/ 19 w 19"/>
                <a:gd name="T19" fmla="*/ 2 h 19"/>
                <a:gd name="T20" fmla="*/ 17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7" y="0"/>
                  </a:moveTo>
                  <a:cubicBezTo>
                    <a:pt x="17" y="0"/>
                    <a:pt x="17" y="0"/>
                    <a:pt x="17" y="0"/>
                  </a:cubicBezTo>
                  <a:cubicBezTo>
                    <a:pt x="8" y="0"/>
                    <a:pt x="0" y="8"/>
                    <a:pt x="0" y="17"/>
                  </a:cubicBezTo>
                  <a:cubicBezTo>
                    <a:pt x="0" y="17"/>
                    <a:pt x="0" y="17"/>
                    <a:pt x="0" y="17"/>
                  </a:cubicBezTo>
                  <a:cubicBezTo>
                    <a:pt x="0" y="18"/>
                    <a:pt x="1" y="19"/>
                    <a:pt x="2" y="19"/>
                  </a:cubicBezTo>
                  <a:cubicBezTo>
                    <a:pt x="3" y="19"/>
                    <a:pt x="4" y="18"/>
                    <a:pt x="4" y="17"/>
                  </a:cubicBezTo>
                  <a:cubicBezTo>
                    <a:pt x="4" y="17"/>
                    <a:pt x="4" y="17"/>
                    <a:pt x="4" y="17"/>
                  </a:cubicBezTo>
                  <a:cubicBezTo>
                    <a:pt x="4" y="10"/>
                    <a:pt x="10" y="4"/>
                    <a:pt x="17" y="4"/>
                  </a:cubicBezTo>
                  <a:cubicBezTo>
                    <a:pt x="17" y="4"/>
                    <a:pt x="17" y="4"/>
                    <a:pt x="17" y="4"/>
                  </a:cubicBezTo>
                  <a:cubicBezTo>
                    <a:pt x="18" y="4"/>
                    <a:pt x="19" y="3"/>
                    <a:pt x="19" y="2"/>
                  </a:cubicBezTo>
                  <a:cubicBezTo>
                    <a:pt x="19" y="1"/>
                    <a:pt x="18" y="0"/>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4" name="Rectangle 29">
            <a:extLst>
              <a:ext uri="{FF2B5EF4-FFF2-40B4-BE49-F238E27FC236}">
                <a16:creationId xmlns="" xmlns:a16="http://schemas.microsoft.com/office/drawing/2014/main" id="{0475485D-FFBA-724D-95B7-0E8F197D5E62}"/>
              </a:ext>
            </a:extLst>
          </p:cNvPr>
          <p:cNvSpPr/>
          <p:nvPr/>
        </p:nvSpPr>
        <p:spPr>
          <a:xfrm>
            <a:off x="9051569" y="2744926"/>
            <a:ext cx="2594538" cy="834396"/>
          </a:xfrm>
          <a:prstGeom prst="rect">
            <a:avLst/>
          </a:prstGeom>
        </p:spPr>
        <p:txBody>
          <a:bodyPr wrap="square">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p>
        </p:txBody>
      </p:sp>
      <p:sp>
        <p:nvSpPr>
          <p:cNvPr id="35" name="Rectangle 30">
            <a:extLst>
              <a:ext uri="{FF2B5EF4-FFF2-40B4-BE49-F238E27FC236}">
                <a16:creationId xmlns="" xmlns:a16="http://schemas.microsoft.com/office/drawing/2014/main" id="{A0F8A275-1356-6B4D-B5C0-CAAFD11B7691}"/>
              </a:ext>
            </a:extLst>
          </p:cNvPr>
          <p:cNvSpPr/>
          <p:nvPr/>
        </p:nvSpPr>
        <p:spPr>
          <a:xfrm>
            <a:off x="9051569" y="2441769"/>
            <a:ext cx="1092141"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核心能力</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6" name="Rectangle 29">
            <a:extLst>
              <a:ext uri="{FF2B5EF4-FFF2-40B4-BE49-F238E27FC236}">
                <a16:creationId xmlns="" xmlns:a16="http://schemas.microsoft.com/office/drawing/2014/main" id="{896581A7-FCF2-5842-81F9-BC9EBDE4BCF8}"/>
              </a:ext>
            </a:extLst>
          </p:cNvPr>
          <p:cNvSpPr/>
          <p:nvPr/>
        </p:nvSpPr>
        <p:spPr>
          <a:xfrm>
            <a:off x="8493478" y="4575735"/>
            <a:ext cx="2594538" cy="834396"/>
          </a:xfrm>
          <a:prstGeom prst="rect">
            <a:avLst/>
          </a:prstGeom>
        </p:spPr>
        <p:txBody>
          <a:bodyPr wrap="square">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p>
        </p:txBody>
      </p:sp>
      <p:sp>
        <p:nvSpPr>
          <p:cNvPr id="37" name="Rectangle 30">
            <a:extLst>
              <a:ext uri="{FF2B5EF4-FFF2-40B4-BE49-F238E27FC236}">
                <a16:creationId xmlns="" xmlns:a16="http://schemas.microsoft.com/office/drawing/2014/main" id="{84075AA0-47C3-1F4E-8C51-FADC7950E8F5}"/>
              </a:ext>
            </a:extLst>
          </p:cNvPr>
          <p:cNvSpPr/>
          <p:nvPr/>
        </p:nvSpPr>
        <p:spPr>
          <a:xfrm>
            <a:off x="8493478" y="4272578"/>
            <a:ext cx="1914702"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业务组合战略</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8" name="Rectangle 29">
            <a:extLst>
              <a:ext uri="{FF2B5EF4-FFF2-40B4-BE49-F238E27FC236}">
                <a16:creationId xmlns="" xmlns:a16="http://schemas.microsoft.com/office/drawing/2014/main" id="{5B323F9E-1865-3F49-896B-64A555B1D074}"/>
              </a:ext>
            </a:extLst>
          </p:cNvPr>
          <p:cNvSpPr/>
          <p:nvPr/>
        </p:nvSpPr>
        <p:spPr>
          <a:xfrm>
            <a:off x="983283" y="4627650"/>
            <a:ext cx="2594538" cy="834396"/>
          </a:xfrm>
          <a:prstGeom prst="rect">
            <a:avLst/>
          </a:prstGeom>
        </p:spPr>
        <p:txBody>
          <a:bodyPr wrap="square">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p>
        </p:txBody>
      </p:sp>
      <p:sp>
        <p:nvSpPr>
          <p:cNvPr id="39" name="Rectangle 30">
            <a:extLst>
              <a:ext uri="{FF2B5EF4-FFF2-40B4-BE49-F238E27FC236}">
                <a16:creationId xmlns="" xmlns:a16="http://schemas.microsoft.com/office/drawing/2014/main" id="{216E99D1-9906-C14F-A73C-FEE27D02B48E}"/>
              </a:ext>
            </a:extLst>
          </p:cNvPr>
          <p:cNvSpPr/>
          <p:nvPr/>
        </p:nvSpPr>
        <p:spPr>
          <a:xfrm>
            <a:off x="1868782" y="4324493"/>
            <a:ext cx="1705637" cy="584775"/>
          </a:xfrm>
          <a:prstGeom prst="rect">
            <a:avLst/>
          </a:prstGeom>
        </p:spPr>
        <p:txBody>
          <a:bodyPr wrap="square">
            <a:spAutoFit/>
          </a:bodyPr>
          <a:lstStyle/>
          <a:p>
            <a:pPr lvl="0" algn="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集团战略目标</a:t>
            </a:r>
          </a:p>
          <a:p>
            <a:pPr lvl="0" algn="r"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40" name="Rectangle 29">
            <a:extLst>
              <a:ext uri="{FF2B5EF4-FFF2-40B4-BE49-F238E27FC236}">
                <a16:creationId xmlns="" xmlns:a16="http://schemas.microsoft.com/office/drawing/2014/main" id="{B88ACFE1-0E97-7C45-B20A-E1DA6315B8AB}"/>
              </a:ext>
            </a:extLst>
          </p:cNvPr>
          <p:cNvSpPr/>
          <p:nvPr/>
        </p:nvSpPr>
        <p:spPr>
          <a:xfrm>
            <a:off x="638441" y="2501080"/>
            <a:ext cx="2594538" cy="834396"/>
          </a:xfrm>
          <a:prstGeom prst="rect">
            <a:avLst/>
          </a:prstGeom>
        </p:spPr>
        <p:txBody>
          <a:bodyPr wrap="square">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p>
        </p:txBody>
      </p:sp>
      <p:sp>
        <p:nvSpPr>
          <p:cNvPr id="41" name="Rectangle 30">
            <a:extLst>
              <a:ext uri="{FF2B5EF4-FFF2-40B4-BE49-F238E27FC236}">
                <a16:creationId xmlns="" xmlns:a16="http://schemas.microsoft.com/office/drawing/2014/main" id="{108035CC-C6AB-1D45-A66D-03EFF12299B1}"/>
              </a:ext>
            </a:extLst>
          </p:cNvPr>
          <p:cNvSpPr/>
          <p:nvPr/>
        </p:nvSpPr>
        <p:spPr>
          <a:xfrm>
            <a:off x="2137436" y="2197923"/>
            <a:ext cx="1092141" cy="584775"/>
          </a:xfrm>
          <a:prstGeom prst="rect">
            <a:avLst/>
          </a:prstGeom>
        </p:spPr>
        <p:txBody>
          <a:bodyPr wrap="square">
            <a:spAutoFit/>
          </a:bodyPr>
          <a:lstStyle/>
          <a:p>
            <a:pPr lvl="0" algn="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愿景</a:t>
            </a:r>
          </a:p>
          <a:p>
            <a:pPr lvl="0" algn="r"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Tree>
    <p:extLst>
      <p:ext uri="{BB962C8B-B14F-4D97-AF65-F5344CB8AC3E}">
        <p14:creationId xmlns:p14="http://schemas.microsoft.com/office/powerpoint/2010/main" val="10924822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a:extLst>
              <a:ext uri="{FF2B5EF4-FFF2-40B4-BE49-F238E27FC236}">
                <a16:creationId xmlns="" xmlns:a16="http://schemas.microsoft.com/office/drawing/2014/main" id="{4C475234-42BD-0E4E-B870-BC98FAAC2FFA}"/>
              </a:ext>
            </a:extLst>
          </p:cNvPr>
          <p:cNvSpPr>
            <a:spLocks/>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a:extLst>
              <a:ext uri="{FF2B5EF4-FFF2-40B4-BE49-F238E27FC236}">
                <a16:creationId xmlns="" xmlns:a16="http://schemas.microsoft.com/office/drawing/2014/main" id="{01B63C71-09D4-CD4D-BB82-7DD279BF6E53}"/>
              </a:ext>
            </a:extLst>
          </p:cNvPr>
          <p:cNvSpPr/>
          <p:nvPr/>
        </p:nvSpPr>
        <p:spPr>
          <a:xfrm>
            <a:off x="0" y="1815548"/>
            <a:ext cx="12192000" cy="3783496"/>
          </a:xfrm>
          <a:prstGeom prst="rect">
            <a:avLst/>
          </a:prstGeom>
          <a:blipFill>
            <a:blip r:embed="rId4"/>
            <a:stretch>
              <a:fillRect t="-56318" b="-563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a:extLst>
              <a:ext uri="{FF2B5EF4-FFF2-40B4-BE49-F238E27FC236}">
                <a16:creationId xmlns="" xmlns:a16="http://schemas.microsoft.com/office/drawing/2014/main" id="{A10EC927-5738-0B4B-9EBA-B515A914BBE7}"/>
              </a:ext>
            </a:extLst>
          </p:cNvPr>
          <p:cNvSpPr/>
          <p:nvPr/>
        </p:nvSpPr>
        <p:spPr>
          <a:xfrm>
            <a:off x="0" y="1815548"/>
            <a:ext cx="12191999"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a:extLst>
              <a:ext uri="{FF2B5EF4-FFF2-40B4-BE49-F238E27FC236}">
                <a16:creationId xmlns="" xmlns:a16="http://schemas.microsoft.com/office/drawing/2014/main" id="{3EC1A62C-9250-2F4E-B5FD-D10FA4741824}"/>
              </a:ext>
            </a:extLst>
          </p:cNvPr>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a:extLst>
              <a:ext uri="{FF2B5EF4-FFF2-40B4-BE49-F238E27FC236}">
                <a16:creationId xmlns="" xmlns:a16="http://schemas.microsoft.com/office/drawing/2014/main" id="{0556104D-50FE-5540-8AC4-40F2A244292F}"/>
              </a:ext>
            </a:extLst>
          </p:cNvPr>
          <p:cNvSpPr txBox="1"/>
          <p:nvPr/>
        </p:nvSpPr>
        <p:spPr>
          <a:xfrm>
            <a:off x="1357981" y="472698"/>
            <a:ext cx="1377300" cy="523220"/>
          </a:xfrm>
          <a:prstGeom prst="rect">
            <a:avLst/>
          </a:prstGeom>
          <a:noFill/>
        </p:spPr>
        <p:txBody>
          <a:bodyPr wrap="none" rtlCol="0">
            <a:spAutoFit/>
          </a:bodyPr>
          <a:lstStyle/>
          <a:p>
            <a:pPr algn="l"/>
            <a:r>
              <a:rPr lang="en-US" alt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2020</a:t>
            </a:r>
            <a:endParaRPr lang="zh-CN" altLang="en-US" sz="28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a:extLst>
              <a:ext uri="{FF2B5EF4-FFF2-40B4-BE49-F238E27FC236}">
                <a16:creationId xmlns="" xmlns:a16="http://schemas.microsoft.com/office/drawing/2014/main" id="{CFCA9331-6B13-5341-87BA-86DA8CCC66B6}"/>
              </a:ext>
            </a:extLst>
          </p:cNvPr>
          <p:cNvGrpSpPr/>
          <p:nvPr/>
        </p:nvGrpSpPr>
        <p:grpSpPr>
          <a:xfrm>
            <a:off x="2318096" y="2611830"/>
            <a:ext cx="2381772" cy="2190932"/>
            <a:chOff x="1470701" y="1821913"/>
            <a:chExt cx="3820826" cy="3607097"/>
          </a:xfrm>
        </p:grpSpPr>
        <p:sp>
          <p:nvSpPr>
            <p:cNvPr id="8" name="矩形 1">
              <a:extLst>
                <a:ext uri="{FF2B5EF4-FFF2-40B4-BE49-F238E27FC236}">
                  <a16:creationId xmlns="" xmlns:a16="http://schemas.microsoft.com/office/drawing/2014/main" id="{0C8F17A1-CDED-0F44-B9F9-B0C03A6B1B76}"/>
                </a:ext>
              </a:extLst>
            </p:cNvPr>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a:extLst>
                <a:ext uri="{FF2B5EF4-FFF2-40B4-BE49-F238E27FC236}">
                  <a16:creationId xmlns="" xmlns:a16="http://schemas.microsoft.com/office/drawing/2014/main" id="{C49AE8E5-4513-4646-AD0E-D5AA7BDAAB98}"/>
                </a:ext>
              </a:extLst>
            </p:cNvPr>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a:extLst>
                <a:ext uri="{FF2B5EF4-FFF2-40B4-BE49-F238E27FC236}">
                  <a16:creationId xmlns="" xmlns:a16="http://schemas.microsoft.com/office/drawing/2014/main" id="{68D86627-90D8-3F4F-B3BA-580D789A5EFF}"/>
                </a:ext>
              </a:extLst>
            </p:cNvPr>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a:extLst>
                <a:ext uri="{FF2B5EF4-FFF2-40B4-BE49-F238E27FC236}">
                  <a16:creationId xmlns="" xmlns:a16="http://schemas.microsoft.com/office/drawing/2014/main" id="{15182477-B9F1-B048-89EF-85E10140BEC6}"/>
                </a:ext>
              </a:extLst>
            </p:cNvPr>
            <p:cNvSpPr txBox="1"/>
            <p:nvPr/>
          </p:nvSpPr>
          <p:spPr>
            <a:xfrm>
              <a:off x="2019199" y="2721526"/>
              <a:ext cx="2723828" cy="18241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04</a:t>
              </a:r>
              <a:endParaRPr kumimoji="0" lang="zh-CN" altLang="en-US" sz="72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3" name="组合 16">
            <a:extLst>
              <a:ext uri="{FF2B5EF4-FFF2-40B4-BE49-F238E27FC236}">
                <a16:creationId xmlns="" xmlns:a16="http://schemas.microsoft.com/office/drawing/2014/main" id="{C6ACF3FF-9F17-C342-B43F-94807D67AE07}"/>
              </a:ext>
            </a:extLst>
          </p:cNvPr>
          <p:cNvGrpSpPr/>
          <p:nvPr/>
        </p:nvGrpSpPr>
        <p:grpSpPr>
          <a:xfrm>
            <a:off x="5342504" y="2611830"/>
            <a:ext cx="5333873" cy="918784"/>
            <a:chOff x="6724136" y="1588625"/>
            <a:chExt cx="5333873" cy="918784"/>
          </a:xfrm>
        </p:grpSpPr>
        <p:sp>
          <p:nvSpPr>
            <p:cNvPr id="14" name="文本框 17">
              <a:extLst>
                <a:ext uri="{FF2B5EF4-FFF2-40B4-BE49-F238E27FC236}">
                  <a16:creationId xmlns="" xmlns:a16="http://schemas.microsoft.com/office/drawing/2014/main" id="{AD0E5CC2-0A9E-744B-9892-F9763BC0D641}"/>
                </a:ext>
              </a:extLst>
            </p:cNvPr>
            <p:cNvSpPr txBox="1"/>
            <p:nvPr/>
          </p:nvSpPr>
          <p:spPr>
            <a:xfrm>
              <a:off x="6724136" y="1588625"/>
              <a:ext cx="5333873" cy="646331"/>
            </a:xfrm>
            <a:prstGeom prst="rect">
              <a:avLst/>
            </a:prstGeom>
            <a:noFill/>
          </p:spPr>
          <p:txBody>
            <a:bodyPr wrap="square" rtlCol="0">
              <a:spAutoFit/>
            </a:bodyPr>
            <a:lstStyle/>
            <a:p>
              <a:r>
                <a:rPr lang="zh-CN" altLang="en-US" sz="36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关键的行为准则</a:t>
              </a:r>
            </a:p>
          </p:txBody>
        </p:sp>
        <p:sp>
          <p:nvSpPr>
            <p:cNvPr id="15" name="TextBox 16">
              <a:extLst>
                <a:ext uri="{FF2B5EF4-FFF2-40B4-BE49-F238E27FC236}">
                  <a16:creationId xmlns="" xmlns:a16="http://schemas.microsoft.com/office/drawing/2014/main" id="{B33748E3-4427-974D-9BD7-1F7324536AEB}"/>
                </a:ext>
              </a:extLst>
            </p:cNvPr>
            <p:cNvSpPr txBox="1"/>
            <p:nvPr/>
          </p:nvSpPr>
          <p:spPr>
            <a:xfrm>
              <a:off x="6819699" y="2353521"/>
              <a:ext cx="4123627" cy="153888"/>
            </a:xfrm>
            <a:prstGeom prst="rect">
              <a:avLst/>
            </a:prstGeom>
            <a:noFill/>
          </p:spPr>
          <p:txBody>
            <a:bodyPr wrap="square" lIns="0" tIns="0" rIns="0" bIns="0" rtlCol="0" anchor="t">
              <a:spAutoFit/>
            </a:bodyPr>
            <a:lstStyle/>
            <a:p>
              <a:pPr algn="dist" defTabSz="1219170">
                <a:spcBef>
                  <a:spcPct val="20000"/>
                </a:spcBef>
                <a:defRPr/>
              </a:pPr>
              <a:r>
                <a:rPr lang="en-US" sz="10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There are many variations of passages</a:t>
              </a:r>
            </a:p>
          </p:txBody>
        </p:sp>
      </p:grpSp>
      <p:sp>
        <p:nvSpPr>
          <p:cNvPr id="16" name="PA-文本框 9">
            <a:extLst>
              <a:ext uri="{FF2B5EF4-FFF2-40B4-BE49-F238E27FC236}">
                <a16:creationId xmlns="" xmlns:a16="http://schemas.microsoft.com/office/drawing/2014/main" id="{6E72C148-C367-F749-BF2B-925C71BCDC11}"/>
              </a:ext>
            </a:extLst>
          </p:cNvPr>
          <p:cNvSpPr txBox="1"/>
          <p:nvPr>
            <p:custDataLst>
              <p:tags r:id="rId1"/>
            </p:custDataLst>
          </p:nvPr>
        </p:nvSpPr>
        <p:spPr>
          <a:xfrm>
            <a:off x="5338065" y="3855314"/>
            <a:ext cx="4812008" cy="789255"/>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关键行为准则不需要大家全部背诵，但要求我们在制定政策和规章制度时依照关键行为准则，同时要求我们对照关键行为准则，规范自己的行为，落实好企业的价值观。</a:t>
            </a:r>
          </a:p>
        </p:txBody>
      </p:sp>
    </p:spTree>
    <p:extLst>
      <p:ext uri="{BB962C8B-B14F-4D97-AF65-F5344CB8AC3E}">
        <p14:creationId xmlns:p14="http://schemas.microsoft.com/office/powerpoint/2010/main" val="3726608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a:extLst>
              <a:ext uri="{FF2B5EF4-FFF2-40B4-BE49-F238E27FC236}">
                <a16:creationId xmlns="" xmlns:a16="http://schemas.microsoft.com/office/drawing/2014/main" id="{A3F13C5D-0C0E-F148-ACFA-5E8AA6327B86}"/>
              </a:ext>
            </a:extLst>
          </p:cNvPr>
          <p:cNvSpPr>
            <a:spLocks/>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a:extLst>
              <a:ext uri="{FF2B5EF4-FFF2-40B4-BE49-F238E27FC236}">
                <a16:creationId xmlns="" xmlns:a16="http://schemas.microsoft.com/office/drawing/2014/main" id="{3747296D-E459-5946-9E12-BE0770023E56}"/>
              </a:ext>
            </a:extLst>
          </p:cNvPr>
          <p:cNvSpPr>
            <a:spLocks/>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a:extLst>
              <a:ext uri="{FF2B5EF4-FFF2-40B4-BE49-F238E27FC236}">
                <a16:creationId xmlns="" xmlns:a16="http://schemas.microsoft.com/office/drawing/2014/main" id="{8E35613D-94A5-2C49-9AE9-A1299E003066}"/>
              </a:ext>
            </a:extLst>
          </p:cNvPr>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3" name="组合 2">
            <a:extLst>
              <a:ext uri="{FF2B5EF4-FFF2-40B4-BE49-F238E27FC236}">
                <a16:creationId xmlns="" xmlns:a16="http://schemas.microsoft.com/office/drawing/2014/main" id="{EF91D98C-0B73-6247-84E1-3587DFA62EB1}"/>
              </a:ext>
            </a:extLst>
          </p:cNvPr>
          <p:cNvGrpSpPr/>
          <p:nvPr/>
        </p:nvGrpSpPr>
        <p:grpSpPr>
          <a:xfrm>
            <a:off x="5014985" y="1494522"/>
            <a:ext cx="6311944" cy="3868955"/>
            <a:chOff x="2385877" y="1498600"/>
            <a:chExt cx="6311944" cy="3868955"/>
          </a:xfrm>
        </p:grpSpPr>
        <p:sp>
          <p:nvSpPr>
            <p:cNvPr id="4" name="圆角矩形 3">
              <a:extLst>
                <a:ext uri="{FF2B5EF4-FFF2-40B4-BE49-F238E27FC236}">
                  <a16:creationId xmlns="" xmlns:a16="http://schemas.microsoft.com/office/drawing/2014/main" id="{881DFD7C-D725-C246-A171-9D8F919952B3}"/>
                </a:ext>
              </a:extLst>
            </p:cNvPr>
            <p:cNvSpPr/>
            <p:nvPr/>
          </p:nvSpPr>
          <p:spPr>
            <a:xfrm>
              <a:off x="7580221" y="1498600"/>
              <a:ext cx="1117600" cy="386080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a:extLst>
                <a:ext uri="{FF2B5EF4-FFF2-40B4-BE49-F238E27FC236}">
                  <a16:creationId xmlns="" xmlns:a16="http://schemas.microsoft.com/office/drawing/2014/main" id="{F43C0286-B740-D345-8164-F2A450F766FB}"/>
                </a:ext>
              </a:extLst>
            </p:cNvPr>
            <p:cNvSpPr txBox="1"/>
            <p:nvPr/>
          </p:nvSpPr>
          <p:spPr>
            <a:xfrm>
              <a:off x="7708134" y="1730061"/>
              <a:ext cx="800219" cy="352112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 name="107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E75FF878-4D2E-644D-9043-F1E68E5278CA}"/>
                </a:ext>
              </a:extLst>
            </p:cNvPr>
            <p:cNvGrpSpPr>
              <a:grpSpLocks noChangeAspect="1"/>
            </p:cNvGrpSpPr>
            <p:nvPr>
              <p:custDataLst>
                <p:tags r:id="rId2"/>
              </p:custDataLst>
            </p:nvPr>
          </p:nvGrpSpPr>
          <p:grpSpPr>
            <a:xfrm>
              <a:off x="2385877" y="1529080"/>
              <a:ext cx="4641077" cy="3838475"/>
              <a:chOff x="1929251" y="1741445"/>
              <a:chExt cx="3731024" cy="3085802"/>
            </a:xfrm>
          </p:grpSpPr>
          <p:grpSp>
            <p:nvGrpSpPr>
              <p:cNvPr id="7" name="íślîḑê">
                <a:extLst>
                  <a:ext uri="{FF2B5EF4-FFF2-40B4-BE49-F238E27FC236}">
                    <a16:creationId xmlns="" xmlns:a16="http://schemas.microsoft.com/office/drawing/2014/main" id="{879AA616-0EEA-C544-8555-C3901E739E49}"/>
                  </a:ext>
                </a:extLst>
              </p:cNvPr>
              <p:cNvGrpSpPr/>
              <p:nvPr/>
            </p:nvGrpSpPr>
            <p:grpSpPr>
              <a:xfrm>
                <a:off x="1929251" y="1741445"/>
                <a:ext cx="3649631" cy="624349"/>
                <a:chOff x="2034026" y="1655335"/>
                <a:chExt cx="3649631" cy="624349"/>
              </a:xfrm>
            </p:grpSpPr>
            <p:sp>
              <p:nvSpPr>
                <p:cNvPr id="21" name="ïş1îḓê">
                  <a:extLst>
                    <a:ext uri="{FF2B5EF4-FFF2-40B4-BE49-F238E27FC236}">
                      <a16:creationId xmlns="" xmlns:a16="http://schemas.microsoft.com/office/drawing/2014/main" id="{B67F05EF-DC77-0148-BA32-C73EAD829661}"/>
                    </a:ext>
                  </a:extLst>
                </p:cNvPr>
                <p:cNvSpPr/>
                <p:nvPr/>
              </p:nvSpPr>
              <p:spPr>
                <a:xfrm>
                  <a:off x="2034026" y="165533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01</a:t>
                  </a:r>
                </a:p>
              </p:txBody>
            </p:sp>
            <p:sp>
              <p:nvSpPr>
                <p:cNvPr id="22" name="ïṣḷîḓe">
                  <a:extLst>
                    <a:ext uri="{FF2B5EF4-FFF2-40B4-BE49-F238E27FC236}">
                      <a16:creationId xmlns="" xmlns:a16="http://schemas.microsoft.com/office/drawing/2014/main" id="{118D6D79-E9A1-CA47-8DD7-140AB9049ADF}"/>
                    </a:ext>
                  </a:extLst>
                </p:cNvPr>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什么是企业文化</a:t>
                  </a:r>
                  <a:endParaRPr lang="en-US" altLang="zh-CN"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8" name="ïslidé">
                <a:extLst>
                  <a:ext uri="{FF2B5EF4-FFF2-40B4-BE49-F238E27FC236}">
                    <a16:creationId xmlns="" xmlns:a16="http://schemas.microsoft.com/office/drawing/2014/main" id="{3186E294-6D5D-B44B-A2B0-6CE32240F1FF}"/>
                  </a:ext>
                </a:extLst>
              </p:cNvPr>
              <p:cNvGrpSpPr/>
              <p:nvPr/>
            </p:nvGrpSpPr>
            <p:grpSpPr>
              <a:xfrm>
                <a:off x="1929251" y="2533910"/>
                <a:ext cx="3731024" cy="624349"/>
                <a:chOff x="2034026" y="2490855"/>
                <a:chExt cx="3731024" cy="624349"/>
              </a:xfrm>
            </p:grpSpPr>
            <p:sp>
              <p:nvSpPr>
                <p:cNvPr id="19" name="išḻíḋê">
                  <a:extLst>
                    <a:ext uri="{FF2B5EF4-FFF2-40B4-BE49-F238E27FC236}">
                      <a16:creationId xmlns="" xmlns:a16="http://schemas.microsoft.com/office/drawing/2014/main" id="{B521CE45-4174-BB46-A563-B7900E1C217F}"/>
                    </a:ext>
                  </a:extLst>
                </p:cNvPr>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02</a:t>
                  </a:r>
                </a:p>
              </p:txBody>
            </p:sp>
            <p:sp>
              <p:nvSpPr>
                <p:cNvPr id="20" name="ïSľíḑe">
                  <a:extLst>
                    <a:ext uri="{FF2B5EF4-FFF2-40B4-BE49-F238E27FC236}">
                      <a16:creationId xmlns="" xmlns:a16="http://schemas.microsoft.com/office/drawing/2014/main" id="{42F8A9D9-758D-E349-AEC7-3E0CCF2F5516}"/>
                    </a:ext>
                  </a:extLst>
                </p:cNvPr>
                <p:cNvSpPr/>
                <p:nvPr/>
              </p:nvSpPr>
              <p:spPr bwMode="auto">
                <a:xfrm>
                  <a:off x="2763150" y="2630807"/>
                  <a:ext cx="3001900"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公司核心价值观</a:t>
                  </a:r>
                  <a:endParaRPr lang="en-US" altLang="zh-CN"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9" name="ísļïďe">
                <a:extLst>
                  <a:ext uri="{FF2B5EF4-FFF2-40B4-BE49-F238E27FC236}">
                    <a16:creationId xmlns="" xmlns:a16="http://schemas.microsoft.com/office/drawing/2014/main" id="{C775E6A2-EC2B-6F42-B912-3B8613CAF843}"/>
                  </a:ext>
                </a:extLst>
              </p:cNvPr>
              <p:cNvGrpSpPr/>
              <p:nvPr/>
            </p:nvGrpSpPr>
            <p:grpSpPr>
              <a:xfrm>
                <a:off x="1929251" y="3326375"/>
                <a:ext cx="3612919" cy="624349"/>
                <a:chOff x="2034026" y="3326376"/>
                <a:chExt cx="3612919" cy="624349"/>
              </a:xfrm>
            </p:grpSpPr>
            <p:sp>
              <p:nvSpPr>
                <p:cNvPr id="17" name="íšḻídè">
                  <a:extLst>
                    <a:ext uri="{FF2B5EF4-FFF2-40B4-BE49-F238E27FC236}">
                      <a16:creationId xmlns="" xmlns:a16="http://schemas.microsoft.com/office/drawing/2014/main" id="{7C7FF86F-C7E5-534C-B0B1-2E393DA8E5C5}"/>
                    </a:ext>
                  </a:extLst>
                </p:cNvPr>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03</a:t>
                  </a:r>
                </a:p>
              </p:txBody>
            </p:sp>
            <p:sp>
              <p:nvSpPr>
                <p:cNvPr id="18" name="îśļïḑè">
                  <a:extLst>
                    <a:ext uri="{FF2B5EF4-FFF2-40B4-BE49-F238E27FC236}">
                      <a16:creationId xmlns="" xmlns:a16="http://schemas.microsoft.com/office/drawing/2014/main" id="{C918B86A-D7DC-8A44-ADC4-69427ECCDC74}"/>
                    </a:ext>
                  </a:extLst>
                </p:cNvPr>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企业文化的作用</a:t>
                  </a:r>
                  <a:endParaRPr lang="en-US" altLang="zh-CN"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0" name="ïs1ïďe">
                <a:extLst>
                  <a:ext uri="{FF2B5EF4-FFF2-40B4-BE49-F238E27FC236}">
                    <a16:creationId xmlns="" xmlns:a16="http://schemas.microsoft.com/office/drawing/2014/main" id="{F892358D-6348-A643-8247-C1056B306206}"/>
                  </a:ext>
                </a:extLst>
              </p:cNvPr>
              <p:cNvGrpSpPr/>
              <p:nvPr/>
            </p:nvGrpSpPr>
            <p:grpSpPr>
              <a:xfrm>
                <a:off x="1929251" y="4118840"/>
                <a:ext cx="3592913" cy="624349"/>
                <a:chOff x="2034026" y="4161896"/>
                <a:chExt cx="3592913" cy="624349"/>
              </a:xfrm>
            </p:grpSpPr>
            <p:sp>
              <p:nvSpPr>
                <p:cNvPr id="15" name="ïṡlïḓè">
                  <a:extLst>
                    <a:ext uri="{FF2B5EF4-FFF2-40B4-BE49-F238E27FC236}">
                      <a16:creationId xmlns="" xmlns:a16="http://schemas.microsoft.com/office/drawing/2014/main" id="{0E16F7FC-7C6B-E24B-A2E8-52DC4480E770}"/>
                    </a:ext>
                  </a:extLst>
                </p:cNvPr>
                <p:cNvSpPr/>
                <p:nvPr/>
              </p:nvSpPr>
              <p:spPr>
                <a:xfrm>
                  <a:off x="2034026" y="4161896"/>
                  <a:ext cx="624349" cy="6243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p>
              </p:txBody>
            </p:sp>
            <p:sp>
              <p:nvSpPr>
                <p:cNvPr id="16" name="isļíḋe">
                  <a:extLst>
                    <a:ext uri="{FF2B5EF4-FFF2-40B4-BE49-F238E27FC236}">
                      <a16:creationId xmlns="" xmlns:a16="http://schemas.microsoft.com/office/drawing/2014/main" id="{D8CAE1F6-52BE-034C-BA79-4C7927D61B82}"/>
                    </a:ext>
                  </a:extLst>
                </p:cNvPr>
                <p:cNvSpPr/>
                <p:nvPr/>
              </p:nvSpPr>
              <p:spPr bwMode="auto">
                <a:xfrm>
                  <a:off x="2763150" y="4301848"/>
                  <a:ext cx="2863789"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关键的行为准则</a:t>
                  </a:r>
                </a:p>
              </p:txBody>
            </p:sp>
          </p:grpSp>
          <p:cxnSp>
            <p:nvCxnSpPr>
              <p:cNvPr id="11" name="直接连接符 19">
                <a:extLst>
                  <a:ext uri="{FF2B5EF4-FFF2-40B4-BE49-F238E27FC236}">
                    <a16:creationId xmlns="" xmlns:a16="http://schemas.microsoft.com/office/drawing/2014/main" id="{5D860938-54E9-6441-B357-DBD55050DA11}"/>
                  </a:ext>
                </a:extLst>
              </p:cNvPr>
              <p:cNvCxnSpPr/>
              <p:nvPr/>
            </p:nvCxnSpPr>
            <p:spPr>
              <a:xfrm>
                <a:off x="2762250" y="2449852"/>
                <a:ext cx="242732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20">
                <a:extLst>
                  <a:ext uri="{FF2B5EF4-FFF2-40B4-BE49-F238E27FC236}">
                    <a16:creationId xmlns="" xmlns:a16="http://schemas.microsoft.com/office/drawing/2014/main" id="{1C813D22-8D81-6249-816C-DE08802AF779}"/>
                  </a:ext>
                </a:extLst>
              </p:cNvPr>
              <p:cNvCxnSpPr/>
              <p:nvPr/>
            </p:nvCxnSpPr>
            <p:spPr>
              <a:xfrm>
                <a:off x="2762250" y="3242317"/>
                <a:ext cx="243549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21">
                <a:extLst>
                  <a:ext uri="{FF2B5EF4-FFF2-40B4-BE49-F238E27FC236}">
                    <a16:creationId xmlns="" xmlns:a16="http://schemas.microsoft.com/office/drawing/2014/main" id="{23EB5288-0EBB-3A45-BBF4-17ADE5351D17}"/>
                  </a:ext>
                </a:extLst>
              </p:cNvPr>
              <p:cNvCxnSpPr/>
              <p:nvPr/>
            </p:nvCxnSpPr>
            <p:spPr>
              <a:xfrm>
                <a:off x="2762250" y="4034782"/>
                <a:ext cx="244365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 xmlns:a16="http://schemas.microsoft.com/office/drawing/2014/main" id="{08FA764A-95EC-E24E-BE1E-ACECC6174F62}"/>
                  </a:ext>
                </a:extLst>
              </p:cNvPr>
              <p:cNvCxnSpPr/>
              <p:nvPr/>
            </p:nvCxnSpPr>
            <p:spPr>
              <a:xfrm>
                <a:off x="2762250" y="4827247"/>
                <a:ext cx="244365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3" name="MH_Others_1">
            <a:extLst>
              <a:ext uri="{FF2B5EF4-FFF2-40B4-BE49-F238E27FC236}">
                <a16:creationId xmlns="" xmlns:a16="http://schemas.microsoft.com/office/drawing/2014/main" id="{5402C233-D6D5-8E40-8327-726069FA908C}"/>
              </a:ext>
            </a:extLst>
          </p:cNvPr>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p>
        </p:txBody>
      </p:sp>
    </p:spTree>
    <p:extLst>
      <p:ext uri="{BB962C8B-B14F-4D97-AF65-F5344CB8AC3E}">
        <p14:creationId xmlns:p14="http://schemas.microsoft.com/office/powerpoint/2010/main" val="3137565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250"/>
                                            <p:tgtEl>
                                              <p:spTgt spid="3"/>
                                            </p:tgtEl>
                                          </p:cBhvr>
                                        </p:animEffect>
                                      </p:childTnLst>
                                    </p:cTn>
                                  </p:par>
                                </p:childTnLst>
                              </p:cTn>
                            </p:par>
                            <p:par>
                              <p:cTn id="8" fill="hold">
                                <p:stCondLst>
                                  <p:cond delay="1250"/>
                                </p:stCondLst>
                                <p:childTnLst>
                                  <p:par>
                                    <p:cTn id="9" presetID="55"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1000" fill="hold"/>
                                            <p:tgtEl>
                                              <p:spTgt spid="23"/>
                                            </p:tgtEl>
                                            <p:attrNameLst>
                                              <p:attrName>ppt_w</p:attrName>
                                            </p:attrNameLst>
                                          </p:cBhvr>
                                          <p:tavLst>
                                            <p:tav tm="0">
                                              <p:val>
                                                <p:strVal val="#ppt_w*0.70"/>
                                              </p:val>
                                            </p:tav>
                                            <p:tav tm="100000">
                                              <p:val>
                                                <p:strVal val="#ppt_w"/>
                                              </p:val>
                                            </p:tav>
                                          </p:tavLst>
                                        </p:anim>
                                        <p:anim calcmode="lin" valueType="num">
                                          <p:cBhvr>
                                            <p:cTn id="12" dur="1000" fill="hold"/>
                                            <p:tgtEl>
                                              <p:spTgt spid="23"/>
                                            </p:tgtEl>
                                            <p:attrNameLst>
                                              <p:attrName>ppt_h</p:attrName>
                                            </p:attrNameLst>
                                          </p:cBhvr>
                                          <p:tavLst>
                                            <p:tav tm="0">
                                              <p:val>
                                                <p:strVal val="#ppt_h"/>
                                              </p:val>
                                            </p:tav>
                                            <p:tav tm="100000">
                                              <p:val>
                                                <p:strVal val="#ppt_h"/>
                                              </p:val>
                                            </p:tav>
                                          </p:tavLst>
                                        </p:anim>
                                        <p:animEffect transition="in" filter="fade">
                                          <p:cBhvr>
                                            <p:cTn id="13" dur="10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par>
                                    <p:cTn id="19" presetID="2" presetClass="entr" presetSubtype="6" fill="hold" grpId="0" nodeType="withEffect" p14:presetBounceEnd="80000">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14:bounceEnd="80000">
                                          <p:cBhvr additive="base">
                                            <p:cTn id="21"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250"/>
                                            <p:tgtEl>
                                              <p:spTgt spid="3"/>
                                            </p:tgtEl>
                                          </p:cBhvr>
                                        </p:animEffect>
                                      </p:childTnLst>
                                    </p:cTn>
                                  </p:par>
                                </p:childTnLst>
                              </p:cTn>
                            </p:par>
                            <p:par>
                              <p:cTn id="8" fill="hold">
                                <p:stCondLst>
                                  <p:cond delay="1250"/>
                                </p:stCondLst>
                                <p:childTnLst>
                                  <p:par>
                                    <p:cTn id="9" presetID="55"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1000" fill="hold"/>
                                            <p:tgtEl>
                                              <p:spTgt spid="23"/>
                                            </p:tgtEl>
                                            <p:attrNameLst>
                                              <p:attrName>ppt_w</p:attrName>
                                            </p:attrNameLst>
                                          </p:cBhvr>
                                          <p:tavLst>
                                            <p:tav tm="0">
                                              <p:val>
                                                <p:strVal val="#ppt_w*0.70"/>
                                              </p:val>
                                            </p:tav>
                                            <p:tav tm="100000">
                                              <p:val>
                                                <p:strVal val="#ppt_w"/>
                                              </p:val>
                                            </p:tav>
                                          </p:tavLst>
                                        </p:anim>
                                        <p:anim calcmode="lin" valueType="num">
                                          <p:cBhvr>
                                            <p:cTn id="12" dur="1000" fill="hold"/>
                                            <p:tgtEl>
                                              <p:spTgt spid="23"/>
                                            </p:tgtEl>
                                            <p:attrNameLst>
                                              <p:attrName>ppt_h</p:attrName>
                                            </p:attrNameLst>
                                          </p:cBhvr>
                                          <p:tavLst>
                                            <p:tav tm="0">
                                              <p:val>
                                                <p:strVal val="#ppt_h"/>
                                              </p:val>
                                            </p:tav>
                                            <p:tav tm="100000">
                                              <p:val>
                                                <p:strVal val="#ppt_h"/>
                                              </p:val>
                                            </p:tav>
                                          </p:tavLst>
                                        </p:anim>
                                        <p:animEffect transition="in" filter="fade">
                                          <p:cBhvr>
                                            <p:cTn id="13" dur="10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par>
                                    <p:cTn id="19" presetID="2" presetClass="entr" presetSubtype="6"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1+#ppt_w/2"/>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5">
            <a:extLst>
              <a:ext uri="{FF2B5EF4-FFF2-40B4-BE49-F238E27FC236}">
                <a16:creationId xmlns="" xmlns:a16="http://schemas.microsoft.com/office/drawing/2014/main" id="{913CBDA0-5CDD-471B-8B06-1FC337336BB9}"/>
              </a:ext>
            </a:extLst>
          </p:cNvPr>
          <p:cNvGrpSpPr/>
          <p:nvPr/>
        </p:nvGrpSpPr>
        <p:grpSpPr>
          <a:xfrm>
            <a:off x="0" y="3175"/>
            <a:ext cx="12192000" cy="6854825"/>
            <a:chOff x="0" y="3175"/>
            <a:chExt cx="12192000" cy="6854825"/>
          </a:xfrm>
        </p:grpSpPr>
        <p:sp>
          <p:nvSpPr>
            <p:cNvPr id="47" name="Freeform 9">
              <a:extLst>
                <a:ext uri="{FF2B5EF4-FFF2-40B4-BE49-F238E27FC236}">
                  <a16:creationId xmlns="" xmlns:a16="http://schemas.microsoft.com/office/drawing/2014/main" id="{6A39A752-0571-4878-9A6B-59E7D74E65F6}"/>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8" name="椭圆 5">
              <a:extLst>
                <a:ext uri="{FF2B5EF4-FFF2-40B4-BE49-F238E27FC236}">
                  <a16:creationId xmlns="" xmlns:a16="http://schemas.microsoft.com/office/drawing/2014/main" id="{343C18CF-662E-4199-B002-82C4F1D88172}"/>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9" name="矩形 48">
              <a:extLst>
                <a:ext uri="{FF2B5EF4-FFF2-40B4-BE49-F238E27FC236}">
                  <a16:creationId xmlns="" xmlns:a16="http://schemas.microsoft.com/office/drawing/2014/main" id="{419EA88F-4567-4208-BD13-B70B09D2CB61}"/>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0" name="文本框 49">
              <a:extLst>
                <a:ext uri="{FF2B5EF4-FFF2-40B4-BE49-F238E27FC236}">
                  <a16:creationId xmlns="" xmlns:a16="http://schemas.microsoft.com/office/drawing/2014/main" id="{A8B66C58-4077-4764-8ECA-000CF9A50C71}"/>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cxnSp>
        <p:nvCxnSpPr>
          <p:cNvPr id="2" name="Straight Connector 19">
            <a:extLst>
              <a:ext uri="{FF2B5EF4-FFF2-40B4-BE49-F238E27FC236}">
                <a16:creationId xmlns="" xmlns:a16="http://schemas.microsoft.com/office/drawing/2014/main" id="{F5D4DB58-9433-3B44-ABB1-D347F8045525}"/>
              </a:ext>
            </a:extLst>
          </p:cNvPr>
          <p:cNvCxnSpPr/>
          <p:nvPr/>
        </p:nvCxnSpPr>
        <p:spPr>
          <a:xfrm>
            <a:off x="3453499" y="2227638"/>
            <a:ext cx="2300035" cy="985926"/>
          </a:xfrm>
          <a:prstGeom prst="line">
            <a:avLst/>
          </a:prstGeom>
          <a:ln>
            <a:solidFill>
              <a:schemeClr val="bg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1">
            <a:extLst>
              <a:ext uri="{FF2B5EF4-FFF2-40B4-BE49-F238E27FC236}">
                <a16:creationId xmlns="" xmlns:a16="http://schemas.microsoft.com/office/drawing/2014/main" id="{95417586-54FA-974D-8C30-E866FF7D2925}"/>
              </a:ext>
            </a:extLst>
          </p:cNvPr>
          <p:cNvCxnSpPr/>
          <p:nvPr/>
        </p:nvCxnSpPr>
        <p:spPr>
          <a:xfrm flipH="1">
            <a:off x="6438467" y="2243341"/>
            <a:ext cx="2279160" cy="970223"/>
          </a:xfrm>
          <a:prstGeom prst="line">
            <a:avLst/>
          </a:prstGeom>
          <a:ln>
            <a:solidFill>
              <a:schemeClr val="bg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22">
            <a:extLst>
              <a:ext uri="{FF2B5EF4-FFF2-40B4-BE49-F238E27FC236}">
                <a16:creationId xmlns="" xmlns:a16="http://schemas.microsoft.com/office/drawing/2014/main" id="{F5B628C3-5883-274C-B7D1-6961EB20F8DD}"/>
              </a:ext>
            </a:extLst>
          </p:cNvPr>
          <p:cNvCxnSpPr/>
          <p:nvPr/>
        </p:nvCxnSpPr>
        <p:spPr>
          <a:xfrm flipV="1">
            <a:off x="3453499" y="4232209"/>
            <a:ext cx="2260396" cy="995564"/>
          </a:xfrm>
          <a:prstGeom prst="line">
            <a:avLst/>
          </a:prstGeom>
          <a:ln>
            <a:solidFill>
              <a:schemeClr val="bg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23">
            <a:extLst>
              <a:ext uri="{FF2B5EF4-FFF2-40B4-BE49-F238E27FC236}">
                <a16:creationId xmlns="" xmlns:a16="http://schemas.microsoft.com/office/drawing/2014/main" id="{CC4737D9-0CC1-6E43-9971-2770A9993576}"/>
              </a:ext>
            </a:extLst>
          </p:cNvPr>
          <p:cNvCxnSpPr/>
          <p:nvPr/>
        </p:nvCxnSpPr>
        <p:spPr>
          <a:xfrm flipH="1" flipV="1">
            <a:off x="6478106" y="4232209"/>
            <a:ext cx="2262076" cy="985552"/>
          </a:xfrm>
          <a:prstGeom prst="line">
            <a:avLst/>
          </a:prstGeom>
          <a:ln>
            <a:solidFill>
              <a:schemeClr val="bg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24">
            <a:extLst>
              <a:ext uri="{FF2B5EF4-FFF2-40B4-BE49-F238E27FC236}">
                <a16:creationId xmlns="" xmlns:a16="http://schemas.microsoft.com/office/drawing/2014/main" id="{D1BB2CEB-C94C-904F-B205-81A56C5C05A9}"/>
              </a:ext>
            </a:extLst>
          </p:cNvPr>
          <p:cNvCxnSpPr/>
          <p:nvPr/>
        </p:nvCxnSpPr>
        <p:spPr>
          <a:xfrm>
            <a:off x="3459176" y="3732475"/>
            <a:ext cx="2054658" cy="1"/>
          </a:xfrm>
          <a:prstGeom prst="line">
            <a:avLst/>
          </a:prstGeom>
          <a:ln>
            <a:solidFill>
              <a:schemeClr val="bg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25">
            <a:extLst>
              <a:ext uri="{FF2B5EF4-FFF2-40B4-BE49-F238E27FC236}">
                <a16:creationId xmlns="" xmlns:a16="http://schemas.microsoft.com/office/drawing/2014/main" id="{8B4872D2-57F3-A347-A70F-911499B51F24}"/>
              </a:ext>
            </a:extLst>
          </p:cNvPr>
          <p:cNvCxnSpPr/>
          <p:nvPr/>
        </p:nvCxnSpPr>
        <p:spPr>
          <a:xfrm flipV="1">
            <a:off x="6678166" y="3732475"/>
            <a:ext cx="2062016" cy="1"/>
          </a:xfrm>
          <a:prstGeom prst="line">
            <a:avLst/>
          </a:prstGeom>
          <a:ln>
            <a:solidFill>
              <a:schemeClr val="bg1">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8" name="Group 34">
            <a:extLst>
              <a:ext uri="{FF2B5EF4-FFF2-40B4-BE49-F238E27FC236}">
                <a16:creationId xmlns="" xmlns:a16="http://schemas.microsoft.com/office/drawing/2014/main" id="{17304F80-BF0F-AD40-8435-EF3ECF17D3A1}"/>
              </a:ext>
            </a:extLst>
          </p:cNvPr>
          <p:cNvGrpSpPr/>
          <p:nvPr/>
        </p:nvGrpSpPr>
        <p:grpSpPr>
          <a:xfrm>
            <a:off x="4565865" y="2017054"/>
            <a:ext cx="3958938" cy="4840946"/>
            <a:chOff x="4479053" y="1742407"/>
            <a:chExt cx="4183545" cy="5115593"/>
          </a:xfrm>
          <a:effectLst/>
        </p:grpSpPr>
        <p:sp>
          <p:nvSpPr>
            <p:cNvPr id="9" name="Freeform 5">
              <a:extLst>
                <a:ext uri="{FF2B5EF4-FFF2-40B4-BE49-F238E27FC236}">
                  <a16:creationId xmlns="" xmlns:a16="http://schemas.microsoft.com/office/drawing/2014/main" id="{6FE0A6CD-17F5-9541-8D2C-F617FCADCE8F}"/>
                </a:ext>
              </a:extLst>
            </p:cNvPr>
            <p:cNvSpPr>
              <a:spLocks/>
            </p:cNvSpPr>
            <p:nvPr/>
          </p:nvSpPr>
          <p:spPr bwMode="auto">
            <a:xfrm>
              <a:off x="5923372" y="4106916"/>
              <a:ext cx="1089761" cy="457724"/>
            </a:xfrm>
            <a:custGeom>
              <a:avLst/>
              <a:gdLst>
                <a:gd name="T0" fmla="*/ 24 w 537"/>
                <a:gd name="T1" fmla="*/ 100 h 226"/>
                <a:gd name="T2" fmla="*/ 188 w 537"/>
                <a:gd name="T3" fmla="*/ 224 h 226"/>
                <a:gd name="T4" fmla="*/ 419 w 537"/>
                <a:gd name="T5" fmla="*/ 135 h 226"/>
                <a:gd name="T6" fmla="*/ 537 w 537"/>
                <a:gd name="T7" fmla="*/ 196 h 226"/>
                <a:gd name="T8" fmla="*/ 186 w 537"/>
                <a:gd name="T9" fmla="*/ 0 h 226"/>
                <a:gd name="T10" fmla="*/ 24 w 537"/>
                <a:gd name="T11" fmla="*/ 100 h 226"/>
              </a:gdLst>
              <a:ahLst/>
              <a:cxnLst>
                <a:cxn ang="0">
                  <a:pos x="T0" y="T1"/>
                </a:cxn>
                <a:cxn ang="0">
                  <a:pos x="T2" y="T3"/>
                </a:cxn>
                <a:cxn ang="0">
                  <a:pos x="T4" y="T5"/>
                </a:cxn>
                <a:cxn ang="0">
                  <a:pos x="T6" y="T7"/>
                </a:cxn>
                <a:cxn ang="0">
                  <a:pos x="T8" y="T9"/>
                </a:cxn>
                <a:cxn ang="0">
                  <a:pos x="T10" y="T11"/>
                </a:cxn>
              </a:cxnLst>
              <a:rect l="0" t="0" r="r" b="b"/>
              <a:pathLst>
                <a:path w="537" h="226">
                  <a:moveTo>
                    <a:pt x="24" y="100"/>
                  </a:moveTo>
                  <a:cubicBezTo>
                    <a:pt x="0" y="143"/>
                    <a:pt x="59" y="226"/>
                    <a:pt x="188" y="224"/>
                  </a:cubicBezTo>
                  <a:cubicBezTo>
                    <a:pt x="318" y="222"/>
                    <a:pt x="419" y="135"/>
                    <a:pt x="419" y="135"/>
                  </a:cubicBezTo>
                  <a:cubicBezTo>
                    <a:pt x="448" y="171"/>
                    <a:pt x="537" y="196"/>
                    <a:pt x="537" y="196"/>
                  </a:cubicBezTo>
                  <a:cubicBezTo>
                    <a:pt x="537" y="196"/>
                    <a:pt x="377" y="106"/>
                    <a:pt x="186" y="0"/>
                  </a:cubicBezTo>
                  <a:cubicBezTo>
                    <a:pt x="123" y="66"/>
                    <a:pt x="46" y="59"/>
                    <a:pt x="24" y="100"/>
                  </a:cubicBezTo>
                  <a:close/>
                </a:path>
              </a:pathLst>
            </a:custGeom>
            <a:solidFill>
              <a:srgbClr val="FFF2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eeform 7">
              <a:extLst>
                <a:ext uri="{FF2B5EF4-FFF2-40B4-BE49-F238E27FC236}">
                  <a16:creationId xmlns="" xmlns:a16="http://schemas.microsoft.com/office/drawing/2014/main" id="{7AC417BF-9C87-DD48-A609-92CDF38CC63A}"/>
                </a:ext>
              </a:extLst>
            </p:cNvPr>
            <p:cNvSpPr>
              <a:spLocks/>
            </p:cNvSpPr>
            <p:nvPr/>
          </p:nvSpPr>
          <p:spPr bwMode="auto">
            <a:xfrm>
              <a:off x="4479053" y="3365784"/>
              <a:ext cx="4179987" cy="3492216"/>
            </a:xfrm>
            <a:custGeom>
              <a:avLst/>
              <a:gdLst>
                <a:gd name="T0" fmla="*/ 1722 w 2059"/>
                <a:gd name="T1" fmla="*/ 1086 h 1728"/>
                <a:gd name="T2" fmla="*/ 1691 w 2059"/>
                <a:gd name="T3" fmla="*/ 864 h 1728"/>
                <a:gd name="T4" fmla="*/ 1599 w 2059"/>
                <a:gd name="T5" fmla="*/ 451 h 1728"/>
                <a:gd name="T6" fmla="*/ 1252 w 2059"/>
                <a:gd name="T7" fmla="*/ 247 h 1728"/>
                <a:gd name="T8" fmla="*/ 1163 w 2059"/>
                <a:gd name="T9" fmla="*/ 220 h 1728"/>
                <a:gd name="T10" fmla="*/ 908 w 2059"/>
                <a:gd name="T11" fmla="*/ 355 h 1728"/>
                <a:gd name="T12" fmla="*/ 897 w 2059"/>
                <a:gd name="T13" fmla="*/ 367 h 1728"/>
                <a:gd name="T14" fmla="*/ 1248 w 2059"/>
                <a:gd name="T15" fmla="*/ 563 h 1728"/>
                <a:gd name="T16" fmla="*/ 1130 w 2059"/>
                <a:gd name="T17" fmla="*/ 502 h 1728"/>
                <a:gd name="T18" fmla="*/ 899 w 2059"/>
                <a:gd name="T19" fmla="*/ 591 h 1728"/>
                <a:gd name="T20" fmla="*/ 735 w 2059"/>
                <a:gd name="T21" fmla="*/ 467 h 1728"/>
                <a:gd name="T22" fmla="*/ 897 w 2059"/>
                <a:gd name="T23" fmla="*/ 367 h 1728"/>
                <a:gd name="T24" fmla="*/ 278 w 2059"/>
                <a:gd name="T25" fmla="*/ 31 h 1728"/>
                <a:gd name="T26" fmla="*/ 62 w 2059"/>
                <a:gd name="T27" fmla="*/ 122 h 1728"/>
                <a:gd name="T28" fmla="*/ 239 w 2059"/>
                <a:gd name="T29" fmla="*/ 259 h 1728"/>
                <a:gd name="T30" fmla="*/ 259 w 2059"/>
                <a:gd name="T31" fmla="*/ 263 h 1728"/>
                <a:gd name="T32" fmla="*/ 239 w 2059"/>
                <a:gd name="T33" fmla="*/ 259 h 1728"/>
                <a:gd name="T34" fmla="*/ 4 w 2059"/>
                <a:gd name="T35" fmla="*/ 349 h 1728"/>
                <a:gd name="T36" fmla="*/ 184 w 2059"/>
                <a:gd name="T37" fmla="*/ 506 h 1728"/>
                <a:gd name="T38" fmla="*/ 176 w 2059"/>
                <a:gd name="T39" fmla="*/ 718 h 1728"/>
                <a:gd name="T40" fmla="*/ 247 w 2059"/>
                <a:gd name="T41" fmla="*/ 930 h 1728"/>
                <a:gd name="T42" fmla="*/ 604 w 2059"/>
                <a:gd name="T43" fmla="*/ 1134 h 1728"/>
                <a:gd name="T44" fmla="*/ 1177 w 2059"/>
                <a:gd name="T45" fmla="*/ 1444 h 1728"/>
                <a:gd name="T46" fmla="*/ 1272 w 2059"/>
                <a:gd name="T47" fmla="*/ 1728 h 1728"/>
                <a:gd name="T48" fmla="*/ 2059 w 2059"/>
                <a:gd name="T49" fmla="*/ 1728 h 1728"/>
                <a:gd name="T50" fmla="*/ 1722 w 2059"/>
                <a:gd name="T51" fmla="*/ 108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59" h="1728">
                  <a:moveTo>
                    <a:pt x="1722" y="1086"/>
                  </a:moveTo>
                  <a:cubicBezTo>
                    <a:pt x="1722" y="1086"/>
                    <a:pt x="1750" y="978"/>
                    <a:pt x="1691" y="864"/>
                  </a:cubicBezTo>
                  <a:cubicBezTo>
                    <a:pt x="1632" y="750"/>
                    <a:pt x="1632" y="587"/>
                    <a:pt x="1599" y="451"/>
                  </a:cubicBezTo>
                  <a:cubicBezTo>
                    <a:pt x="1571" y="340"/>
                    <a:pt x="1398" y="290"/>
                    <a:pt x="1252" y="247"/>
                  </a:cubicBezTo>
                  <a:cubicBezTo>
                    <a:pt x="1220" y="238"/>
                    <a:pt x="1190" y="229"/>
                    <a:pt x="1163" y="220"/>
                  </a:cubicBezTo>
                  <a:cubicBezTo>
                    <a:pt x="1010" y="169"/>
                    <a:pt x="973" y="277"/>
                    <a:pt x="908" y="355"/>
                  </a:cubicBezTo>
                  <a:cubicBezTo>
                    <a:pt x="904" y="359"/>
                    <a:pt x="901" y="363"/>
                    <a:pt x="897" y="367"/>
                  </a:cubicBezTo>
                  <a:cubicBezTo>
                    <a:pt x="1088" y="473"/>
                    <a:pt x="1248" y="563"/>
                    <a:pt x="1248" y="563"/>
                  </a:cubicBezTo>
                  <a:cubicBezTo>
                    <a:pt x="1248" y="563"/>
                    <a:pt x="1159" y="538"/>
                    <a:pt x="1130" y="502"/>
                  </a:cubicBezTo>
                  <a:cubicBezTo>
                    <a:pt x="1130" y="502"/>
                    <a:pt x="1029" y="589"/>
                    <a:pt x="899" y="591"/>
                  </a:cubicBezTo>
                  <a:cubicBezTo>
                    <a:pt x="770" y="593"/>
                    <a:pt x="711" y="510"/>
                    <a:pt x="735" y="467"/>
                  </a:cubicBezTo>
                  <a:cubicBezTo>
                    <a:pt x="757" y="426"/>
                    <a:pt x="834" y="433"/>
                    <a:pt x="897" y="367"/>
                  </a:cubicBezTo>
                  <a:cubicBezTo>
                    <a:pt x="640" y="223"/>
                    <a:pt x="326" y="49"/>
                    <a:pt x="278" y="31"/>
                  </a:cubicBezTo>
                  <a:cubicBezTo>
                    <a:pt x="196" y="0"/>
                    <a:pt x="82" y="19"/>
                    <a:pt x="62" y="122"/>
                  </a:cubicBezTo>
                  <a:cubicBezTo>
                    <a:pt x="47" y="205"/>
                    <a:pt x="186" y="246"/>
                    <a:pt x="239" y="259"/>
                  </a:cubicBezTo>
                  <a:cubicBezTo>
                    <a:pt x="245" y="260"/>
                    <a:pt x="252" y="261"/>
                    <a:pt x="259" y="263"/>
                  </a:cubicBezTo>
                  <a:cubicBezTo>
                    <a:pt x="259" y="263"/>
                    <a:pt x="251" y="262"/>
                    <a:pt x="239" y="259"/>
                  </a:cubicBezTo>
                  <a:cubicBezTo>
                    <a:pt x="97" y="229"/>
                    <a:pt x="7" y="252"/>
                    <a:pt x="4" y="349"/>
                  </a:cubicBezTo>
                  <a:cubicBezTo>
                    <a:pt x="0" y="451"/>
                    <a:pt x="184" y="506"/>
                    <a:pt x="184" y="506"/>
                  </a:cubicBezTo>
                  <a:cubicBezTo>
                    <a:pt x="78" y="589"/>
                    <a:pt x="176" y="718"/>
                    <a:pt x="176" y="718"/>
                  </a:cubicBezTo>
                  <a:cubicBezTo>
                    <a:pt x="106" y="785"/>
                    <a:pt x="125" y="871"/>
                    <a:pt x="247" y="930"/>
                  </a:cubicBezTo>
                  <a:cubicBezTo>
                    <a:pt x="369" y="989"/>
                    <a:pt x="604" y="1134"/>
                    <a:pt x="604" y="1134"/>
                  </a:cubicBezTo>
                  <a:cubicBezTo>
                    <a:pt x="763" y="1386"/>
                    <a:pt x="1177" y="1444"/>
                    <a:pt x="1177" y="1444"/>
                  </a:cubicBezTo>
                  <a:cubicBezTo>
                    <a:pt x="1194" y="1475"/>
                    <a:pt x="1236" y="1608"/>
                    <a:pt x="1272" y="1728"/>
                  </a:cubicBezTo>
                  <a:cubicBezTo>
                    <a:pt x="2059" y="1728"/>
                    <a:pt x="2059" y="1728"/>
                    <a:pt x="2059" y="1728"/>
                  </a:cubicBezTo>
                  <a:cubicBezTo>
                    <a:pt x="1909" y="1475"/>
                    <a:pt x="1722" y="1086"/>
                    <a:pt x="1722" y="1086"/>
                  </a:cubicBezTo>
                </a:path>
              </a:pathLst>
            </a:custGeom>
            <a:solidFill>
              <a:srgbClr val="FCDB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8">
              <a:extLst>
                <a:ext uri="{FF2B5EF4-FFF2-40B4-BE49-F238E27FC236}">
                  <a16:creationId xmlns="" xmlns:a16="http://schemas.microsoft.com/office/drawing/2014/main" id="{2C59E87F-4D93-6C47-ADAB-80E6B382F97D}"/>
                </a:ext>
              </a:extLst>
            </p:cNvPr>
            <p:cNvSpPr>
              <a:spLocks/>
            </p:cNvSpPr>
            <p:nvPr/>
          </p:nvSpPr>
          <p:spPr bwMode="auto">
            <a:xfrm>
              <a:off x="6856605" y="5893935"/>
              <a:ext cx="1303207" cy="639152"/>
            </a:xfrm>
            <a:custGeom>
              <a:avLst/>
              <a:gdLst>
                <a:gd name="T0" fmla="*/ 137 w 642"/>
                <a:gd name="T1" fmla="*/ 316 h 316"/>
                <a:gd name="T2" fmla="*/ 34 w 642"/>
                <a:gd name="T3" fmla="*/ 255 h 316"/>
                <a:gd name="T4" fmla="*/ 227 w 642"/>
                <a:gd name="T5" fmla="*/ 208 h 316"/>
                <a:gd name="T6" fmla="*/ 631 w 642"/>
                <a:gd name="T7" fmla="*/ 0 h 316"/>
                <a:gd name="T8" fmla="*/ 534 w 642"/>
                <a:gd name="T9" fmla="*/ 223 h 316"/>
                <a:gd name="T10" fmla="*/ 137 w 642"/>
                <a:gd name="T11" fmla="*/ 316 h 316"/>
              </a:gdLst>
              <a:ahLst/>
              <a:cxnLst>
                <a:cxn ang="0">
                  <a:pos x="T0" y="T1"/>
                </a:cxn>
                <a:cxn ang="0">
                  <a:pos x="T2" y="T3"/>
                </a:cxn>
                <a:cxn ang="0">
                  <a:pos x="T4" y="T5"/>
                </a:cxn>
                <a:cxn ang="0">
                  <a:pos x="T6" y="T7"/>
                </a:cxn>
                <a:cxn ang="0">
                  <a:pos x="T8" y="T9"/>
                </a:cxn>
                <a:cxn ang="0">
                  <a:pos x="T10" y="T11"/>
                </a:cxn>
              </a:cxnLst>
              <a:rect l="0" t="0" r="r" b="b"/>
              <a:pathLst>
                <a:path w="642" h="316">
                  <a:moveTo>
                    <a:pt x="137" y="316"/>
                  </a:moveTo>
                  <a:cubicBezTo>
                    <a:pt x="137" y="316"/>
                    <a:pt x="0" y="260"/>
                    <a:pt x="34" y="255"/>
                  </a:cubicBezTo>
                  <a:cubicBezTo>
                    <a:pt x="68" y="251"/>
                    <a:pt x="70" y="264"/>
                    <a:pt x="227" y="208"/>
                  </a:cubicBezTo>
                  <a:cubicBezTo>
                    <a:pt x="385" y="152"/>
                    <a:pt x="631" y="0"/>
                    <a:pt x="631" y="0"/>
                  </a:cubicBezTo>
                  <a:cubicBezTo>
                    <a:pt x="631" y="0"/>
                    <a:pt x="642" y="175"/>
                    <a:pt x="534" y="223"/>
                  </a:cubicBezTo>
                  <a:cubicBezTo>
                    <a:pt x="426" y="270"/>
                    <a:pt x="137" y="316"/>
                    <a:pt x="137" y="316"/>
                  </a:cubicBezTo>
                  <a:close/>
                </a:path>
              </a:pathLst>
            </a:custGeom>
            <a:solidFill>
              <a:srgbClr val="000000">
                <a:alpha val="10000"/>
              </a:srgbClr>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9">
              <a:extLst>
                <a:ext uri="{FF2B5EF4-FFF2-40B4-BE49-F238E27FC236}">
                  <a16:creationId xmlns="" xmlns:a16="http://schemas.microsoft.com/office/drawing/2014/main" id="{5E8D516E-05A7-E64A-B75C-00DFC0AA1A52}"/>
                </a:ext>
              </a:extLst>
            </p:cNvPr>
            <p:cNvSpPr>
              <a:spLocks/>
            </p:cNvSpPr>
            <p:nvPr/>
          </p:nvSpPr>
          <p:spPr bwMode="auto">
            <a:xfrm>
              <a:off x="6844748" y="5787212"/>
              <a:ext cx="1817850" cy="1070788"/>
            </a:xfrm>
            <a:custGeom>
              <a:avLst/>
              <a:gdLst>
                <a:gd name="T0" fmla="*/ 874 w 896"/>
                <a:gd name="T1" fmla="*/ 425 h 530"/>
                <a:gd name="T2" fmla="*/ 776 w 896"/>
                <a:gd name="T3" fmla="*/ 274 h 530"/>
                <a:gd name="T4" fmla="*/ 691 w 896"/>
                <a:gd name="T5" fmla="*/ 35 h 530"/>
                <a:gd name="T6" fmla="*/ 651 w 896"/>
                <a:gd name="T7" fmla="*/ 31 h 530"/>
                <a:gd name="T8" fmla="*/ 450 w 896"/>
                <a:gd name="T9" fmla="*/ 196 h 530"/>
                <a:gd name="T10" fmla="*/ 133 w 896"/>
                <a:gd name="T11" fmla="*/ 329 h 530"/>
                <a:gd name="T12" fmla="*/ 7 w 896"/>
                <a:gd name="T13" fmla="*/ 338 h 530"/>
                <a:gd name="T14" fmla="*/ 56 w 896"/>
                <a:gd name="T15" fmla="*/ 467 h 530"/>
                <a:gd name="T16" fmla="*/ 78 w 896"/>
                <a:gd name="T17" fmla="*/ 518 h 530"/>
                <a:gd name="T18" fmla="*/ 74 w 896"/>
                <a:gd name="T19" fmla="*/ 530 h 530"/>
                <a:gd name="T20" fmla="*/ 896 w 896"/>
                <a:gd name="T21" fmla="*/ 530 h 530"/>
                <a:gd name="T22" fmla="*/ 874 w 896"/>
                <a:gd name="T23" fmla="*/ 425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530">
                  <a:moveTo>
                    <a:pt x="874" y="425"/>
                  </a:moveTo>
                  <a:cubicBezTo>
                    <a:pt x="874" y="425"/>
                    <a:pt x="782" y="289"/>
                    <a:pt x="776" y="274"/>
                  </a:cubicBezTo>
                  <a:cubicBezTo>
                    <a:pt x="771" y="258"/>
                    <a:pt x="691" y="35"/>
                    <a:pt x="691" y="35"/>
                  </a:cubicBezTo>
                  <a:cubicBezTo>
                    <a:pt x="691" y="35"/>
                    <a:pt x="654" y="0"/>
                    <a:pt x="651" y="31"/>
                  </a:cubicBezTo>
                  <a:cubicBezTo>
                    <a:pt x="651" y="31"/>
                    <a:pt x="583" y="119"/>
                    <a:pt x="450" y="196"/>
                  </a:cubicBezTo>
                  <a:cubicBezTo>
                    <a:pt x="317" y="272"/>
                    <a:pt x="133" y="329"/>
                    <a:pt x="133" y="329"/>
                  </a:cubicBezTo>
                  <a:cubicBezTo>
                    <a:pt x="133" y="329"/>
                    <a:pt x="14" y="298"/>
                    <a:pt x="7" y="338"/>
                  </a:cubicBezTo>
                  <a:cubicBezTo>
                    <a:pt x="0" y="379"/>
                    <a:pt x="56" y="467"/>
                    <a:pt x="56" y="467"/>
                  </a:cubicBezTo>
                  <a:cubicBezTo>
                    <a:pt x="78" y="518"/>
                    <a:pt x="78" y="518"/>
                    <a:pt x="78" y="518"/>
                  </a:cubicBezTo>
                  <a:cubicBezTo>
                    <a:pt x="74" y="530"/>
                    <a:pt x="74" y="530"/>
                    <a:pt x="74" y="530"/>
                  </a:cubicBezTo>
                  <a:cubicBezTo>
                    <a:pt x="896" y="530"/>
                    <a:pt x="896" y="530"/>
                    <a:pt x="896" y="530"/>
                  </a:cubicBezTo>
                  <a:lnTo>
                    <a:pt x="874" y="425"/>
                  </a:lnTo>
                  <a:close/>
                </a:path>
              </a:pathLst>
            </a:custGeom>
            <a:solidFill>
              <a:srgbClr val="4F5457"/>
            </a:solidFill>
            <a:ln>
              <a:noFill/>
            </a:ln>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Freeform 10">
              <a:extLst>
                <a:ext uri="{FF2B5EF4-FFF2-40B4-BE49-F238E27FC236}">
                  <a16:creationId xmlns="" xmlns:a16="http://schemas.microsoft.com/office/drawing/2014/main" id="{8DFC3877-1DD5-6B45-8E64-5A3CDBEF0B41}"/>
                </a:ext>
              </a:extLst>
            </p:cNvPr>
            <p:cNvSpPr>
              <a:spLocks noEditPoints="1"/>
            </p:cNvSpPr>
            <p:nvPr/>
          </p:nvSpPr>
          <p:spPr bwMode="auto">
            <a:xfrm>
              <a:off x="7042779" y="6039790"/>
              <a:ext cx="1313879" cy="818210"/>
            </a:xfrm>
            <a:custGeom>
              <a:avLst/>
              <a:gdLst>
                <a:gd name="T0" fmla="*/ 98 w 647"/>
                <a:gd name="T1" fmla="*/ 405 h 405"/>
                <a:gd name="T2" fmla="*/ 6 w 647"/>
                <a:gd name="T3" fmla="*/ 275 h 405"/>
                <a:gd name="T4" fmla="*/ 638 w 647"/>
                <a:gd name="T5" fmla="*/ 228 h 405"/>
                <a:gd name="T6" fmla="*/ 553 w 647"/>
                <a:gd name="T7" fmla="*/ 2 h 405"/>
                <a:gd name="T8" fmla="*/ 638 w 647"/>
                <a:gd name="T9" fmla="*/ 244 h 405"/>
                <a:gd name="T10" fmla="*/ 597 w 647"/>
                <a:gd name="T11" fmla="*/ 255 h 405"/>
                <a:gd name="T12" fmla="*/ 518 w 647"/>
                <a:gd name="T13" fmla="*/ 91 h 405"/>
                <a:gd name="T14" fmla="*/ 492 w 647"/>
                <a:gd name="T15" fmla="*/ 110 h 405"/>
                <a:gd name="T16" fmla="*/ 557 w 647"/>
                <a:gd name="T17" fmla="*/ 294 h 405"/>
                <a:gd name="T18" fmla="*/ 524 w 647"/>
                <a:gd name="T19" fmla="*/ 264 h 405"/>
                <a:gd name="T20" fmla="*/ 364 w 647"/>
                <a:gd name="T21" fmla="*/ 148 h 405"/>
                <a:gd name="T22" fmla="*/ 381 w 647"/>
                <a:gd name="T23" fmla="*/ 183 h 405"/>
                <a:gd name="T24" fmla="*/ 426 w 647"/>
                <a:gd name="T25" fmla="*/ 331 h 405"/>
                <a:gd name="T26" fmla="*/ 301 w 647"/>
                <a:gd name="T27" fmla="*/ 167 h 405"/>
                <a:gd name="T28" fmla="*/ 297 w 647"/>
                <a:gd name="T29" fmla="*/ 166 h 405"/>
                <a:gd name="T30" fmla="*/ 279 w 647"/>
                <a:gd name="T31" fmla="*/ 214 h 405"/>
                <a:gd name="T32" fmla="*/ 377 w 647"/>
                <a:gd name="T33" fmla="*/ 379 h 405"/>
                <a:gd name="T34" fmla="*/ 315 w 647"/>
                <a:gd name="T35" fmla="*/ 321 h 405"/>
                <a:gd name="T36" fmla="*/ 193 w 647"/>
                <a:gd name="T37" fmla="*/ 209 h 405"/>
                <a:gd name="T38" fmla="*/ 232 w 647"/>
                <a:gd name="T39" fmla="*/ 303 h 405"/>
                <a:gd name="T40" fmla="*/ 262 w 647"/>
                <a:gd name="T41" fmla="*/ 392 h 405"/>
                <a:gd name="T42" fmla="*/ 164 w 647"/>
                <a:gd name="T43" fmla="*/ 293 h 405"/>
                <a:gd name="T44" fmla="*/ 39 w 647"/>
                <a:gd name="T45" fmla="*/ 267 h 405"/>
                <a:gd name="T46" fmla="*/ 158 w 647"/>
                <a:gd name="T47" fmla="*/ 361 h 405"/>
                <a:gd name="T48" fmla="*/ 168 w 647"/>
                <a:gd name="T49" fmla="*/ 405 h 405"/>
                <a:gd name="T50" fmla="*/ 115 w 647"/>
                <a:gd name="T51" fmla="*/ 317 h 405"/>
                <a:gd name="T52" fmla="*/ 42 w 647"/>
                <a:gd name="T53" fmla="*/ 239 h 405"/>
                <a:gd name="T54" fmla="*/ 194 w 647"/>
                <a:gd name="T55" fmla="*/ 340 h 405"/>
                <a:gd name="T56" fmla="*/ 279 w 647"/>
                <a:gd name="T57" fmla="*/ 388 h 405"/>
                <a:gd name="T58" fmla="*/ 195 w 647"/>
                <a:gd name="T59" fmla="*/ 230 h 405"/>
                <a:gd name="T60" fmla="*/ 294 w 647"/>
                <a:gd name="T61" fmla="*/ 304 h 405"/>
                <a:gd name="T62" fmla="*/ 371 w 647"/>
                <a:gd name="T63" fmla="*/ 394 h 405"/>
                <a:gd name="T64" fmla="*/ 309 w 647"/>
                <a:gd name="T65" fmla="*/ 242 h 405"/>
                <a:gd name="T66" fmla="*/ 282 w 647"/>
                <a:gd name="T67" fmla="*/ 190 h 405"/>
                <a:gd name="T68" fmla="*/ 390 w 647"/>
                <a:gd name="T69" fmla="*/ 316 h 405"/>
                <a:gd name="T70" fmla="*/ 452 w 647"/>
                <a:gd name="T71" fmla="*/ 281 h 405"/>
                <a:gd name="T72" fmla="*/ 377 w 647"/>
                <a:gd name="T73" fmla="*/ 167 h 405"/>
                <a:gd name="T74" fmla="*/ 461 w 647"/>
                <a:gd name="T75" fmla="*/ 177 h 405"/>
                <a:gd name="T76" fmla="*/ 552 w 647"/>
                <a:gd name="T77" fmla="*/ 310 h 405"/>
                <a:gd name="T78" fmla="*/ 528 w 647"/>
                <a:gd name="T79" fmla="*/ 182 h 405"/>
                <a:gd name="T80" fmla="*/ 510 w 647"/>
                <a:gd name="T81" fmla="*/ 99 h 405"/>
                <a:gd name="T82" fmla="*/ 567 w 647"/>
                <a:gd name="T83" fmla="*/ 203 h 405"/>
                <a:gd name="T84" fmla="*/ 618 w 647"/>
                <a:gd name="T85" fmla="*/ 269 h 405"/>
                <a:gd name="T86" fmla="*/ 638 w 647"/>
                <a:gd name="T87" fmla="*/ 22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7" h="405">
                  <a:moveTo>
                    <a:pt x="108" y="405"/>
                  </a:moveTo>
                  <a:cubicBezTo>
                    <a:pt x="98" y="405"/>
                    <a:pt x="98" y="405"/>
                    <a:pt x="98" y="405"/>
                  </a:cubicBezTo>
                  <a:cubicBezTo>
                    <a:pt x="61" y="359"/>
                    <a:pt x="1" y="281"/>
                    <a:pt x="0" y="280"/>
                  </a:cubicBezTo>
                  <a:cubicBezTo>
                    <a:pt x="6" y="275"/>
                    <a:pt x="6" y="275"/>
                    <a:pt x="6" y="275"/>
                  </a:cubicBezTo>
                  <a:cubicBezTo>
                    <a:pt x="7" y="276"/>
                    <a:pt x="72" y="360"/>
                    <a:pt x="108" y="405"/>
                  </a:cubicBezTo>
                  <a:close/>
                  <a:moveTo>
                    <a:pt x="638" y="228"/>
                  </a:moveTo>
                  <a:cubicBezTo>
                    <a:pt x="621" y="217"/>
                    <a:pt x="583" y="86"/>
                    <a:pt x="561" y="0"/>
                  </a:cubicBezTo>
                  <a:cubicBezTo>
                    <a:pt x="553" y="2"/>
                    <a:pt x="553" y="2"/>
                    <a:pt x="553" y="2"/>
                  </a:cubicBezTo>
                  <a:cubicBezTo>
                    <a:pt x="559" y="24"/>
                    <a:pt x="609" y="218"/>
                    <a:pt x="633" y="234"/>
                  </a:cubicBezTo>
                  <a:cubicBezTo>
                    <a:pt x="637" y="237"/>
                    <a:pt x="638" y="240"/>
                    <a:pt x="638" y="244"/>
                  </a:cubicBezTo>
                  <a:cubicBezTo>
                    <a:pt x="636" y="251"/>
                    <a:pt x="626" y="259"/>
                    <a:pt x="616" y="261"/>
                  </a:cubicBezTo>
                  <a:cubicBezTo>
                    <a:pt x="610" y="263"/>
                    <a:pt x="602" y="262"/>
                    <a:pt x="597" y="255"/>
                  </a:cubicBezTo>
                  <a:cubicBezTo>
                    <a:pt x="592" y="247"/>
                    <a:pt x="583" y="224"/>
                    <a:pt x="575" y="200"/>
                  </a:cubicBezTo>
                  <a:cubicBezTo>
                    <a:pt x="558" y="153"/>
                    <a:pt x="538" y="99"/>
                    <a:pt x="518" y="91"/>
                  </a:cubicBezTo>
                  <a:cubicBezTo>
                    <a:pt x="514" y="89"/>
                    <a:pt x="510" y="90"/>
                    <a:pt x="506" y="91"/>
                  </a:cubicBezTo>
                  <a:cubicBezTo>
                    <a:pt x="498" y="95"/>
                    <a:pt x="493" y="102"/>
                    <a:pt x="492" y="110"/>
                  </a:cubicBezTo>
                  <a:cubicBezTo>
                    <a:pt x="486" y="135"/>
                    <a:pt x="509" y="171"/>
                    <a:pt x="521" y="187"/>
                  </a:cubicBezTo>
                  <a:cubicBezTo>
                    <a:pt x="535" y="204"/>
                    <a:pt x="564" y="269"/>
                    <a:pt x="557" y="294"/>
                  </a:cubicBezTo>
                  <a:cubicBezTo>
                    <a:pt x="555" y="299"/>
                    <a:pt x="553" y="301"/>
                    <a:pt x="549" y="302"/>
                  </a:cubicBezTo>
                  <a:cubicBezTo>
                    <a:pt x="539" y="306"/>
                    <a:pt x="533" y="291"/>
                    <a:pt x="524" y="264"/>
                  </a:cubicBezTo>
                  <a:cubicBezTo>
                    <a:pt x="514" y="233"/>
                    <a:pt x="499" y="192"/>
                    <a:pt x="465" y="171"/>
                  </a:cubicBezTo>
                  <a:cubicBezTo>
                    <a:pt x="422" y="144"/>
                    <a:pt x="375" y="134"/>
                    <a:pt x="364" y="148"/>
                  </a:cubicBezTo>
                  <a:cubicBezTo>
                    <a:pt x="360" y="152"/>
                    <a:pt x="358" y="160"/>
                    <a:pt x="371" y="173"/>
                  </a:cubicBezTo>
                  <a:cubicBezTo>
                    <a:pt x="374" y="176"/>
                    <a:pt x="377" y="180"/>
                    <a:pt x="381" y="183"/>
                  </a:cubicBezTo>
                  <a:cubicBezTo>
                    <a:pt x="408" y="212"/>
                    <a:pt x="430" y="234"/>
                    <a:pt x="444" y="283"/>
                  </a:cubicBezTo>
                  <a:cubicBezTo>
                    <a:pt x="452" y="310"/>
                    <a:pt x="440" y="327"/>
                    <a:pt x="426" y="331"/>
                  </a:cubicBezTo>
                  <a:cubicBezTo>
                    <a:pt x="416" y="334"/>
                    <a:pt x="402" y="330"/>
                    <a:pt x="398" y="314"/>
                  </a:cubicBezTo>
                  <a:cubicBezTo>
                    <a:pt x="386" y="274"/>
                    <a:pt x="305" y="171"/>
                    <a:pt x="301" y="167"/>
                  </a:cubicBezTo>
                  <a:cubicBezTo>
                    <a:pt x="300" y="165"/>
                    <a:pt x="300" y="165"/>
                    <a:pt x="300" y="165"/>
                  </a:cubicBezTo>
                  <a:cubicBezTo>
                    <a:pt x="297" y="166"/>
                    <a:pt x="297" y="166"/>
                    <a:pt x="297" y="166"/>
                  </a:cubicBezTo>
                  <a:cubicBezTo>
                    <a:pt x="296" y="166"/>
                    <a:pt x="279" y="173"/>
                    <a:pt x="275" y="187"/>
                  </a:cubicBezTo>
                  <a:cubicBezTo>
                    <a:pt x="272" y="195"/>
                    <a:pt x="273" y="204"/>
                    <a:pt x="279" y="214"/>
                  </a:cubicBezTo>
                  <a:cubicBezTo>
                    <a:pt x="284" y="221"/>
                    <a:pt x="292" y="232"/>
                    <a:pt x="303" y="247"/>
                  </a:cubicBezTo>
                  <a:cubicBezTo>
                    <a:pt x="332" y="287"/>
                    <a:pt x="386" y="361"/>
                    <a:pt x="377" y="379"/>
                  </a:cubicBezTo>
                  <a:cubicBezTo>
                    <a:pt x="375" y="383"/>
                    <a:pt x="373" y="385"/>
                    <a:pt x="371" y="386"/>
                  </a:cubicBezTo>
                  <a:cubicBezTo>
                    <a:pt x="360" y="386"/>
                    <a:pt x="340" y="358"/>
                    <a:pt x="315" y="321"/>
                  </a:cubicBezTo>
                  <a:cubicBezTo>
                    <a:pt x="311" y="314"/>
                    <a:pt x="306" y="307"/>
                    <a:pt x="300" y="300"/>
                  </a:cubicBezTo>
                  <a:cubicBezTo>
                    <a:pt x="265" y="250"/>
                    <a:pt x="213" y="200"/>
                    <a:pt x="193" y="209"/>
                  </a:cubicBezTo>
                  <a:cubicBezTo>
                    <a:pt x="187" y="212"/>
                    <a:pt x="185" y="219"/>
                    <a:pt x="187" y="231"/>
                  </a:cubicBezTo>
                  <a:cubicBezTo>
                    <a:pt x="192" y="254"/>
                    <a:pt x="212" y="279"/>
                    <a:pt x="232" y="303"/>
                  </a:cubicBezTo>
                  <a:cubicBezTo>
                    <a:pt x="257" y="333"/>
                    <a:pt x="282" y="364"/>
                    <a:pt x="271" y="384"/>
                  </a:cubicBezTo>
                  <a:cubicBezTo>
                    <a:pt x="269" y="389"/>
                    <a:pt x="266" y="392"/>
                    <a:pt x="262" y="392"/>
                  </a:cubicBezTo>
                  <a:cubicBezTo>
                    <a:pt x="247" y="393"/>
                    <a:pt x="222" y="362"/>
                    <a:pt x="200" y="335"/>
                  </a:cubicBezTo>
                  <a:cubicBezTo>
                    <a:pt x="188" y="320"/>
                    <a:pt x="176" y="305"/>
                    <a:pt x="164" y="293"/>
                  </a:cubicBezTo>
                  <a:cubicBezTo>
                    <a:pt x="135" y="263"/>
                    <a:pt x="58" y="217"/>
                    <a:pt x="37" y="233"/>
                  </a:cubicBezTo>
                  <a:cubicBezTo>
                    <a:pt x="29" y="238"/>
                    <a:pt x="30" y="250"/>
                    <a:pt x="39" y="267"/>
                  </a:cubicBezTo>
                  <a:cubicBezTo>
                    <a:pt x="58" y="305"/>
                    <a:pt x="87" y="315"/>
                    <a:pt x="112" y="324"/>
                  </a:cubicBezTo>
                  <a:cubicBezTo>
                    <a:pt x="135" y="332"/>
                    <a:pt x="152" y="339"/>
                    <a:pt x="158" y="361"/>
                  </a:cubicBezTo>
                  <a:cubicBezTo>
                    <a:pt x="163" y="377"/>
                    <a:pt x="163" y="393"/>
                    <a:pt x="159" y="405"/>
                  </a:cubicBezTo>
                  <a:cubicBezTo>
                    <a:pt x="168" y="405"/>
                    <a:pt x="168" y="405"/>
                    <a:pt x="168" y="405"/>
                  </a:cubicBezTo>
                  <a:cubicBezTo>
                    <a:pt x="171" y="391"/>
                    <a:pt x="171" y="375"/>
                    <a:pt x="166" y="359"/>
                  </a:cubicBezTo>
                  <a:cubicBezTo>
                    <a:pt x="159" y="333"/>
                    <a:pt x="138" y="325"/>
                    <a:pt x="115" y="317"/>
                  </a:cubicBezTo>
                  <a:cubicBezTo>
                    <a:pt x="91" y="308"/>
                    <a:pt x="64" y="298"/>
                    <a:pt x="46" y="264"/>
                  </a:cubicBezTo>
                  <a:cubicBezTo>
                    <a:pt x="39" y="251"/>
                    <a:pt x="38" y="242"/>
                    <a:pt x="42" y="239"/>
                  </a:cubicBezTo>
                  <a:cubicBezTo>
                    <a:pt x="55" y="229"/>
                    <a:pt x="125" y="265"/>
                    <a:pt x="159" y="298"/>
                  </a:cubicBezTo>
                  <a:cubicBezTo>
                    <a:pt x="170" y="310"/>
                    <a:pt x="182" y="325"/>
                    <a:pt x="194" y="340"/>
                  </a:cubicBezTo>
                  <a:cubicBezTo>
                    <a:pt x="220" y="372"/>
                    <a:pt x="244" y="402"/>
                    <a:pt x="263" y="400"/>
                  </a:cubicBezTo>
                  <a:cubicBezTo>
                    <a:pt x="269" y="399"/>
                    <a:pt x="275" y="395"/>
                    <a:pt x="279" y="388"/>
                  </a:cubicBezTo>
                  <a:cubicBezTo>
                    <a:pt x="292" y="363"/>
                    <a:pt x="266" y="331"/>
                    <a:pt x="238" y="298"/>
                  </a:cubicBezTo>
                  <a:cubicBezTo>
                    <a:pt x="219" y="274"/>
                    <a:pt x="199" y="250"/>
                    <a:pt x="195" y="230"/>
                  </a:cubicBezTo>
                  <a:cubicBezTo>
                    <a:pt x="194" y="222"/>
                    <a:pt x="194" y="217"/>
                    <a:pt x="196" y="216"/>
                  </a:cubicBezTo>
                  <a:cubicBezTo>
                    <a:pt x="207" y="212"/>
                    <a:pt x="254" y="247"/>
                    <a:pt x="294" y="304"/>
                  </a:cubicBezTo>
                  <a:cubicBezTo>
                    <a:pt x="299" y="312"/>
                    <a:pt x="304" y="319"/>
                    <a:pt x="309" y="326"/>
                  </a:cubicBezTo>
                  <a:cubicBezTo>
                    <a:pt x="339" y="370"/>
                    <a:pt x="357" y="395"/>
                    <a:pt x="371" y="394"/>
                  </a:cubicBezTo>
                  <a:cubicBezTo>
                    <a:pt x="376" y="393"/>
                    <a:pt x="381" y="390"/>
                    <a:pt x="384" y="383"/>
                  </a:cubicBezTo>
                  <a:cubicBezTo>
                    <a:pt x="395" y="362"/>
                    <a:pt x="355" y="304"/>
                    <a:pt x="309" y="242"/>
                  </a:cubicBezTo>
                  <a:cubicBezTo>
                    <a:pt x="299" y="228"/>
                    <a:pt x="290" y="216"/>
                    <a:pt x="286" y="210"/>
                  </a:cubicBezTo>
                  <a:cubicBezTo>
                    <a:pt x="281" y="202"/>
                    <a:pt x="280" y="196"/>
                    <a:pt x="282" y="190"/>
                  </a:cubicBezTo>
                  <a:cubicBezTo>
                    <a:pt x="285" y="182"/>
                    <a:pt x="293" y="177"/>
                    <a:pt x="297" y="174"/>
                  </a:cubicBezTo>
                  <a:cubicBezTo>
                    <a:pt x="310" y="191"/>
                    <a:pt x="380" y="281"/>
                    <a:pt x="390" y="316"/>
                  </a:cubicBezTo>
                  <a:cubicBezTo>
                    <a:pt x="396" y="336"/>
                    <a:pt x="414" y="343"/>
                    <a:pt x="428" y="339"/>
                  </a:cubicBezTo>
                  <a:cubicBezTo>
                    <a:pt x="447" y="333"/>
                    <a:pt x="461" y="312"/>
                    <a:pt x="452" y="281"/>
                  </a:cubicBezTo>
                  <a:cubicBezTo>
                    <a:pt x="437" y="230"/>
                    <a:pt x="414" y="206"/>
                    <a:pt x="386" y="177"/>
                  </a:cubicBezTo>
                  <a:cubicBezTo>
                    <a:pt x="383" y="174"/>
                    <a:pt x="380" y="171"/>
                    <a:pt x="377" y="167"/>
                  </a:cubicBezTo>
                  <a:cubicBezTo>
                    <a:pt x="370" y="161"/>
                    <a:pt x="368" y="155"/>
                    <a:pt x="370" y="153"/>
                  </a:cubicBezTo>
                  <a:cubicBezTo>
                    <a:pt x="376" y="145"/>
                    <a:pt x="415" y="149"/>
                    <a:pt x="461" y="177"/>
                  </a:cubicBezTo>
                  <a:cubicBezTo>
                    <a:pt x="493" y="197"/>
                    <a:pt x="506" y="235"/>
                    <a:pt x="516" y="266"/>
                  </a:cubicBezTo>
                  <a:cubicBezTo>
                    <a:pt x="526" y="294"/>
                    <a:pt x="533" y="316"/>
                    <a:pt x="552" y="310"/>
                  </a:cubicBezTo>
                  <a:cubicBezTo>
                    <a:pt x="558" y="308"/>
                    <a:pt x="562" y="304"/>
                    <a:pt x="564" y="297"/>
                  </a:cubicBezTo>
                  <a:cubicBezTo>
                    <a:pt x="573" y="267"/>
                    <a:pt x="541" y="198"/>
                    <a:pt x="528" y="182"/>
                  </a:cubicBezTo>
                  <a:cubicBezTo>
                    <a:pt x="514" y="166"/>
                    <a:pt x="495" y="132"/>
                    <a:pt x="499" y="112"/>
                  </a:cubicBezTo>
                  <a:cubicBezTo>
                    <a:pt x="501" y="106"/>
                    <a:pt x="504" y="101"/>
                    <a:pt x="510" y="99"/>
                  </a:cubicBezTo>
                  <a:cubicBezTo>
                    <a:pt x="511" y="98"/>
                    <a:pt x="513" y="98"/>
                    <a:pt x="515" y="98"/>
                  </a:cubicBezTo>
                  <a:cubicBezTo>
                    <a:pt x="532" y="105"/>
                    <a:pt x="552" y="162"/>
                    <a:pt x="567" y="203"/>
                  </a:cubicBezTo>
                  <a:cubicBezTo>
                    <a:pt x="576" y="229"/>
                    <a:pt x="584" y="250"/>
                    <a:pt x="590" y="259"/>
                  </a:cubicBezTo>
                  <a:cubicBezTo>
                    <a:pt x="597" y="268"/>
                    <a:pt x="606" y="272"/>
                    <a:pt x="618" y="269"/>
                  </a:cubicBezTo>
                  <a:cubicBezTo>
                    <a:pt x="631" y="266"/>
                    <a:pt x="643" y="256"/>
                    <a:pt x="645" y="245"/>
                  </a:cubicBezTo>
                  <a:cubicBezTo>
                    <a:pt x="647" y="238"/>
                    <a:pt x="644" y="232"/>
                    <a:pt x="638" y="228"/>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1">
              <a:extLst>
                <a:ext uri="{FF2B5EF4-FFF2-40B4-BE49-F238E27FC236}">
                  <a16:creationId xmlns="" xmlns:a16="http://schemas.microsoft.com/office/drawing/2014/main" id="{988AED2E-0BC6-4542-BB77-A32FFAC8CCD6}"/>
                </a:ext>
              </a:extLst>
            </p:cNvPr>
            <p:cNvSpPr>
              <a:spLocks/>
            </p:cNvSpPr>
            <p:nvPr/>
          </p:nvSpPr>
          <p:spPr bwMode="auto">
            <a:xfrm>
              <a:off x="6007564" y="4396255"/>
              <a:ext cx="1305579" cy="1463292"/>
            </a:xfrm>
            <a:custGeom>
              <a:avLst/>
              <a:gdLst>
                <a:gd name="T0" fmla="*/ 569 w 643"/>
                <a:gd name="T1" fmla="*/ 19 h 724"/>
                <a:gd name="T2" fmla="*/ 588 w 643"/>
                <a:gd name="T3" fmla="*/ 631 h 724"/>
                <a:gd name="T4" fmla="*/ 608 w 643"/>
                <a:gd name="T5" fmla="*/ 712 h 724"/>
                <a:gd name="T6" fmla="*/ 500 w 643"/>
                <a:gd name="T7" fmla="*/ 705 h 724"/>
                <a:gd name="T8" fmla="*/ 143 w 643"/>
                <a:gd name="T9" fmla="*/ 692 h 724"/>
                <a:gd name="T10" fmla="*/ 97 w 643"/>
                <a:gd name="T11" fmla="*/ 256 h 724"/>
                <a:gd name="T12" fmla="*/ 569 w 643"/>
                <a:gd name="T13" fmla="*/ 19 h 724"/>
              </a:gdLst>
              <a:ahLst/>
              <a:cxnLst>
                <a:cxn ang="0">
                  <a:pos x="T0" y="T1"/>
                </a:cxn>
                <a:cxn ang="0">
                  <a:pos x="T2" y="T3"/>
                </a:cxn>
                <a:cxn ang="0">
                  <a:pos x="T4" y="T5"/>
                </a:cxn>
                <a:cxn ang="0">
                  <a:pos x="T6" y="T7"/>
                </a:cxn>
                <a:cxn ang="0">
                  <a:pos x="T8" y="T9"/>
                </a:cxn>
                <a:cxn ang="0">
                  <a:pos x="T10" y="T11"/>
                </a:cxn>
                <a:cxn ang="0">
                  <a:pos x="T12" y="T13"/>
                </a:cxn>
              </a:cxnLst>
              <a:rect l="0" t="0" r="r" b="b"/>
              <a:pathLst>
                <a:path w="643" h="724">
                  <a:moveTo>
                    <a:pt x="569" y="19"/>
                  </a:moveTo>
                  <a:cubicBezTo>
                    <a:pt x="569" y="19"/>
                    <a:pt x="569" y="584"/>
                    <a:pt x="588" y="631"/>
                  </a:cubicBezTo>
                  <a:cubicBezTo>
                    <a:pt x="607" y="677"/>
                    <a:pt x="643" y="699"/>
                    <a:pt x="608" y="712"/>
                  </a:cubicBezTo>
                  <a:cubicBezTo>
                    <a:pt x="573" y="724"/>
                    <a:pt x="566" y="705"/>
                    <a:pt x="500" y="705"/>
                  </a:cubicBezTo>
                  <a:cubicBezTo>
                    <a:pt x="434" y="705"/>
                    <a:pt x="226" y="713"/>
                    <a:pt x="143" y="692"/>
                  </a:cubicBezTo>
                  <a:cubicBezTo>
                    <a:pt x="60" y="671"/>
                    <a:pt x="0" y="411"/>
                    <a:pt x="97" y="256"/>
                  </a:cubicBezTo>
                  <a:cubicBezTo>
                    <a:pt x="194" y="101"/>
                    <a:pt x="541" y="0"/>
                    <a:pt x="569" y="19"/>
                  </a:cubicBezTo>
                </a:path>
              </a:pathLst>
            </a:custGeom>
            <a:solidFill>
              <a:srgbClr val="000000">
                <a:alpha val="10000"/>
              </a:srgbClr>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Freeform 12">
              <a:extLst>
                <a:ext uri="{FF2B5EF4-FFF2-40B4-BE49-F238E27FC236}">
                  <a16:creationId xmlns="" xmlns:a16="http://schemas.microsoft.com/office/drawing/2014/main" id="{C2E45B7E-AACE-924B-AD1A-31F56C3E0B6A}"/>
                </a:ext>
              </a:extLst>
            </p:cNvPr>
            <p:cNvSpPr>
              <a:spLocks/>
            </p:cNvSpPr>
            <p:nvPr/>
          </p:nvSpPr>
          <p:spPr bwMode="auto">
            <a:xfrm>
              <a:off x="4897645" y="1742407"/>
              <a:ext cx="2244742" cy="4018717"/>
            </a:xfrm>
            <a:custGeom>
              <a:avLst/>
              <a:gdLst>
                <a:gd name="T0" fmla="*/ 1106 w 1106"/>
                <a:gd name="T1" fmla="*/ 1893 h 1988"/>
                <a:gd name="T2" fmla="*/ 993 w 1106"/>
                <a:gd name="T3" fmla="*/ 1988 h 1988"/>
                <a:gd name="T4" fmla="*/ 114 w 1106"/>
                <a:gd name="T5" fmla="*/ 1988 h 1988"/>
                <a:gd name="T6" fmla="*/ 0 w 1106"/>
                <a:gd name="T7" fmla="*/ 1893 h 1988"/>
                <a:gd name="T8" fmla="*/ 0 w 1106"/>
                <a:gd name="T9" fmla="*/ 95 h 1988"/>
                <a:gd name="T10" fmla="*/ 114 w 1106"/>
                <a:gd name="T11" fmla="*/ 0 h 1988"/>
                <a:gd name="T12" fmla="*/ 993 w 1106"/>
                <a:gd name="T13" fmla="*/ 0 h 1988"/>
                <a:gd name="T14" fmla="*/ 1106 w 1106"/>
                <a:gd name="T15" fmla="*/ 95 h 1988"/>
                <a:gd name="T16" fmla="*/ 1106 w 1106"/>
                <a:gd name="T17" fmla="*/ 1893 h 1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1988">
                  <a:moveTo>
                    <a:pt x="1106" y="1893"/>
                  </a:moveTo>
                  <a:cubicBezTo>
                    <a:pt x="1106" y="1946"/>
                    <a:pt x="1055" y="1988"/>
                    <a:pt x="993" y="1988"/>
                  </a:cubicBezTo>
                  <a:cubicBezTo>
                    <a:pt x="114" y="1988"/>
                    <a:pt x="114" y="1988"/>
                    <a:pt x="114" y="1988"/>
                  </a:cubicBezTo>
                  <a:cubicBezTo>
                    <a:pt x="52" y="1988"/>
                    <a:pt x="0" y="1946"/>
                    <a:pt x="0" y="1893"/>
                  </a:cubicBezTo>
                  <a:cubicBezTo>
                    <a:pt x="0" y="95"/>
                    <a:pt x="0" y="95"/>
                    <a:pt x="0" y="95"/>
                  </a:cubicBezTo>
                  <a:cubicBezTo>
                    <a:pt x="0" y="42"/>
                    <a:pt x="52" y="0"/>
                    <a:pt x="114" y="0"/>
                  </a:cubicBezTo>
                  <a:cubicBezTo>
                    <a:pt x="993" y="0"/>
                    <a:pt x="993" y="0"/>
                    <a:pt x="993" y="0"/>
                  </a:cubicBezTo>
                  <a:cubicBezTo>
                    <a:pt x="1055" y="0"/>
                    <a:pt x="1106" y="42"/>
                    <a:pt x="1106" y="95"/>
                  </a:cubicBezTo>
                  <a:cubicBezTo>
                    <a:pt x="1106" y="1893"/>
                    <a:pt x="1106" y="1893"/>
                    <a:pt x="1106" y="1893"/>
                  </a:cubicBezTo>
                </a:path>
              </a:pathLst>
            </a:custGeom>
            <a:solidFill>
              <a:srgbClr val="FFFFFF"/>
            </a:solidFill>
            <a:ln w="12700">
              <a:solidFill>
                <a:srgbClr val="E1E9EA"/>
              </a:solidFill>
              <a:round/>
              <a:headEnd/>
              <a:tailEnd/>
            </a:ln>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Rectangle 13">
              <a:extLst>
                <a:ext uri="{FF2B5EF4-FFF2-40B4-BE49-F238E27FC236}">
                  <a16:creationId xmlns="" xmlns:a16="http://schemas.microsoft.com/office/drawing/2014/main" id="{F176AB05-14DB-104F-8180-115D8FC26DB4}"/>
                </a:ext>
              </a:extLst>
            </p:cNvPr>
            <p:cNvSpPr>
              <a:spLocks noChangeArrowheads="1"/>
            </p:cNvSpPr>
            <p:nvPr/>
          </p:nvSpPr>
          <p:spPr bwMode="auto">
            <a:xfrm>
              <a:off x="4968794" y="2021072"/>
              <a:ext cx="2098887" cy="3017892"/>
            </a:xfrm>
            <a:prstGeom prst="rect">
              <a:avLst/>
            </a:prstGeom>
            <a:gradFill>
              <a:gsLst>
                <a:gs pos="0">
                  <a:schemeClr val="accent1"/>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a:solidFill>
                  <a:schemeClr val="l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Oval 14">
              <a:extLst>
                <a:ext uri="{FF2B5EF4-FFF2-40B4-BE49-F238E27FC236}">
                  <a16:creationId xmlns="" xmlns:a16="http://schemas.microsoft.com/office/drawing/2014/main" id="{390F73B6-E82B-8348-B795-BB31DB94231D}"/>
                </a:ext>
              </a:extLst>
            </p:cNvPr>
            <p:cNvSpPr>
              <a:spLocks noChangeArrowheads="1"/>
            </p:cNvSpPr>
            <p:nvPr/>
          </p:nvSpPr>
          <p:spPr bwMode="auto">
            <a:xfrm>
              <a:off x="5827322" y="5167033"/>
              <a:ext cx="398433" cy="393689"/>
            </a:xfrm>
            <a:prstGeom prst="ellipse">
              <a:avLst/>
            </a:prstGeom>
            <a:solidFill>
              <a:schemeClr val="bg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15">
              <a:extLst>
                <a:ext uri="{FF2B5EF4-FFF2-40B4-BE49-F238E27FC236}">
                  <a16:creationId xmlns="" xmlns:a16="http://schemas.microsoft.com/office/drawing/2014/main" id="{4DF36496-ABC9-A14C-931E-F6DEBADD2C17}"/>
                </a:ext>
              </a:extLst>
            </p:cNvPr>
            <p:cNvSpPr>
              <a:spLocks/>
            </p:cNvSpPr>
            <p:nvPr/>
          </p:nvSpPr>
          <p:spPr bwMode="auto">
            <a:xfrm>
              <a:off x="6209153" y="3644450"/>
              <a:ext cx="1483452" cy="858529"/>
            </a:xfrm>
            <a:custGeom>
              <a:avLst/>
              <a:gdLst>
                <a:gd name="T0" fmla="*/ 442 w 731"/>
                <a:gd name="T1" fmla="*/ 396 h 425"/>
                <a:gd name="T2" fmla="*/ 345 w 731"/>
                <a:gd name="T3" fmla="*/ 334 h 425"/>
                <a:gd name="T4" fmla="*/ 155 w 731"/>
                <a:gd name="T5" fmla="*/ 423 h 425"/>
                <a:gd name="T6" fmla="*/ 19 w 731"/>
                <a:gd name="T7" fmla="*/ 299 h 425"/>
                <a:gd name="T8" fmla="*/ 162 w 731"/>
                <a:gd name="T9" fmla="*/ 187 h 425"/>
                <a:gd name="T10" fmla="*/ 372 w 731"/>
                <a:gd name="T11" fmla="*/ 51 h 425"/>
                <a:gd name="T12" fmla="*/ 446 w 731"/>
                <a:gd name="T13" fmla="*/ 78 h 425"/>
                <a:gd name="T14" fmla="*/ 731 w 731"/>
                <a:gd name="T15" fmla="*/ 283 h 4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1" h="425">
                  <a:moveTo>
                    <a:pt x="442" y="396"/>
                  </a:moveTo>
                  <a:cubicBezTo>
                    <a:pt x="442" y="396"/>
                    <a:pt x="369" y="370"/>
                    <a:pt x="345" y="334"/>
                  </a:cubicBezTo>
                  <a:cubicBezTo>
                    <a:pt x="345" y="334"/>
                    <a:pt x="261" y="421"/>
                    <a:pt x="155" y="423"/>
                  </a:cubicBezTo>
                  <a:cubicBezTo>
                    <a:pt x="48" y="425"/>
                    <a:pt x="0" y="342"/>
                    <a:pt x="19" y="299"/>
                  </a:cubicBezTo>
                  <a:cubicBezTo>
                    <a:pt x="39" y="256"/>
                    <a:pt x="108" y="266"/>
                    <a:pt x="162" y="187"/>
                  </a:cubicBezTo>
                  <a:cubicBezTo>
                    <a:pt x="215" y="108"/>
                    <a:pt x="246" y="0"/>
                    <a:pt x="372" y="51"/>
                  </a:cubicBezTo>
                  <a:cubicBezTo>
                    <a:pt x="395" y="60"/>
                    <a:pt x="420" y="69"/>
                    <a:pt x="446" y="78"/>
                  </a:cubicBezTo>
                  <a:cubicBezTo>
                    <a:pt x="566" y="121"/>
                    <a:pt x="709" y="171"/>
                    <a:pt x="731" y="283"/>
                  </a:cubicBezTo>
                </a:path>
              </a:pathLst>
            </a:custGeom>
            <a:solidFill>
              <a:srgbClr val="FCDB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0" name="Oval 26">
            <a:extLst>
              <a:ext uri="{FF2B5EF4-FFF2-40B4-BE49-F238E27FC236}">
                <a16:creationId xmlns="" xmlns:a16="http://schemas.microsoft.com/office/drawing/2014/main" id="{6AA182A1-4ACD-8441-8F67-FBB3E8D89E7E}"/>
              </a:ext>
            </a:extLst>
          </p:cNvPr>
          <p:cNvSpPr/>
          <p:nvPr/>
        </p:nvSpPr>
        <p:spPr>
          <a:xfrm>
            <a:off x="8272770" y="1777210"/>
            <a:ext cx="918339" cy="918339"/>
          </a:xfrm>
          <a:prstGeom prst="ellipse">
            <a:avLst/>
          </a:prstGeom>
          <a:solidFill>
            <a:schemeClr val="accent1"/>
          </a:solidFill>
          <a:ln w="25400">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Oval 28">
            <a:extLst>
              <a:ext uri="{FF2B5EF4-FFF2-40B4-BE49-F238E27FC236}">
                <a16:creationId xmlns="" xmlns:a16="http://schemas.microsoft.com/office/drawing/2014/main" id="{1E41A293-AB11-C941-9B33-634AA9066D83}"/>
              </a:ext>
            </a:extLst>
          </p:cNvPr>
          <p:cNvSpPr/>
          <p:nvPr/>
        </p:nvSpPr>
        <p:spPr>
          <a:xfrm>
            <a:off x="8272770" y="4769403"/>
            <a:ext cx="918339" cy="918339"/>
          </a:xfrm>
          <a:prstGeom prst="ellipse">
            <a:avLst/>
          </a:prstGeom>
          <a:solidFill>
            <a:schemeClr val="accent2"/>
          </a:solidFill>
          <a:ln w="25400">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Oval 29">
            <a:extLst>
              <a:ext uri="{FF2B5EF4-FFF2-40B4-BE49-F238E27FC236}">
                <a16:creationId xmlns="" xmlns:a16="http://schemas.microsoft.com/office/drawing/2014/main" id="{BD2F023B-AF8E-3142-98F9-75A1B77B4AF2}"/>
              </a:ext>
            </a:extLst>
          </p:cNvPr>
          <p:cNvSpPr/>
          <p:nvPr/>
        </p:nvSpPr>
        <p:spPr>
          <a:xfrm>
            <a:off x="8272770" y="3273306"/>
            <a:ext cx="918339" cy="918339"/>
          </a:xfrm>
          <a:prstGeom prst="ellipse">
            <a:avLst/>
          </a:prstGeom>
          <a:solidFill>
            <a:schemeClr val="accent3"/>
          </a:solidFill>
          <a:ln w="25400">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TextBox 74">
            <a:extLst>
              <a:ext uri="{FF2B5EF4-FFF2-40B4-BE49-F238E27FC236}">
                <a16:creationId xmlns="" xmlns:a16="http://schemas.microsoft.com/office/drawing/2014/main" id="{A86BDF31-BB91-7B4F-AA0E-BD1806F7B891}"/>
              </a:ext>
            </a:extLst>
          </p:cNvPr>
          <p:cNvSpPr txBox="1"/>
          <p:nvPr/>
        </p:nvSpPr>
        <p:spPr>
          <a:xfrm>
            <a:off x="8321787" y="2058361"/>
            <a:ext cx="846706" cy="369332"/>
          </a:xfrm>
          <a:prstGeom prst="rect">
            <a:avLst/>
          </a:prstGeom>
          <a:noFill/>
        </p:spPr>
        <p:txBody>
          <a:bodyPr wrap="none" rtlCol="0" anchor="b">
            <a:spAutoFit/>
          </a:bodyPr>
          <a:lstStyle/>
          <a:p>
            <a:pPr algn="ctr"/>
            <a:r>
              <a:rPr 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12.3m</a:t>
            </a:r>
          </a:p>
        </p:txBody>
      </p:sp>
      <p:sp>
        <p:nvSpPr>
          <p:cNvPr id="30" name="TextBox 75">
            <a:extLst>
              <a:ext uri="{FF2B5EF4-FFF2-40B4-BE49-F238E27FC236}">
                <a16:creationId xmlns="" xmlns:a16="http://schemas.microsoft.com/office/drawing/2014/main" id="{1725068A-3BA9-FC41-98C0-FB283EABE3E5}"/>
              </a:ext>
            </a:extLst>
          </p:cNvPr>
          <p:cNvSpPr txBox="1"/>
          <p:nvPr/>
        </p:nvSpPr>
        <p:spPr>
          <a:xfrm>
            <a:off x="8399106" y="3607475"/>
            <a:ext cx="718466" cy="369332"/>
          </a:xfrm>
          <a:prstGeom prst="rect">
            <a:avLst/>
          </a:prstGeom>
          <a:noFill/>
        </p:spPr>
        <p:txBody>
          <a:bodyPr wrap="none" rtlCol="0" anchor="b">
            <a:spAutoFit/>
          </a:bodyPr>
          <a:lstStyle/>
          <a:p>
            <a:pPr algn="ctr"/>
            <a:r>
              <a:rPr 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9.7m</a:t>
            </a:r>
          </a:p>
        </p:txBody>
      </p:sp>
      <p:sp>
        <p:nvSpPr>
          <p:cNvPr id="31" name="TextBox 76">
            <a:extLst>
              <a:ext uri="{FF2B5EF4-FFF2-40B4-BE49-F238E27FC236}">
                <a16:creationId xmlns="" xmlns:a16="http://schemas.microsoft.com/office/drawing/2014/main" id="{8A9184F4-30EE-124E-8304-2D89F37768E9}"/>
              </a:ext>
            </a:extLst>
          </p:cNvPr>
          <p:cNvSpPr txBox="1"/>
          <p:nvPr/>
        </p:nvSpPr>
        <p:spPr>
          <a:xfrm>
            <a:off x="8399106" y="5099060"/>
            <a:ext cx="718466" cy="369332"/>
          </a:xfrm>
          <a:prstGeom prst="rect">
            <a:avLst/>
          </a:prstGeom>
          <a:noFill/>
        </p:spPr>
        <p:txBody>
          <a:bodyPr wrap="none" rtlCol="0" anchor="b">
            <a:spAutoFit/>
          </a:bodyPr>
          <a:lstStyle/>
          <a:p>
            <a:pPr algn="ctr"/>
            <a:r>
              <a:rPr 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9.7m</a:t>
            </a:r>
          </a:p>
        </p:txBody>
      </p:sp>
      <p:sp>
        <p:nvSpPr>
          <p:cNvPr id="32" name="Rectangle 29">
            <a:extLst>
              <a:ext uri="{FF2B5EF4-FFF2-40B4-BE49-F238E27FC236}">
                <a16:creationId xmlns="" xmlns:a16="http://schemas.microsoft.com/office/drawing/2014/main" id="{898F8E10-AD1D-7748-861B-4D315C918E0B}"/>
              </a:ext>
            </a:extLst>
          </p:cNvPr>
          <p:cNvSpPr/>
          <p:nvPr/>
        </p:nvSpPr>
        <p:spPr>
          <a:xfrm>
            <a:off x="9529404" y="1969646"/>
            <a:ext cx="2009488" cy="83125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a:t>
            </a:r>
          </a:p>
        </p:txBody>
      </p:sp>
      <p:sp>
        <p:nvSpPr>
          <p:cNvPr id="33" name="Rectangle 30">
            <a:extLst>
              <a:ext uri="{FF2B5EF4-FFF2-40B4-BE49-F238E27FC236}">
                <a16:creationId xmlns="" xmlns:a16="http://schemas.microsoft.com/office/drawing/2014/main" id="{5461CE9E-D9EE-8C47-99B0-8306FE22CA97}"/>
              </a:ext>
            </a:extLst>
          </p:cNvPr>
          <p:cNvSpPr/>
          <p:nvPr/>
        </p:nvSpPr>
        <p:spPr>
          <a:xfrm>
            <a:off x="9529404" y="1648403"/>
            <a:ext cx="1890739"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人力资源管理提升</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4" name="Rectangle 29">
            <a:extLst>
              <a:ext uri="{FF2B5EF4-FFF2-40B4-BE49-F238E27FC236}">
                <a16:creationId xmlns="" xmlns:a16="http://schemas.microsoft.com/office/drawing/2014/main" id="{4D7EC3BF-2588-DE49-9B44-7430A073467A}"/>
              </a:ext>
            </a:extLst>
          </p:cNvPr>
          <p:cNvSpPr/>
          <p:nvPr/>
        </p:nvSpPr>
        <p:spPr>
          <a:xfrm>
            <a:off x="9529404" y="3519706"/>
            <a:ext cx="2009488" cy="83125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a:t>
            </a:r>
          </a:p>
        </p:txBody>
      </p:sp>
      <p:sp>
        <p:nvSpPr>
          <p:cNvPr id="35" name="Rectangle 30">
            <a:extLst>
              <a:ext uri="{FF2B5EF4-FFF2-40B4-BE49-F238E27FC236}">
                <a16:creationId xmlns="" xmlns:a16="http://schemas.microsoft.com/office/drawing/2014/main" id="{11FDA0CE-9116-2C46-AF34-9CC02A83D3FD}"/>
              </a:ext>
            </a:extLst>
          </p:cNvPr>
          <p:cNvSpPr/>
          <p:nvPr/>
        </p:nvSpPr>
        <p:spPr>
          <a:xfrm>
            <a:off x="9529404" y="3198463"/>
            <a:ext cx="2009488"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流程管理提升</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6" name="Rectangle 29">
            <a:extLst>
              <a:ext uri="{FF2B5EF4-FFF2-40B4-BE49-F238E27FC236}">
                <a16:creationId xmlns="" xmlns:a16="http://schemas.microsoft.com/office/drawing/2014/main" id="{6A912AA6-2706-114D-8ECD-24713401E00F}"/>
              </a:ext>
            </a:extLst>
          </p:cNvPr>
          <p:cNvSpPr/>
          <p:nvPr/>
        </p:nvSpPr>
        <p:spPr>
          <a:xfrm>
            <a:off x="9529404" y="5026720"/>
            <a:ext cx="2009488" cy="83125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a:t>
            </a:r>
          </a:p>
        </p:txBody>
      </p:sp>
      <p:sp>
        <p:nvSpPr>
          <p:cNvPr id="37" name="Rectangle 30">
            <a:extLst>
              <a:ext uri="{FF2B5EF4-FFF2-40B4-BE49-F238E27FC236}">
                <a16:creationId xmlns="" xmlns:a16="http://schemas.microsoft.com/office/drawing/2014/main" id="{4EDF49F4-7899-6440-9A94-2DCA321698C4}"/>
              </a:ext>
            </a:extLst>
          </p:cNvPr>
          <p:cNvSpPr/>
          <p:nvPr/>
        </p:nvSpPr>
        <p:spPr>
          <a:xfrm>
            <a:off x="9529404" y="4705477"/>
            <a:ext cx="1890739"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生产管理提升</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44" name="TextBox 7">
            <a:extLst>
              <a:ext uri="{FF2B5EF4-FFF2-40B4-BE49-F238E27FC236}">
                <a16:creationId xmlns="" xmlns:a16="http://schemas.microsoft.com/office/drawing/2014/main" id="{D89A21F8-4FFC-554D-94F4-D33CA784DFBA}"/>
              </a:ext>
            </a:extLst>
          </p:cNvPr>
          <p:cNvSpPr txBox="1"/>
          <p:nvPr/>
        </p:nvSpPr>
        <p:spPr>
          <a:xfrm>
            <a:off x="5125064" y="2967328"/>
            <a:ext cx="1815030" cy="1323439"/>
          </a:xfrm>
          <a:prstGeom prst="rect">
            <a:avLst/>
          </a:prstGeom>
          <a:noFill/>
        </p:spPr>
        <p:txBody>
          <a:bodyPr wrap="square" rtlCol="0">
            <a:spAutoFit/>
          </a:bodyPr>
          <a:lstStyle/>
          <a:p>
            <a:pPr algn="ctr"/>
            <a:r>
              <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世界上没有最好的和标准的企业文化</a:t>
            </a:r>
          </a:p>
          <a:p>
            <a:pPr algn="ctr"/>
            <a:endPar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5" name="Google Shape;86;p19">
            <a:extLst>
              <a:ext uri="{FF2B5EF4-FFF2-40B4-BE49-F238E27FC236}">
                <a16:creationId xmlns="" xmlns:a16="http://schemas.microsoft.com/office/drawing/2014/main" id="{9B0F01F6-41E2-804A-BA87-8C8E6EA69459}"/>
              </a:ext>
            </a:extLst>
          </p:cNvPr>
          <p:cNvSpPr txBox="1"/>
          <p:nvPr/>
        </p:nvSpPr>
        <p:spPr>
          <a:xfrm>
            <a:off x="4927952" y="2579926"/>
            <a:ext cx="2279160" cy="31638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0" i="0" u="none" strike="noStrike" cap="none">
                <a:solidFill>
                  <a:schemeClr val="bg1"/>
                </a:solidFill>
                <a:latin typeface="思源黑体" panose="020B0500000000000000" pitchFamily="34" charset="-122"/>
                <a:ea typeface="思源黑体" panose="020B0500000000000000" pitchFamily="34" charset="-122"/>
                <a:cs typeface="Lato"/>
                <a:sym typeface="思源黑体" panose="020B0500000000000000" pitchFamily="34" charset="-122"/>
              </a:rPr>
              <a:t>YOUR TITLE HERE</a:t>
            </a:r>
            <a:endParaRPr sz="1600" b="0" i="0" u="none" strike="noStrike" cap="none">
              <a:solidFill>
                <a:schemeClr val="bg1"/>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51" name="Rectangle 6">
            <a:extLst>
              <a:ext uri="{FF2B5EF4-FFF2-40B4-BE49-F238E27FC236}">
                <a16:creationId xmlns="" xmlns:a16="http://schemas.microsoft.com/office/drawing/2014/main" id="{230BE0C9-8757-134A-916A-410E4ECD5180}"/>
              </a:ext>
            </a:extLst>
          </p:cNvPr>
          <p:cNvSpPr/>
          <p:nvPr/>
        </p:nvSpPr>
        <p:spPr>
          <a:xfrm>
            <a:off x="650241" y="1669005"/>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2" name="TextBox 7">
            <a:extLst>
              <a:ext uri="{FF2B5EF4-FFF2-40B4-BE49-F238E27FC236}">
                <a16:creationId xmlns="" xmlns:a16="http://schemas.microsoft.com/office/drawing/2014/main" id="{3F3A7B86-4583-BE42-8504-1526EEFFF8C6}"/>
              </a:ext>
            </a:extLst>
          </p:cNvPr>
          <p:cNvSpPr txBox="1"/>
          <p:nvPr/>
        </p:nvSpPr>
        <p:spPr>
          <a:xfrm>
            <a:off x="534692" y="2186579"/>
            <a:ext cx="4126814" cy="1569660"/>
          </a:xfrm>
          <a:prstGeom prst="rect">
            <a:avLst/>
          </a:prstGeom>
          <a:noFill/>
        </p:spPr>
        <p:txBody>
          <a:bodyPr wrap="square" rtlCol="0">
            <a:spAutoFit/>
          </a:bodyPr>
          <a:lstStyle/>
          <a:p>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激发</a:t>
            </a:r>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个人潜能</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，实现</a:t>
            </a:r>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企业潜力</a:t>
            </a:r>
          </a:p>
          <a:p>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TextBox 24">
            <a:extLst>
              <a:ext uri="{FF2B5EF4-FFF2-40B4-BE49-F238E27FC236}">
                <a16:creationId xmlns="" xmlns:a16="http://schemas.microsoft.com/office/drawing/2014/main" id="{1406A28A-B4A2-D54F-8367-9B194CF6AA3D}"/>
              </a:ext>
            </a:extLst>
          </p:cNvPr>
          <p:cNvSpPr txBox="1"/>
          <p:nvPr/>
        </p:nvSpPr>
        <p:spPr>
          <a:xfrm>
            <a:off x="563063" y="3639502"/>
            <a:ext cx="3730928" cy="1866392"/>
          </a:xfrm>
          <a:prstGeom prst="rect">
            <a:avLst/>
          </a:prstGeom>
          <a:noFill/>
        </p:spPr>
        <p:txBody>
          <a:bodyPr wrap="square" lIns="91423" tIns="45712" rIns="91423" bIns="45712" rtlCol="0">
            <a:spAutoFit/>
          </a:bodyPr>
          <a:lstStyle/>
          <a:p>
            <a:pPr lvl="0" defTabSz="121793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美国知名组织变革和领导权威约翰</a:t>
            </a:r>
            <a:r>
              <a:rPr lang="en-US" altLang="zh-CN"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科特教授与其研究小组，用了</a:t>
            </a:r>
            <a:r>
              <a:rPr lang="en-US" altLang="zh-CN"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11</a:t>
            </a: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年的时间，对企业文化对经营业绩的影响力进行研究，结果证明：凡是重视企业文化因素特征的公司，其经营业绩远远胜于那些不重视企业文化建设的公司。 </a:t>
            </a:r>
          </a:p>
          <a:p>
            <a:pPr lvl="0" defTabSz="1217930">
              <a:lnSpc>
                <a:spcPts val="2000"/>
              </a:lnSpc>
              <a:defRPr/>
            </a:pP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881654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left)">
                                      <p:cBhvr>
                                        <p:cTn id="3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5">
            <a:extLst>
              <a:ext uri="{FF2B5EF4-FFF2-40B4-BE49-F238E27FC236}">
                <a16:creationId xmlns="" xmlns:a16="http://schemas.microsoft.com/office/drawing/2014/main" id="{B58B6783-50AD-4D05-8B5D-2D10FC06ECBB}"/>
              </a:ext>
            </a:extLst>
          </p:cNvPr>
          <p:cNvGrpSpPr/>
          <p:nvPr/>
        </p:nvGrpSpPr>
        <p:grpSpPr>
          <a:xfrm>
            <a:off x="0" y="3175"/>
            <a:ext cx="12192000" cy="6854825"/>
            <a:chOff x="0" y="3175"/>
            <a:chExt cx="12192000" cy="6854825"/>
          </a:xfrm>
        </p:grpSpPr>
        <p:sp>
          <p:nvSpPr>
            <p:cNvPr id="18" name="Freeform 9">
              <a:extLst>
                <a:ext uri="{FF2B5EF4-FFF2-40B4-BE49-F238E27FC236}">
                  <a16:creationId xmlns="" xmlns:a16="http://schemas.microsoft.com/office/drawing/2014/main" id="{BD3931AB-9C04-4D4D-B7E9-DD3F51FBBA7A}"/>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椭圆 5">
              <a:extLst>
                <a:ext uri="{FF2B5EF4-FFF2-40B4-BE49-F238E27FC236}">
                  <a16:creationId xmlns="" xmlns:a16="http://schemas.microsoft.com/office/drawing/2014/main" id="{7D718879-DA81-4F6B-A6BE-96497FAE23C9}"/>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0" name="矩形 19">
              <a:extLst>
                <a:ext uri="{FF2B5EF4-FFF2-40B4-BE49-F238E27FC236}">
                  <a16:creationId xmlns="" xmlns:a16="http://schemas.microsoft.com/office/drawing/2014/main" id="{F47DF18B-8028-4F85-BDE6-AA9F0B1B8C1D}"/>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文本框 20">
              <a:extLst>
                <a:ext uri="{FF2B5EF4-FFF2-40B4-BE49-F238E27FC236}">
                  <a16:creationId xmlns="" xmlns:a16="http://schemas.microsoft.com/office/drawing/2014/main" id="{977364D9-C4F8-4175-BCBB-E019EAFD1943}"/>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2" name="Picture Placeholder 1">
            <a:extLst>
              <a:ext uri="{FF2B5EF4-FFF2-40B4-BE49-F238E27FC236}">
                <a16:creationId xmlns="" xmlns:a16="http://schemas.microsoft.com/office/drawing/2014/main" id="{513C1402-B2DB-C643-98EC-CD1C804E301A}"/>
              </a:ext>
            </a:extLst>
          </p:cNvPr>
          <p:cNvSpPr txBox="1">
            <a:spLocks/>
          </p:cNvSpPr>
          <p:nvPr/>
        </p:nvSpPr>
        <p:spPr>
          <a:xfrm>
            <a:off x="6052457" y="-3175"/>
            <a:ext cx="6139543" cy="3432175"/>
          </a:xfrm>
          <a:prstGeom prst="rect">
            <a:avLst/>
          </a:prstGeom>
          <a:blipFill>
            <a:blip r:embed="rId3"/>
            <a:stretch>
              <a:fillRect t="-9976" b="-9976"/>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2">
            <a:extLst>
              <a:ext uri="{FF2B5EF4-FFF2-40B4-BE49-F238E27FC236}">
                <a16:creationId xmlns="" xmlns:a16="http://schemas.microsoft.com/office/drawing/2014/main" id="{DCD06BFA-8B57-6A4F-94CC-131439103AE7}"/>
              </a:ext>
            </a:extLst>
          </p:cNvPr>
          <p:cNvSpPr txBox="1">
            <a:spLocks/>
          </p:cNvSpPr>
          <p:nvPr/>
        </p:nvSpPr>
        <p:spPr>
          <a:xfrm>
            <a:off x="0" y="3429000"/>
            <a:ext cx="6052457" cy="3425825"/>
          </a:xfrm>
          <a:prstGeom prst="rect">
            <a:avLst/>
          </a:prstGeom>
          <a:blipFill>
            <a:blip r:embed="rId4"/>
            <a:stretch>
              <a:fillRect t="-8796" b="-8796"/>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Rectangle 6">
            <a:extLst>
              <a:ext uri="{FF2B5EF4-FFF2-40B4-BE49-F238E27FC236}">
                <a16:creationId xmlns="" xmlns:a16="http://schemas.microsoft.com/office/drawing/2014/main" id="{8E36155F-D441-024F-89C1-0459512AC65C}"/>
              </a:ext>
            </a:extLst>
          </p:cNvPr>
          <p:cNvSpPr/>
          <p:nvPr/>
        </p:nvSpPr>
        <p:spPr>
          <a:xfrm>
            <a:off x="0" y="0"/>
            <a:ext cx="6052457" cy="3432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Rectangle 7">
            <a:extLst>
              <a:ext uri="{FF2B5EF4-FFF2-40B4-BE49-F238E27FC236}">
                <a16:creationId xmlns="" xmlns:a16="http://schemas.microsoft.com/office/drawing/2014/main" id="{3ECFB851-E4C7-1044-85ED-CCDBF7D8D27B}"/>
              </a:ext>
            </a:extLst>
          </p:cNvPr>
          <p:cNvSpPr/>
          <p:nvPr/>
        </p:nvSpPr>
        <p:spPr>
          <a:xfrm>
            <a:off x="6052457" y="3432175"/>
            <a:ext cx="6139543" cy="34258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8" name="Group 12">
            <a:extLst>
              <a:ext uri="{FF2B5EF4-FFF2-40B4-BE49-F238E27FC236}">
                <a16:creationId xmlns="" xmlns:a16="http://schemas.microsoft.com/office/drawing/2014/main" id="{F48A17E3-F596-E24E-88DC-38B55A9531EA}"/>
              </a:ext>
            </a:extLst>
          </p:cNvPr>
          <p:cNvGrpSpPr/>
          <p:nvPr/>
        </p:nvGrpSpPr>
        <p:grpSpPr>
          <a:xfrm>
            <a:off x="3808530" y="2557174"/>
            <a:ext cx="3798426" cy="1904566"/>
            <a:chOff x="7766470" y="4081036"/>
            <a:chExt cx="3798426" cy="1904566"/>
          </a:xfrm>
        </p:grpSpPr>
        <p:sp>
          <p:nvSpPr>
            <p:cNvPr id="9" name="Rectangle 13">
              <a:extLst>
                <a:ext uri="{FF2B5EF4-FFF2-40B4-BE49-F238E27FC236}">
                  <a16:creationId xmlns="" xmlns:a16="http://schemas.microsoft.com/office/drawing/2014/main" id="{11D3A5EB-0FEC-6E4B-A51E-639E8DDDA1A3}"/>
                </a:ext>
              </a:extLst>
            </p:cNvPr>
            <p:cNvSpPr/>
            <p:nvPr/>
          </p:nvSpPr>
          <p:spPr>
            <a:xfrm rot="5400000">
              <a:off x="8713400" y="3134106"/>
              <a:ext cx="1904566" cy="3798426"/>
            </a:xfrm>
            <a:prstGeom prst="rect">
              <a:avLst/>
            </a:prstGeom>
            <a:solidFill>
              <a:schemeClr val="accent2"/>
            </a:solidFill>
            <a:ln>
              <a:noFill/>
            </a:ln>
            <a:effectLst>
              <a:outerShdw blurRad="431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TextBox 14">
              <a:extLst>
                <a:ext uri="{FF2B5EF4-FFF2-40B4-BE49-F238E27FC236}">
                  <a16:creationId xmlns="" xmlns:a16="http://schemas.microsoft.com/office/drawing/2014/main" id="{054D8BBB-DD27-594D-9133-B1D8C99C8172}"/>
                </a:ext>
              </a:extLst>
            </p:cNvPr>
            <p:cNvSpPr txBox="1"/>
            <p:nvPr/>
          </p:nvSpPr>
          <p:spPr>
            <a:xfrm>
              <a:off x="8797909" y="4323073"/>
              <a:ext cx="1741287" cy="646331"/>
            </a:xfrm>
            <a:prstGeom prst="rect">
              <a:avLst/>
            </a:prstGeom>
            <a:noFill/>
          </p:spPr>
          <p:txBody>
            <a:bodyPr wrap="square" rtlCol="0">
              <a:spAutoFit/>
            </a:bodyPr>
            <a:lstStyle/>
            <a:p>
              <a:pPr algn="ctr"/>
              <a:r>
                <a:rPr lang="id-ID" sz="36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99</a:t>
              </a:r>
              <a:r>
                <a:rPr lang="en-US" sz="36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p>
          </p:txBody>
        </p:sp>
      </p:grpSp>
      <p:sp>
        <p:nvSpPr>
          <p:cNvPr id="13" name="TextBox 24">
            <a:extLst>
              <a:ext uri="{FF2B5EF4-FFF2-40B4-BE49-F238E27FC236}">
                <a16:creationId xmlns="" xmlns:a16="http://schemas.microsoft.com/office/drawing/2014/main" id="{F899826D-1826-C84A-855F-30AA0033A31F}"/>
              </a:ext>
            </a:extLst>
          </p:cNvPr>
          <p:cNvSpPr txBox="1"/>
          <p:nvPr/>
        </p:nvSpPr>
        <p:spPr>
          <a:xfrm>
            <a:off x="858660" y="1106280"/>
            <a:ext cx="4088358" cy="834379"/>
          </a:xfrm>
          <a:prstGeom prst="rect">
            <a:avLst/>
          </a:prstGeom>
          <a:noFill/>
        </p:spPr>
        <p:txBody>
          <a:bodyPr wrap="square" lIns="91423" tIns="45712" rIns="91423" bIns="45712" rtlCol="0">
            <a:spAutoFit/>
          </a:bodyPr>
          <a:lstStyle/>
          <a:p>
            <a:pPr lvl="0" defTabSz="1217930">
              <a:lnSpc>
                <a:spcPts val="2000"/>
              </a:lnSpc>
              <a:defRPr/>
            </a:pPr>
            <a:r>
              <a:rPr lang="zh-CN" altLang="en-US" sz="12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不是一家人，不进一家门，让关系更加协调：企业文化的过滤机制能使员工与观点相同或相近、做事方式趋同的同事工作，从而使周边的人际关系更加和谐。</a:t>
            </a:r>
          </a:p>
        </p:txBody>
      </p:sp>
      <p:sp>
        <p:nvSpPr>
          <p:cNvPr id="14" name="TextBox 24">
            <a:extLst>
              <a:ext uri="{FF2B5EF4-FFF2-40B4-BE49-F238E27FC236}">
                <a16:creationId xmlns="" xmlns:a16="http://schemas.microsoft.com/office/drawing/2014/main" id="{578424A6-A4A5-FE47-A589-68364C77EAD0}"/>
              </a:ext>
            </a:extLst>
          </p:cNvPr>
          <p:cNvSpPr txBox="1"/>
          <p:nvPr/>
        </p:nvSpPr>
        <p:spPr>
          <a:xfrm>
            <a:off x="7078049" y="4889223"/>
            <a:ext cx="4088358" cy="834379"/>
          </a:xfrm>
          <a:prstGeom prst="rect">
            <a:avLst/>
          </a:prstGeom>
          <a:noFill/>
        </p:spPr>
        <p:txBody>
          <a:bodyPr wrap="square" lIns="91423" tIns="45712" rIns="91423" bIns="45712" rtlCol="0">
            <a:spAutoFit/>
          </a:bodyPr>
          <a:lstStyle/>
          <a:p>
            <a:pPr lvl="0" defTabSz="1217930">
              <a:lnSpc>
                <a:spcPts val="2000"/>
              </a:lnSpc>
              <a:defRPr/>
            </a:pPr>
            <a:r>
              <a:rPr lang="zh-CN" altLang="en-US" sz="12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不是一家人，不进一家门，让关系更加协调：企业文化的过滤机制能使员工与观点相同或相近、做事方式趋同的同事工作，从而使周边的人际关系更加和谐。</a:t>
            </a:r>
          </a:p>
        </p:txBody>
      </p:sp>
      <p:sp>
        <p:nvSpPr>
          <p:cNvPr id="16" name="Rectangle 30">
            <a:extLst>
              <a:ext uri="{FF2B5EF4-FFF2-40B4-BE49-F238E27FC236}">
                <a16:creationId xmlns="" xmlns:a16="http://schemas.microsoft.com/office/drawing/2014/main" id="{41838809-1883-A745-AFF6-4CF0BEE444D8}"/>
              </a:ext>
            </a:extLst>
          </p:cNvPr>
          <p:cNvSpPr/>
          <p:nvPr/>
        </p:nvSpPr>
        <p:spPr>
          <a:xfrm>
            <a:off x="3663015" y="3560187"/>
            <a:ext cx="4083822" cy="830997"/>
          </a:xfrm>
          <a:prstGeom prst="rect">
            <a:avLst/>
          </a:prstGeom>
        </p:spPr>
        <p:txBody>
          <a:bodyPr wrap="square">
            <a:spAutoFit/>
          </a:bodyPr>
          <a:lstStyle/>
          <a:p>
            <a:pPr lvl="0" algn="ctr" defTabSz="914400">
              <a:defRPr/>
            </a:pPr>
            <a:r>
              <a:rPr lang="zh-CN" altLang="en-US" sz="2400" b="1" dirty="0">
                <a:solidFill>
                  <a:schemeClr val="bg1">
                    <a:lumMod val="9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文化导向定位</a:t>
            </a:r>
          </a:p>
          <a:p>
            <a:pPr lvl="0" algn="ctr" defTabSz="914400">
              <a:defRPr/>
            </a:pPr>
            <a:endParaRPr lang="zh-CN" altLang="en-US" sz="2400" b="1" dirty="0">
              <a:solidFill>
                <a:schemeClr val="bg1">
                  <a:lumMod val="9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Tree>
    <p:extLst>
      <p:ext uri="{BB962C8B-B14F-4D97-AF65-F5344CB8AC3E}">
        <p14:creationId xmlns:p14="http://schemas.microsoft.com/office/powerpoint/2010/main" val="4011590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5">
            <a:extLst>
              <a:ext uri="{FF2B5EF4-FFF2-40B4-BE49-F238E27FC236}">
                <a16:creationId xmlns="" xmlns:a16="http://schemas.microsoft.com/office/drawing/2014/main" id="{30391639-4D89-4112-9E67-1032C8BE1ED4}"/>
              </a:ext>
            </a:extLst>
          </p:cNvPr>
          <p:cNvGrpSpPr/>
          <p:nvPr/>
        </p:nvGrpSpPr>
        <p:grpSpPr>
          <a:xfrm>
            <a:off x="0" y="3175"/>
            <a:ext cx="12192000" cy="6854825"/>
            <a:chOff x="0" y="3175"/>
            <a:chExt cx="12192000" cy="6854825"/>
          </a:xfrm>
        </p:grpSpPr>
        <p:sp>
          <p:nvSpPr>
            <p:cNvPr id="29" name="Freeform 9">
              <a:extLst>
                <a:ext uri="{FF2B5EF4-FFF2-40B4-BE49-F238E27FC236}">
                  <a16:creationId xmlns="" xmlns:a16="http://schemas.microsoft.com/office/drawing/2014/main" id="{CE813AC7-DC2D-442E-AF19-50C2A4298C82}"/>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椭圆 5">
              <a:extLst>
                <a:ext uri="{FF2B5EF4-FFF2-40B4-BE49-F238E27FC236}">
                  <a16:creationId xmlns="" xmlns:a16="http://schemas.microsoft.com/office/drawing/2014/main" id="{235C9DA4-714A-45C5-AAE4-1D3831310E93}"/>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1" name="矩形 30">
              <a:extLst>
                <a:ext uri="{FF2B5EF4-FFF2-40B4-BE49-F238E27FC236}">
                  <a16:creationId xmlns="" xmlns:a16="http://schemas.microsoft.com/office/drawing/2014/main" id="{CC4D3074-7298-439E-95C7-DCFDF0B74323}"/>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文本框 31">
              <a:extLst>
                <a:ext uri="{FF2B5EF4-FFF2-40B4-BE49-F238E27FC236}">
                  <a16:creationId xmlns="" xmlns:a16="http://schemas.microsoft.com/office/drawing/2014/main" id="{081DD121-04A7-4F5D-AF54-CC6FFF295E96}"/>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2" name="Rectangle 16">
            <a:extLst>
              <a:ext uri="{FF2B5EF4-FFF2-40B4-BE49-F238E27FC236}">
                <a16:creationId xmlns="" xmlns:a16="http://schemas.microsoft.com/office/drawing/2014/main" id="{B3F4D0F9-8335-F540-9183-1937A20E8EC9}"/>
              </a:ext>
            </a:extLst>
          </p:cNvPr>
          <p:cNvSpPr/>
          <p:nvPr/>
        </p:nvSpPr>
        <p:spPr>
          <a:xfrm>
            <a:off x="6958615" y="2533745"/>
            <a:ext cx="565973" cy="3039901"/>
          </a:xfrm>
          <a:prstGeom prst="rect">
            <a:avLst/>
          </a:prstGeom>
          <a:solidFill>
            <a:schemeClr val="bg1"/>
          </a:solidFill>
          <a:ln>
            <a:noFill/>
          </a:ln>
          <a:effectLst>
            <a:outerShdw blurRad="266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17">
            <a:extLst>
              <a:ext uri="{FF2B5EF4-FFF2-40B4-BE49-F238E27FC236}">
                <a16:creationId xmlns="" xmlns:a16="http://schemas.microsoft.com/office/drawing/2014/main" id="{69BBD0AF-6660-FB44-8E41-7CBCDE8EA019}"/>
              </a:ext>
            </a:extLst>
          </p:cNvPr>
          <p:cNvSpPr/>
          <p:nvPr/>
        </p:nvSpPr>
        <p:spPr>
          <a:xfrm>
            <a:off x="7799671" y="2533745"/>
            <a:ext cx="565973" cy="3039901"/>
          </a:xfrm>
          <a:prstGeom prst="rect">
            <a:avLst/>
          </a:prstGeom>
          <a:solidFill>
            <a:schemeClr val="bg1"/>
          </a:solidFill>
          <a:ln>
            <a:noFill/>
          </a:ln>
          <a:effectLst>
            <a:outerShdw blurRad="266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Rectangle 18">
            <a:extLst>
              <a:ext uri="{FF2B5EF4-FFF2-40B4-BE49-F238E27FC236}">
                <a16:creationId xmlns="" xmlns:a16="http://schemas.microsoft.com/office/drawing/2014/main" id="{2A30D3BD-DDCE-AA4B-B6A2-9C26394C017C}"/>
              </a:ext>
            </a:extLst>
          </p:cNvPr>
          <p:cNvSpPr/>
          <p:nvPr/>
        </p:nvSpPr>
        <p:spPr>
          <a:xfrm>
            <a:off x="8640727" y="2533745"/>
            <a:ext cx="565973" cy="3039901"/>
          </a:xfrm>
          <a:prstGeom prst="rect">
            <a:avLst/>
          </a:prstGeom>
          <a:solidFill>
            <a:schemeClr val="bg1"/>
          </a:solidFill>
          <a:ln>
            <a:noFill/>
          </a:ln>
          <a:effectLst>
            <a:outerShdw blurRad="266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Rectangle 19">
            <a:extLst>
              <a:ext uri="{FF2B5EF4-FFF2-40B4-BE49-F238E27FC236}">
                <a16:creationId xmlns="" xmlns:a16="http://schemas.microsoft.com/office/drawing/2014/main" id="{50D81475-B9D4-6741-B4D6-8CEC88E2E184}"/>
              </a:ext>
            </a:extLst>
          </p:cNvPr>
          <p:cNvSpPr/>
          <p:nvPr/>
        </p:nvSpPr>
        <p:spPr>
          <a:xfrm>
            <a:off x="9481783" y="2533745"/>
            <a:ext cx="565973" cy="3039901"/>
          </a:xfrm>
          <a:prstGeom prst="rect">
            <a:avLst/>
          </a:prstGeom>
          <a:solidFill>
            <a:schemeClr val="bg1"/>
          </a:solidFill>
          <a:ln>
            <a:noFill/>
          </a:ln>
          <a:effectLst>
            <a:outerShdw blurRad="266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Rectangle 20">
            <a:extLst>
              <a:ext uri="{FF2B5EF4-FFF2-40B4-BE49-F238E27FC236}">
                <a16:creationId xmlns="" xmlns:a16="http://schemas.microsoft.com/office/drawing/2014/main" id="{51F67F7F-56DA-7045-8C51-50A3944AAB61}"/>
              </a:ext>
            </a:extLst>
          </p:cNvPr>
          <p:cNvSpPr/>
          <p:nvPr/>
        </p:nvSpPr>
        <p:spPr>
          <a:xfrm>
            <a:off x="10322839" y="2533745"/>
            <a:ext cx="565973" cy="3039901"/>
          </a:xfrm>
          <a:prstGeom prst="rect">
            <a:avLst/>
          </a:prstGeom>
          <a:solidFill>
            <a:schemeClr val="bg1"/>
          </a:solidFill>
          <a:ln>
            <a:noFill/>
          </a:ln>
          <a:effectLst>
            <a:outerShdw blurRad="266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Rectangle 21">
            <a:extLst>
              <a:ext uri="{FF2B5EF4-FFF2-40B4-BE49-F238E27FC236}">
                <a16:creationId xmlns="" xmlns:a16="http://schemas.microsoft.com/office/drawing/2014/main" id="{E39C1913-ABB6-0B45-89E4-4D76762E6849}"/>
              </a:ext>
            </a:extLst>
          </p:cNvPr>
          <p:cNvSpPr/>
          <p:nvPr/>
        </p:nvSpPr>
        <p:spPr>
          <a:xfrm>
            <a:off x="6958615" y="3170114"/>
            <a:ext cx="565973" cy="2403531"/>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Rectangle 22">
            <a:extLst>
              <a:ext uri="{FF2B5EF4-FFF2-40B4-BE49-F238E27FC236}">
                <a16:creationId xmlns="" xmlns:a16="http://schemas.microsoft.com/office/drawing/2014/main" id="{3329148C-64A0-3245-AAD9-79E12E79DD11}"/>
              </a:ext>
            </a:extLst>
          </p:cNvPr>
          <p:cNvSpPr/>
          <p:nvPr/>
        </p:nvSpPr>
        <p:spPr>
          <a:xfrm>
            <a:off x="7799671" y="2913983"/>
            <a:ext cx="565973" cy="265966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Rectangle 23">
            <a:extLst>
              <a:ext uri="{FF2B5EF4-FFF2-40B4-BE49-F238E27FC236}">
                <a16:creationId xmlns="" xmlns:a16="http://schemas.microsoft.com/office/drawing/2014/main" id="{54E2F5BF-3D46-2748-8192-3261EA307B32}"/>
              </a:ext>
            </a:extLst>
          </p:cNvPr>
          <p:cNvSpPr/>
          <p:nvPr/>
        </p:nvSpPr>
        <p:spPr>
          <a:xfrm>
            <a:off x="8640727" y="3654967"/>
            <a:ext cx="565973" cy="191867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Rectangle 24">
            <a:extLst>
              <a:ext uri="{FF2B5EF4-FFF2-40B4-BE49-F238E27FC236}">
                <a16:creationId xmlns="" xmlns:a16="http://schemas.microsoft.com/office/drawing/2014/main" id="{7ACA2B72-42AA-9045-9532-32A5F9A43F9F}"/>
              </a:ext>
            </a:extLst>
          </p:cNvPr>
          <p:cNvSpPr/>
          <p:nvPr/>
        </p:nvSpPr>
        <p:spPr>
          <a:xfrm>
            <a:off x="9481783" y="3367086"/>
            <a:ext cx="565973" cy="220655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Rectangle 25">
            <a:extLst>
              <a:ext uri="{FF2B5EF4-FFF2-40B4-BE49-F238E27FC236}">
                <a16:creationId xmlns="" xmlns:a16="http://schemas.microsoft.com/office/drawing/2014/main" id="{6DDBD0E9-1603-7643-8873-85B0DC4D59F8}"/>
              </a:ext>
            </a:extLst>
          </p:cNvPr>
          <p:cNvSpPr/>
          <p:nvPr/>
        </p:nvSpPr>
        <p:spPr>
          <a:xfrm>
            <a:off x="10322839" y="4154971"/>
            <a:ext cx="565973" cy="141867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Rectangle 26">
            <a:extLst>
              <a:ext uri="{FF2B5EF4-FFF2-40B4-BE49-F238E27FC236}">
                <a16:creationId xmlns="" xmlns:a16="http://schemas.microsoft.com/office/drawing/2014/main" id="{C4703C8B-D918-9A45-A5FD-C350935FFFB5}"/>
              </a:ext>
            </a:extLst>
          </p:cNvPr>
          <p:cNvSpPr/>
          <p:nvPr/>
        </p:nvSpPr>
        <p:spPr>
          <a:xfrm rot="16200000">
            <a:off x="7584700" y="4016472"/>
            <a:ext cx="2678028" cy="276999"/>
          </a:xfrm>
          <a:prstGeom prst="rect">
            <a:avLst/>
          </a:prstGeom>
          <a:effectLst/>
        </p:spPr>
        <p:txBody>
          <a:bodyPr wrap="square">
            <a:spAutoFit/>
          </a:bodyPr>
          <a:lstStyle/>
          <a:p>
            <a:r>
              <a:rPr lang="en-US" sz="1200" dirty="0">
                <a:solidFill>
                  <a:schemeClr val="bg1"/>
                </a:solidFill>
                <a:effectLst/>
                <a:latin typeface="思源黑体" panose="020B0500000000000000" pitchFamily="34" charset="-122"/>
                <a:ea typeface="思源黑体" panose="020B0500000000000000" pitchFamily="34" charset="-122"/>
                <a:sym typeface="思源黑体" panose="020B0500000000000000" pitchFamily="34" charset="-122"/>
              </a:rPr>
              <a:t>Lorem Ipsum is</a:t>
            </a:r>
            <a:endParaRPr 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33">
            <a:extLst>
              <a:ext uri="{FF2B5EF4-FFF2-40B4-BE49-F238E27FC236}">
                <a16:creationId xmlns="" xmlns:a16="http://schemas.microsoft.com/office/drawing/2014/main" id="{D1A8F052-A15F-8140-8F86-2CB1CF0F5327}"/>
              </a:ext>
            </a:extLst>
          </p:cNvPr>
          <p:cNvSpPr/>
          <p:nvPr/>
        </p:nvSpPr>
        <p:spPr>
          <a:xfrm rot="16200000">
            <a:off x="6713216" y="4016472"/>
            <a:ext cx="2678028" cy="276999"/>
          </a:xfrm>
          <a:prstGeom prst="rect">
            <a:avLst/>
          </a:prstGeom>
          <a:effectLst/>
        </p:spPr>
        <p:txBody>
          <a:bodyPr wrap="square">
            <a:spAutoFit/>
          </a:bodyPr>
          <a:lstStyle/>
          <a:p>
            <a:r>
              <a:rPr lang="en-US" sz="1200" dirty="0">
                <a:solidFill>
                  <a:schemeClr val="bg1"/>
                </a:solidFill>
                <a:effectLst/>
                <a:latin typeface="思源黑体" panose="020B0500000000000000" pitchFamily="34" charset="-122"/>
                <a:ea typeface="思源黑体" panose="020B0500000000000000" pitchFamily="34" charset="-122"/>
                <a:sym typeface="思源黑体" panose="020B0500000000000000" pitchFamily="34" charset="-122"/>
              </a:rPr>
              <a:t>Lorem Ipsum </a:t>
            </a:r>
            <a:endParaRPr 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ectangle 34">
            <a:extLst>
              <a:ext uri="{FF2B5EF4-FFF2-40B4-BE49-F238E27FC236}">
                <a16:creationId xmlns="" xmlns:a16="http://schemas.microsoft.com/office/drawing/2014/main" id="{A553056D-C3BE-FD4E-8DC1-78A5C98CEBDF}"/>
              </a:ext>
            </a:extLst>
          </p:cNvPr>
          <p:cNvSpPr/>
          <p:nvPr/>
        </p:nvSpPr>
        <p:spPr>
          <a:xfrm rot="16200000">
            <a:off x="5897946" y="4016472"/>
            <a:ext cx="2678028" cy="276999"/>
          </a:xfrm>
          <a:prstGeom prst="rect">
            <a:avLst/>
          </a:prstGeom>
          <a:effectLst/>
        </p:spPr>
        <p:txBody>
          <a:bodyPr wrap="square">
            <a:spAutoFit/>
          </a:bodyPr>
          <a:lstStyle/>
          <a:p>
            <a:r>
              <a:rPr lang="en-US" sz="1200" dirty="0">
                <a:solidFill>
                  <a:schemeClr val="bg1"/>
                </a:solidFill>
                <a:effectLst/>
                <a:latin typeface="思源黑体" panose="020B0500000000000000" pitchFamily="34" charset="-122"/>
                <a:ea typeface="思源黑体" panose="020B0500000000000000" pitchFamily="34" charset="-122"/>
                <a:sym typeface="思源黑体" panose="020B0500000000000000" pitchFamily="34" charset="-122"/>
              </a:rPr>
              <a:t>Lorem Ipsum </a:t>
            </a:r>
            <a:endParaRPr 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ectangle 35">
            <a:extLst>
              <a:ext uri="{FF2B5EF4-FFF2-40B4-BE49-F238E27FC236}">
                <a16:creationId xmlns="" xmlns:a16="http://schemas.microsoft.com/office/drawing/2014/main" id="{BE9D5FE3-5EDF-984B-B90D-C123A8D2CEF4}"/>
              </a:ext>
            </a:extLst>
          </p:cNvPr>
          <p:cNvSpPr/>
          <p:nvPr/>
        </p:nvSpPr>
        <p:spPr>
          <a:xfrm rot="16200000">
            <a:off x="9238705" y="4013605"/>
            <a:ext cx="2678028" cy="276999"/>
          </a:xfrm>
          <a:prstGeom prst="rect">
            <a:avLst/>
          </a:prstGeom>
          <a:effectLst/>
        </p:spPr>
        <p:txBody>
          <a:bodyPr wrap="square">
            <a:spAutoFit/>
          </a:bodyPr>
          <a:lstStyle/>
          <a:p>
            <a:r>
              <a:rPr lang="en-US" sz="1200" dirty="0">
                <a:solidFill>
                  <a:schemeClr val="bg1"/>
                </a:solidFill>
                <a:effectLst/>
                <a:latin typeface="思源黑体" panose="020B0500000000000000" pitchFamily="34" charset="-122"/>
                <a:ea typeface="思源黑体" panose="020B0500000000000000" pitchFamily="34" charset="-122"/>
                <a:sym typeface="思源黑体" panose="020B0500000000000000" pitchFamily="34" charset="-122"/>
              </a:rPr>
              <a:t>Lorem Ipsum </a:t>
            </a:r>
            <a:endParaRPr 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Rectangle 36">
            <a:extLst>
              <a:ext uri="{FF2B5EF4-FFF2-40B4-BE49-F238E27FC236}">
                <a16:creationId xmlns="" xmlns:a16="http://schemas.microsoft.com/office/drawing/2014/main" id="{F24C14F4-D42D-624A-973D-B2B21A349A40}"/>
              </a:ext>
            </a:extLst>
          </p:cNvPr>
          <p:cNvSpPr/>
          <p:nvPr/>
        </p:nvSpPr>
        <p:spPr>
          <a:xfrm rot="16200000">
            <a:off x="8423435" y="4013605"/>
            <a:ext cx="2678028" cy="276999"/>
          </a:xfrm>
          <a:prstGeom prst="rect">
            <a:avLst/>
          </a:prstGeom>
          <a:effectLst/>
        </p:spPr>
        <p:txBody>
          <a:bodyPr wrap="square">
            <a:spAutoFit/>
          </a:bodyPr>
          <a:lstStyle/>
          <a:p>
            <a:r>
              <a:rPr lang="en-US" sz="1200" dirty="0">
                <a:solidFill>
                  <a:schemeClr val="bg1"/>
                </a:solidFill>
                <a:effectLst/>
                <a:latin typeface="思源黑体" panose="020B0500000000000000" pitchFamily="34" charset="-122"/>
                <a:ea typeface="思源黑体" panose="020B0500000000000000" pitchFamily="34" charset="-122"/>
                <a:sym typeface="思源黑体" panose="020B0500000000000000" pitchFamily="34" charset="-122"/>
              </a:rPr>
              <a:t>Lorem Ipsum </a:t>
            </a:r>
            <a:endParaRPr lang="en-US"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37">
            <a:extLst>
              <a:ext uri="{FF2B5EF4-FFF2-40B4-BE49-F238E27FC236}">
                <a16:creationId xmlns="" xmlns:a16="http://schemas.microsoft.com/office/drawing/2014/main" id="{E36675ED-9EFF-2A4B-BF42-2FE0E1B26D61}"/>
              </a:ext>
            </a:extLst>
          </p:cNvPr>
          <p:cNvSpPr txBox="1"/>
          <p:nvPr/>
        </p:nvSpPr>
        <p:spPr>
          <a:xfrm>
            <a:off x="6975891" y="2631506"/>
            <a:ext cx="565973" cy="261610"/>
          </a:xfrm>
          <a:prstGeom prst="rect">
            <a:avLst/>
          </a:prstGeom>
          <a:noFill/>
          <a:effectLst/>
        </p:spPr>
        <p:txBody>
          <a:bodyPr wrap="square" rtlCol="0">
            <a:spAutoFit/>
          </a:bodyPr>
          <a:lstStyle/>
          <a:p>
            <a:pPr algn="ctr"/>
            <a:r>
              <a:rPr lang="en-US" sz="11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70%</a:t>
            </a:r>
            <a:endParaRPr lang="en-US" sz="1100"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TextBox 38">
            <a:extLst>
              <a:ext uri="{FF2B5EF4-FFF2-40B4-BE49-F238E27FC236}">
                <a16:creationId xmlns="" xmlns:a16="http://schemas.microsoft.com/office/drawing/2014/main" id="{11F5E4C6-A122-8C48-990F-19DAB8F608AC}"/>
              </a:ext>
            </a:extLst>
          </p:cNvPr>
          <p:cNvSpPr txBox="1"/>
          <p:nvPr/>
        </p:nvSpPr>
        <p:spPr>
          <a:xfrm>
            <a:off x="7786520" y="2631506"/>
            <a:ext cx="565973" cy="261610"/>
          </a:xfrm>
          <a:prstGeom prst="rect">
            <a:avLst/>
          </a:prstGeom>
          <a:noFill/>
          <a:effectLst/>
        </p:spPr>
        <p:txBody>
          <a:bodyPr wrap="square" rtlCol="0">
            <a:spAutoFit/>
          </a:bodyPr>
          <a:lstStyle/>
          <a:p>
            <a:pPr algn="ctr"/>
            <a:r>
              <a:rPr lang="en-US" sz="11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70%</a:t>
            </a:r>
            <a:endParaRPr lang="en-US" sz="1100"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TextBox 39">
            <a:extLst>
              <a:ext uri="{FF2B5EF4-FFF2-40B4-BE49-F238E27FC236}">
                <a16:creationId xmlns="" xmlns:a16="http://schemas.microsoft.com/office/drawing/2014/main" id="{92B27EC3-57AD-C342-9DA7-CD23B88BFCC3}"/>
              </a:ext>
            </a:extLst>
          </p:cNvPr>
          <p:cNvSpPr txBox="1"/>
          <p:nvPr/>
        </p:nvSpPr>
        <p:spPr>
          <a:xfrm>
            <a:off x="8653919" y="2631506"/>
            <a:ext cx="565973" cy="261610"/>
          </a:xfrm>
          <a:prstGeom prst="rect">
            <a:avLst/>
          </a:prstGeom>
          <a:noFill/>
          <a:effectLst/>
        </p:spPr>
        <p:txBody>
          <a:bodyPr wrap="square" rtlCol="0">
            <a:spAutoFit/>
          </a:bodyPr>
          <a:lstStyle/>
          <a:p>
            <a:pPr algn="ctr"/>
            <a:r>
              <a:rPr lang="en-US" sz="11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70%</a:t>
            </a:r>
            <a:endParaRPr lang="en-US" sz="1100"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TextBox 40">
            <a:extLst>
              <a:ext uri="{FF2B5EF4-FFF2-40B4-BE49-F238E27FC236}">
                <a16:creationId xmlns="" xmlns:a16="http://schemas.microsoft.com/office/drawing/2014/main" id="{93A0E387-98AD-074D-AF61-E5A385BC707E}"/>
              </a:ext>
            </a:extLst>
          </p:cNvPr>
          <p:cNvSpPr txBox="1"/>
          <p:nvPr/>
        </p:nvSpPr>
        <p:spPr>
          <a:xfrm>
            <a:off x="9464548" y="2631506"/>
            <a:ext cx="565973" cy="261610"/>
          </a:xfrm>
          <a:prstGeom prst="rect">
            <a:avLst/>
          </a:prstGeom>
          <a:noFill/>
          <a:effectLst/>
        </p:spPr>
        <p:txBody>
          <a:bodyPr wrap="square" rtlCol="0">
            <a:spAutoFit/>
          </a:bodyPr>
          <a:lstStyle/>
          <a:p>
            <a:pPr algn="ctr"/>
            <a:r>
              <a:rPr lang="en-US" sz="11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70%</a:t>
            </a:r>
            <a:endParaRPr lang="en-US" sz="1100"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TextBox 41">
            <a:extLst>
              <a:ext uri="{FF2B5EF4-FFF2-40B4-BE49-F238E27FC236}">
                <a16:creationId xmlns="" xmlns:a16="http://schemas.microsoft.com/office/drawing/2014/main" id="{2EF48E24-08A7-E141-B780-959A8C1D01FE}"/>
              </a:ext>
            </a:extLst>
          </p:cNvPr>
          <p:cNvSpPr txBox="1"/>
          <p:nvPr/>
        </p:nvSpPr>
        <p:spPr>
          <a:xfrm>
            <a:off x="10322839" y="2631506"/>
            <a:ext cx="565973" cy="261610"/>
          </a:xfrm>
          <a:prstGeom prst="rect">
            <a:avLst/>
          </a:prstGeom>
          <a:noFill/>
          <a:effectLst/>
        </p:spPr>
        <p:txBody>
          <a:bodyPr wrap="square" rtlCol="0">
            <a:spAutoFit/>
          </a:bodyPr>
          <a:lstStyle/>
          <a:p>
            <a:pPr algn="ctr"/>
            <a:r>
              <a:rPr lang="en-US" sz="11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70%</a:t>
            </a:r>
            <a:endParaRPr lang="en-US" sz="1100"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106">
            <a:extLst>
              <a:ext uri="{FF2B5EF4-FFF2-40B4-BE49-F238E27FC236}">
                <a16:creationId xmlns="" xmlns:a16="http://schemas.microsoft.com/office/drawing/2014/main" id="{AFF90BE1-C110-6A4B-ADE6-BF3B9883A5C4}"/>
              </a:ext>
            </a:extLst>
          </p:cNvPr>
          <p:cNvSpPr txBox="1"/>
          <p:nvPr/>
        </p:nvSpPr>
        <p:spPr>
          <a:xfrm>
            <a:off x="1078502" y="3876675"/>
            <a:ext cx="1329210" cy="769441"/>
          </a:xfrm>
          <a:prstGeom prst="rect">
            <a:avLst/>
          </a:prstGeom>
          <a:noFill/>
        </p:spPr>
        <p:txBody>
          <a:bodyPr wrap="none" rtlCol="0">
            <a:spAutoFit/>
          </a:bodyPr>
          <a:lstStyle>
            <a:defPPr>
              <a:defRPr lang="en-US"/>
            </a:defPPr>
            <a:lvl1pPr>
              <a:defRPr sz="4000">
                <a:solidFill>
                  <a:schemeClr val="tx2"/>
                </a:solidFill>
                <a:ea typeface="Montserrat" charset="0"/>
                <a:cs typeface="Montserrat" charset="0"/>
              </a:defRPr>
            </a:lvl1pPr>
          </a:lstStyle>
          <a:p>
            <a:r>
              <a:rPr lang="en-US" sz="44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24%</a:t>
            </a:r>
          </a:p>
        </p:txBody>
      </p:sp>
      <p:sp>
        <p:nvSpPr>
          <p:cNvPr id="23" name="TextBox 110">
            <a:extLst>
              <a:ext uri="{FF2B5EF4-FFF2-40B4-BE49-F238E27FC236}">
                <a16:creationId xmlns="" xmlns:a16="http://schemas.microsoft.com/office/drawing/2014/main" id="{E273CB8F-45CB-B545-85CA-BEA6920E59D6}"/>
              </a:ext>
            </a:extLst>
          </p:cNvPr>
          <p:cNvSpPr txBox="1"/>
          <p:nvPr/>
        </p:nvSpPr>
        <p:spPr>
          <a:xfrm>
            <a:off x="1078502" y="5011674"/>
            <a:ext cx="1329210" cy="769441"/>
          </a:xfrm>
          <a:prstGeom prst="rect">
            <a:avLst/>
          </a:prstGeom>
          <a:noFill/>
        </p:spPr>
        <p:txBody>
          <a:bodyPr wrap="none" rtlCol="0">
            <a:spAutoFit/>
          </a:bodyPr>
          <a:lstStyle>
            <a:defPPr>
              <a:defRPr lang="en-US"/>
            </a:defPPr>
            <a:lvl1pPr>
              <a:defRPr sz="4000">
                <a:solidFill>
                  <a:schemeClr val="tx2"/>
                </a:solidFill>
                <a:ea typeface="Montserrat" charset="0"/>
                <a:cs typeface="Montserrat" charset="0"/>
              </a:defRPr>
            </a:lvl1pPr>
          </a:lstStyle>
          <a:p>
            <a:r>
              <a:rPr lang="en-US" sz="44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83%</a:t>
            </a:r>
          </a:p>
        </p:txBody>
      </p:sp>
      <p:sp>
        <p:nvSpPr>
          <p:cNvPr id="24" name="矩形 23">
            <a:extLst>
              <a:ext uri="{FF2B5EF4-FFF2-40B4-BE49-F238E27FC236}">
                <a16:creationId xmlns="" xmlns:a16="http://schemas.microsoft.com/office/drawing/2014/main" id="{FA04D42A-F8B8-1D48-9C66-E5944F124136}"/>
              </a:ext>
            </a:extLst>
          </p:cNvPr>
          <p:cNvSpPr/>
          <p:nvPr/>
        </p:nvSpPr>
        <p:spPr>
          <a:xfrm>
            <a:off x="2407712" y="3812376"/>
            <a:ext cx="3685744" cy="834388"/>
          </a:xfrm>
          <a:prstGeom prst="rect">
            <a:avLst/>
          </a:prstGeom>
        </p:spPr>
        <p:txBody>
          <a:bodyPr wrap="square" lIns="91433" tIns="45716" rIns="91433" bIns="45716">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企业只会奖励热爱企业，遵循企业价值观，对企业有贡献的人，与企业价值观相一致是其获得晋升机会的基本前提</a:t>
            </a:r>
          </a:p>
        </p:txBody>
      </p:sp>
      <p:sp>
        <p:nvSpPr>
          <p:cNvPr id="25" name="矩形 24">
            <a:extLst>
              <a:ext uri="{FF2B5EF4-FFF2-40B4-BE49-F238E27FC236}">
                <a16:creationId xmlns="" xmlns:a16="http://schemas.microsoft.com/office/drawing/2014/main" id="{8E65B012-1DA4-0F46-AB35-3009F1A3437A}"/>
              </a:ext>
            </a:extLst>
          </p:cNvPr>
          <p:cNvSpPr/>
          <p:nvPr/>
        </p:nvSpPr>
        <p:spPr>
          <a:xfrm>
            <a:off x="2407712" y="4946727"/>
            <a:ext cx="3685744" cy="834388"/>
          </a:xfrm>
          <a:prstGeom prst="rect">
            <a:avLst/>
          </a:prstGeom>
        </p:spPr>
        <p:txBody>
          <a:bodyPr wrap="square" lIns="91433" tIns="45716" rIns="91433" bIns="45716">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企业只会奖励热爱企业，遵循企业价值观，对企业有贡献的人，与企业价值观相一致是其获得晋升机会的基本前提</a:t>
            </a:r>
          </a:p>
        </p:txBody>
      </p:sp>
      <p:sp>
        <p:nvSpPr>
          <p:cNvPr id="26" name="TextBox 24">
            <a:extLst>
              <a:ext uri="{FF2B5EF4-FFF2-40B4-BE49-F238E27FC236}">
                <a16:creationId xmlns="" xmlns:a16="http://schemas.microsoft.com/office/drawing/2014/main" id="{EB002AA4-EFD6-A44B-B977-8E246226A190}"/>
              </a:ext>
            </a:extLst>
          </p:cNvPr>
          <p:cNvSpPr txBox="1"/>
          <p:nvPr/>
        </p:nvSpPr>
        <p:spPr>
          <a:xfrm>
            <a:off x="1072433" y="2441345"/>
            <a:ext cx="4608498" cy="1023854"/>
          </a:xfrm>
          <a:prstGeom prst="rect">
            <a:avLst/>
          </a:prstGeom>
          <a:noFill/>
        </p:spPr>
        <p:txBody>
          <a:bodyPr wrap="square" lIns="91423" tIns="45712" rIns="91423" bIns="45712" rtlCol="0">
            <a:spAutoFit/>
          </a:bodyPr>
          <a:lstStyle/>
          <a:p>
            <a:pPr lvl="0" defTabSz="1217930">
              <a:lnSpc>
                <a:spcPct val="150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接受企业文化，能使自己和企业在价值取向上趋于一致，减少因理念和行为不协调所带来的冲突，从而使内心更加平静。</a:t>
            </a:r>
          </a:p>
        </p:txBody>
      </p:sp>
      <p:sp>
        <p:nvSpPr>
          <p:cNvPr id="27" name="TextBox 7">
            <a:extLst>
              <a:ext uri="{FF2B5EF4-FFF2-40B4-BE49-F238E27FC236}">
                <a16:creationId xmlns="" xmlns:a16="http://schemas.microsoft.com/office/drawing/2014/main" id="{BFEA738F-FC3A-D14D-A7A0-399F86C6404D}"/>
              </a:ext>
            </a:extLst>
          </p:cNvPr>
          <p:cNvSpPr txBox="1"/>
          <p:nvPr/>
        </p:nvSpPr>
        <p:spPr>
          <a:xfrm>
            <a:off x="1072433" y="1629219"/>
            <a:ext cx="3057247" cy="523220"/>
          </a:xfrm>
          <a:prstGeom prst="rect">
            <a:avLst/>
          </a:prstGeom>
          <a:noFill/>
        </p:spPr>
        <p:txBody>
          <a:bodyPr wrap="none" rtlCol="0">
            <a:spAutoFit/>
          </a:bodyPr>
          <a:lstStyle/>
          <a:p>
            <a:r>
              <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找到内心的归属感</a:t>
            </a:r>
          </a:p>
        </p:txBody>
      </p:sp>
    </p:spTree>
    <p:extLst>
      <p:ext uri="{BB962C8B-B14F-4D97-AF65-F5344CB8AC3E}">
        <p14:creationId xmlns:p14="http://schemas.microsoft.com/office/powerpoint/2010/main" val="3059149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4054"/>
                                  </p:iterate>
                                  <p:childTnLst>
                                    <p:set>
                                      <p:cBhvr>
                                        <p:cTn id="6" dur="1" fill="hold">
                                          <p:stCondLst>
                                            <p:cond delay="0"/>
                                          </p:stCondLst>
                                        </p:cTn>
                                        <p:tgtEl>
                                          <p:spTgt spid="24"/>
                                        </p:tgtEl>
                                        <p:attrNameLst>
                                          <p:attrName>style.visibility</p:attrName>
                                        </p:attrNameLst>
                                      </p:cBhvr>
                                      <p:to>
                                        <p:strVal val="visible"/>
                                      </p:to>
                                    </p:set>
                                    <p:anim calcmode="lin" valueType="num">
                                      <p:cBhvr>
                                        <p:cTn id="7" dur="250" fill="hold"/>
                                        <p:tgtEl>
                                          <p:spTgt spid="24"/>
                                        </p:tgtEl>
                                        <p:attrNameLst>
                                          <p:attrName>ppt_w</p:attrName>
                                        </p:attrNameLst>
                                      </p:cBhvr>
                                      <p:tavLst>
                                        <p:tav tm="0">
                                          <p:val>
                                            <p:fltVal val="0"/>
                                          </p:val>
                                        </p:tav>
                                        <p:tav tm="100000">
                                          <p:val>
                                            <p:strVal val="#ppt_w"/>
                                          </p:val>
                                        </p:tav>
                                      </p:tavLst>
                                    </p:anim>
                                    <p:anim calcmode="lin" valueType="num">
                                      <p:cBhvr>
                                        <p:cTn id="8" dur="250" fill="hold"/>
                                        <p:tgtEl>
                                          <p:spTgt spid="24"/>
                                        </p:tgtEl>
                                        <p:attrNameLst>
                                          <p:attrName>ppt_h</p:attrName>
                                        </p:attrNameLst>
                                      </p:cBhvr>
                                      <p:tavLst>
                                        <p:tav tm="0">
                                          <p:val>
                                            <p:fltVal val="0"/>
                                          </p:val>
                                        </p:tav>
                                        <p:tav tm="100000">
                                          <p:val>
                                            <p:strVal val="#ppt_h"/>
                                          </p:val>
                                        </p:tav>
                                      </p:tavLst>
                                    </p:anim>
                                    <p:animEffect transition="in" filter="fade">
                                      <p:cBhvr>
                                        <p:cTn id="9" dur="250"/>
                                        <p:tgtEl>
                                          <p:spTgt spid="24"/>
                                        </p:tgtEl>
                                      </p:cBhvr>
                                    </p:animEffect>
                                  </p:childTnLst>
                                </p:cTn>
                              </p:par>
                            </p:childTnLst>
                          </p:cTn>
                        </p:par>
                        <p:par>
                          <p:cTn id="10" fill="hold">
                            <p:stCondLst>
                              <p:cond delay="747"/>
                            </p:stCondLst>
                            <p:childTnLst>
                              <p:par>
                                <p:cTn id="11" presetID="53" presetClass="entr" presetSubtype="16" fill="hold" grpId="0" nodeType="afterEffect">
                                  <p:stCondLst>
                                    <p:cond delay="0"/>
                                  </p:stCondLst>
                                  <p:iterate type="lt">
                                    <p:tmPct val="4054"/>
                                  </p:iterate>
                                  <p:childTnLst>
                                    <p:set>
                                      <p:cBhvr>
                                        <p:cTn id="12" dur="1" fill="hold">
                                          <p:stCondLst>
                                            <p:cond delay="0"/>
                                          </p:stCondLst>
                                        </p:cTn>
                                        <p:tgtEl>
                                          <p:spTgt spid="25"/>
                                        </p:tgtEl>
                                        <p:attrNameLst>
                                          <p:attrName>style.visibility</p:attrName>
                                        </p:attrNameLst>
                                      </p:cBhvr>
                                      <p:to>
                                        <p:strVal val="visible"/>
                                      </p:to>
                                    </p:set>
                                    <p:anim calcmode="lin" valueType="num">
                                      <p:cBhvr>
                                        <p:cTn id="13" dur="250" fill="hold"/>
                                        <p:tgtEl>
                                          <p:spTgt spid="25"/>
                                        </p:tgtEl>
                                        <p:attrNameLst>
                                          <p:attrName>ppt_w</p:attrName>
                                        </p:attrNameLst>
                                      </p:cBhvr>
                                      <p:tavLst>
                                        <p:tav tm="0">
                                          <p:val>
                                            <p:fltVal val="0"/>
                                          </p:val>
                                        </p:tav>
                                        <p:tav tm="100000">
                                          <p:val>
                                            <p:strVal val="#ppt_w"/>
                                          </p:val>
                                        </p:tav>
                                      </p:tavLst>
                                    </p:anim>
                                    <p:anim calcmode="lin" valueType="num">
                                      <p:cBhvr>
                                        <p:cTn id="14" dur="250" fill="hold"/>
                                        <p:tgtEl>
                                          <p:spTgt spid="25"/>
                                        </p:tgtEl>
                                        <p:attrNameLst>
                                          <p:attrName>ppt_h</p:attrName>
                                        </p:attrNameLst>
                                      </p:cBhvr>
                                      <p:tavLst>
                                        <p:tav tm="0">
                                          <p:val>
                                            <p:fltVal val="0"/>
                                          </p:val>
                                        </p:tav>
                                        <p:tav tm="100000">
                                          <p:val>
                                            <p:strVal val="#ppt_h"/>
                                          </p:val>
                                        </p:tav>
                                      </p:tavLst>
                                    </p:anim>
                                    <p:animEffect transition="in" filter="fade">
                                      <p:cBhvr>
                                        <p:cTn id="15" dur="25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5">
            <a:extLst>
              <a:ext uri="{FF2B5EF4-FFF2-40B4-BE49-F238E27FC236}">
                <a16:creationId xmlns="" xmlns:a16="http://schemas.microsoft.com/office/drawing/2014/main" id="{8A8AF390-F8E1-49E5-8630-EF9F6DBB4AEA}"/>
              </a:ext>
            </a:extLst>
          </p:cNvPr>
          <p:cNvGrpSpPr/>
          <p:nvPr/>
        </p:nvGrpSpPr>
        <p:grpSpPr>
          <a:xfrm>
            <a:off x="-10451" y="13401"/>
            <a:ext cx="12192000" cy="6854825"/>
            <a:chOff x="0" y="3175"/>
            <a:chExt cx="12192000" cy="6854825"/>
          </a:xfrm>
        </p:grpSpPr>
        <p:sp>
          <p:nvSpPr>
            <p:cNvPr id="38" name="Freeform 9">
              <a:extLst>
                <a:ext uri="{FF2B5EF4-FFF2-40B4-BE49-F238E27FC236}">
                  <a16:creationId xmlns="" xmlns:a16="http://schemas.microsoft.com/office/drawing/2014/main" id="{39102AE8-BDE0-4BBB-910C-6669B678CD1A}"/>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椭圆 5">
              <a:extLst>
                <a:ext uri="{FF2B5EF4-FFF2-40B4-BE49-F238E27FC236}">
                  <a16:creationId xmlns="" xmlns:a16="http://schemas.microsoft.com/office/drawing/2014/main" id="{9F14916E-315F-4B1F-80DB-1EBC90793239}"/>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0" name="矩形 39">
              <a:extLst>
                <a:ext uri="{FF2B5EF4-FFF2-40B4-BE49-F238E27FC236}">
                  <a16:creationId xmlns="" xmlns:a16="http://schemas.microsoft.com/office/drawing/2014/main" id="{F555AC37-1E4B-4B8F-9F4F-A27D8530C883}"/>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1" name="文本框 40">
              <a:extLst>
                <a:ext uri="{FF2B5EF4-FFF2-40B4-BE49-F238E27FC236}">
                  <a16:creationId xmlns="" xmlns:a16="http://schemas.microsoft.com/office/drawing/2014/main" id="{33B26D5B-EB78-498E-94E8-554D61031C84}"/>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2" name="Freeform 9">
            <a:extLst>
              <a:ext uri="{FF2B5EF4-FFF2-40B4-BE49-F238E27FC236}">
                <a16:creationId xmlns="" xmlns:a16="http://schemas.microsoft.com/office/drawing/2014/main" id="{1B456BCF-5F6A-6147-AC45-9FAF5B773AC5}"/>
              </a:ext>
            </a:extLst>
          </p:cNvPr>
          <p:cNvSpPr>
            <a:spLocks/>
          </p:cNvSpPr>
          <p:nvPr/>
        </p:nvSpPr>
        <p:spPr bwMode="auto">
          <a:xfrm>
            <a:off x="4980535" y="4378666"/>
            <a:ext cx="2339985" cy="783975"/>
          </a:xfrm>
          <a:custGeom>
            <a:avLst/>
            <a:gdLst>
              <a:gd name="T0" fmla="*/ 226 w 1764"/>
              <a:gd name="T1" fmla="*/ 0 h 591"/>
              <a:gd name="T2" fmla="*/ 307 w 1764"/>
              <a:gd name="T3" fmla="*/ 72 h 591"/>
              <a:gd name="T4" fmla="*/ 393 w 1764"/>
              <a:gd name="T5" fmla="*/ 132 h 591"/>
              <a:gd name="T6" fmla="*/ 484 w 1764"/>
              <a:gd name="T7" fmla="*/ 181 h 591"/>
              <a:gd name="T8" fmla="*/ 582 w 1764"/>
              <a:gd name="T9" fmla="*/ 221 h 591"/>
              <a:gd name="T10" fmla="*/ 679 w 1764"/>
              <a:gd name="T11" fmla="*/ 249 h 591"/>
              <a:gd name="T12" fmla="*/ 780 w 1764"/>
              <a:gd name="T13" fmla="*/ 265 h 591"/>
              <a:gd name="T14" fmla="*/ 882 w 1764"/>
              <a:gd name="T15" fmla="*/ 270 h 591"/>
              <a:gd name="T16" fmla="*/ 984 w 1764"/>
              <a:gd name="T17" fmla="*/ 265 h 591"/>
              <a:gd name="T18" fmla="*/ 1084 w 1764"/>
              <a:gd name="T19" fmla="*/ 249 h 591"/>
              <a:gd name="T20" fmla="*/ 1185 w 1764"/>
              <a:gd name="T21" fmla="*/ 221 h 591"/>
              <a:gd name="T22" fmla="*/ 1280 w 1764"/>
              <a:gd name="T23" fmla="*/ 181 h 591"/>
              <a:gd name="T24" fmla="*/ 1371 w 1764"/>
              <a:gd name="T25" fmla="*/ 132 h 591"/>
              <a:gd name="T26" fmla="*/ 1457 w 1764"/>
              <a:gd name="T27" fmla="*/ 72 h 591"/>
              <a:gd name="T28" fmla="*/ 1538 w 1764"/>
              <a:gd name="T29" fmla="*/ 0 h 591"/>
              <a:gd name="T30" fmla="*/ 1764 w 1764"/>
              <a:gd name="T31" fmla="*/ 226 h 591"/>
              <a:gd name="T32" fmla="*/ 1673 w 1764"/>
              <a:gd name="T33" fmla="*/ 309 h 591"/>
              <a:gd name="T34" fmla="*/ 1575 w 1764"/>
              <a:gd name="T35" fmla="*/ 382 h 591"/>
              <a:gd name="T36" fmla="*/ 1471 w 1764"/>
              <a:gd name="T37" fmla="*/ 444 h 591"/>
              <a:gd name="T38" fmla="*/ 1359 w 1764"/>
              <a:gd name="T39" fmla="*/ 498 h 591"/>
              <a:gd name="T40" fmla="*/ 1245 w 1764"/>
              <a:gd name="T41" fmla="*/ 537 h 591"/>
              <a:gd name="T42" fmla="*/ 1126 w 1764"/>
              <a:gd name="T43" fmla="*/ 568 h 591"/>
              <a:gd name="T44" fmla="*/ 1005 w 1764"/>
              <a:gd name="T45" fmla="*/ 586 h 591"/>
              <a:gd name="T46" fmla="*/ 882 w 1764"/>
              <a:gd name="T47" fmla="*/ 591 h 591"/>
              <a:gd name="T48" fmla="*/ 759 w 1764"/>
              <a:gd name="T49" fmla="*/ 586 h 591"/>
              <a:gd name="T50" fmla="*/ 638 w 1764"/>
              <a:gd name="T51" fmla="*/ 568 h 591"/>
              <a:gd name="T52" fmla="*/ 519 w 1764"/>
              <a:gd name="T53" fmla="*/ 537 h 591"/>
              <a:gd name="T54" fmla="*/ 405 w 1764"/>
              <a:gd name="T55" fmla="*/ 498 h 591"/>
              <a:gd name="T56" fmla="*/ 293 w 1764"/>
              <a:gd name="T57" fmla="*/ 444 h 591"/>
              <a:gd name="T58" fmla="*/ 191 w 1764"/>
              <a:gd name="T59" fmla="*/ 382 h 591"/>
              <a:gd name="T60" fmla="*/ 91 w 1764"/>
              <a:gd name="T61" fmla="*/ 309 h 591"/>
              <a:gd name="T62" fmla="*/ 0 w 1764"/>
              <a:gd name="T63" fmla="*/ 226 h 591"/>
              <a:gd name="T64" fmla="*/ 226 w 1764"/>
              <a:gd name="T65"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4" h="591">
                <a:moveTo>
                  <a:pt x="226" y="0"/>
                </a:moveTo>
                <a:lnTo>
                  <a:pt x="307" y="72"/>
                </a:lnTo>
                <a:lnTo>
                  <a:pt x="393" y="132"/>
                </a:lnTo>
                <a:lnTo>
                  <a:pt x="484" y="181"/>
                </a:lnTo>
                <a:lnTo>
                  <a:pt x="582" y="221"/>
                </a:lnTo>
                <a:lnTo>
                  <a:pt x="679" y="249"/>
                </a:lnTo>
                <a:lnTo>
                  <a:pt x="780" y="265"/>
                </a:lnTo>
                <a:lnTo>
                  <a:pt x="882" y="270"/>
                </a:lnTo>
                <a:lnTo>
                  <a:pt x="984" y="265"/>
                </a:lnTo>
                <a:lnTo>
                  <a:pt x="1084" y="249"/>
                </a:lnTo>
                <a:lnTo>
                  <a:pt x="1185" y="221"/>
                </a:lnTo>
                <a:lnTo>
                  <a:pt x="1280" y="181"/>
                </a:lnTo>
                <a:lnTo>
                  <a:pt x="1371" y="132"/>
                </a:lnTo>
                <a:lnTo>
                  <a:pt x="1457" y="72"/>
                </a:lnTo>
                <a:lnTo>
                  <a:pt x="1538" y="0"/>
                </a:lnTo>
                <a:lnTo>
                  <a:pt x="1764" y="226"/>
                </a:lnTo>
                <a:lnTo>
                  <a:pt x="1673" y="309"/>
                </a:lnTo>
                <a:lnTo>
                  <a:pt x="1575" y="382"/>
                </a:lnTo>
                <a:lnTo>
                  <a:pt x="1471" y="444"/>
                </a:lnTo>
                <a:lnTo>
                  <a:pt x="1359" y="498"/>
                </a:lnTo>
                <a:lnTo>
                  <a:pt x="1245" y="537"/>
                </a:lnTo>
                <a:lnTo>
                  <a:pt x="1126" y="568"/>
                </a:lnTo>
                <a:lnTo>
                  <a:pt x="1005" y="586"/>
                </a:lnTo>
                <a:lnTo>
                  <a:pt x="882" y="591"/>
                </a:lnTo>
                <a:lnTo>
                  <a:pt x="759" y="586"/>
                </a:lnTo>
                <a:lnTo>
                  <a:pt x="638" y="568"/>
                </a:lnTo>
                <a:lnTo>
                  <a:pt x="519" y="537"/>
                </a:lnTo>
                <a:lnTo>
                  <a:pt x="405" y="498"/>
                </a:lnTo>
                <a:lnTo>
                  <a:pt x="293" y="444"/>
                </a:lnTo>
                <a:lnTo>
                  <a:pt x="191" y="382"/>
                </a:lnTo>
                <a:lnTo>
                  <a:pt x="91" y="309"/>
                </a:lnTo>
                <a:lnTo>
                  <a:pt x="0" y="226"/>
                </a:lnTo>
                <a:lnTo>
                  <a:pt x="22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12">
            <a:extLst>
              <a:ext uri="{FF2B5EF4-FFF2-40B4-BE49-F238E27FC236}">
                <a16:creationId xmlns="" xmlns:a16="http://schemas.microsoft.com/office/drawing/2014/main" id="{BF85A193-35E3-BD4D-A32E-0645794C05F7}"/>
              </a:ext>
            </a:extLst>
          </p:cNvPr>
          <p:cNvSpPr>
            <a:spLocks/>
          </p:cNvSpPr>
          <p:nvPr/>
        </p:nvSpPr>
        <p:spPr bwMode="auto">
          <a:xfrm>
            <a:off x="5171555" y="2460515"/>
            <a:ext cx="1957946" cy="1960599"/>
          </a:xfrm>
          <a:custGeom>
            <a:avLst/>
            <a:gdLst>
              <a:gd name="T0" fmla="*/ 738 w 1476"/>
              <a:gd name="T1" fmla="*/ 0 h 1478"/>
              <a:gd name="T2" fmla="*/ 838 w 1476"/>
              <a:gd name="T3" fmla="*/ 7 h 1478"/>
              <a:gd name="T4" fmla="*/ 933 w 1476"/>
              <a:gd name="T5" fmla="*/ 28 h 1478"/>
              <a:gd name="T6" fmla="*/ 1024 w 1476"/>
              <a:gd name="T7" fmla="*/ 59 h 1478"/>
              <a:gd name="T8" fmla="*/ 1110 w 1476"/>
              <a:gd name="T9" fmla="*/ 103 h 1478"/>
              <a:gd name="T10" fmla="*/ 1189 w 1476"/>
              <a:gd name="T11" fmla="*/ 154 h 1478"/>
              <a:gd name="T12" fmla="*/ 1259 w 1476"/>
              <a:gd name="T13" fmla="*/ 217 h 1478"/>
              <a:gd name="T14" fmla="*/ 1322 w 1476"/>
              <a:gd name="T15" fmla="*/ 289 h 1478"/>
              <a:gd name="T16" fmla="*/ 1376 w 1476"/>
              <a:gd name="T17" fmla="*/ 366 h 1478"/>
              <a:gd name="T18" fmla="*/ 1418 w 1476"/>
              <a:gd name="T19" fmla="*/ 452 h 1478"/>
              <a:gd name="T20" fmla="*/ 1450 w 1476"/>
              <a:gd name="T21" fmla="*/ 543 h 1478"/>
              <a:gd name="T22" fmla="*/ 1469 w 1476"/>
              <a:gd name="T23" fmla="*/ 640 h 1478"/>
              <a:gd name="T24" fmla="*/ 1476 w 1476"/>
              <a:gd name="T25" fmla="*/ 741 h 1478"/>
              <a:gd name="T26" fmla="*/ 1469 w 1476"/>
              <a:gd name="T27" fmla="*/ 841 h 1478"/>
              <a:gd name="T28" fmla="*/ 1450 w 1476"/>
              <a:gd name="T29" fmla="*/ 936 h 1478"/>
              <a:gd name="T30" fmla="*/ 1418 w 1476"/>
              <a:gd name="T31" fmla="*/ 1027 h 1478"/>
              <a:gd name="T32" fmla="*/ 1376 w 1476"/>
              <a:gd name="T33" fmla="*/ 1113 h 1478"/>
              <a:gd name="T34" fmla="*/ 1322 w 1476"/>
              <a:gd name="T35" fmla="*/ 1190 h 1478"/>
              <a:gd name="T36" fmla="*/ 1259 w 1476"/>
              <a:gd name="T37" fmla="*/ 1262 h 1478"/>
              <a:gd name="T38" fmla="*/ 1189 w 1476"/>
              <a:gd name="T39" fmla="*/ 1325 h 1478"/>
              <a:gd name="T40" fmla="*/ 1110 w 1476"/>
              <a:gd name="T41" fmla="*/ 1378 h 1478"/>
              <a:gd name="T42" fmla="*/ 1024 w 1476"/>
              <a:gd name="T43" fmla="*/ 1420 h 1478"/>
              <a:gd name="T44" fmla="*/ 933 w 1476"/>
              <a:gd name="T45" fmla="*/ 1453 h 1478"/>
              <a:gd name="T46" fmla="*/ 838 w 1476"/>
              <a:gd name="T47" fmla="*/ 1471 h 1478"/>
              <a:gd name="T48" fmla="*/ 738 w 1476"/>
              <a:gd name="T49" fmla="*/ 1478 h 1478"/>
              <a:gd name="T50" fmla="*/ 638 w 1476"/>
              <a:gd name="T51" fmla="*/ 1471 h 1478"/>
              <a:gd name="T52" fmla="*/ 542 w 1476"/>
              <a:gd name="T53" fmla="*/ 1453 h 1478"/>
              <a:gd name="T54" fmla="*/ 449 w 1476"/>
              <a:gd name="T55" fmla="*/ 1420 h 1478"/>
              <a:gd name="T56" fmla="*/ 366 w 1476"/>
              <a:gd name="T57" fmla="*/ 1378 h 1478"/>
              <a:gd name="T58" fmla="*/ 286 w 1476"/>
              <a:gd name="T59" fmla="*/ 1325 h 1478"/>
              <a:gd name="T60" fmla="*/ 217 w 1476"/>
              <a:gd name="T61" fmla="*/ 1262 h 1478"/>
              <a:gd name="T62" fmla="*/ 154 w 1476"/>
              <a:gd name="T63" fmla="*/ 1190 h 1478"/>
              <a:gd name="T64" fmla="*/ 100 w 1476"/>
              <a:gd name="T65" fmla="*/ 1113 h 1478"/>
              <a:gd name="T66" fmla="*/ 58 w 1476"/>
              <a:gd name="T67" fmla="*/ 1027 h 1478"/>
              <a:gd name="T68" fmla="*/ 26 w 1476"/>
              <a:gd name="T69" fmla="*/ 936 h 1478"/>
              <a:gd name="T70" fmla="*/ 7 w 1476"/>
              <a:gd name="T71" fmla="*/ 841 h 1478"/>
              <a:gd name="T72" fmla="*/ 0 w 1476"/>
              <a:gd name="T73" fmla="*/ 741 h 1478"/>
              <a:gd name="T74" fmla="*/ 7 w 1476"/>
              <a:gd name="T75" fmla="*/ 640 h 1478"/>
              <a:gd name="T76" fmla="*/ 26 w 1476"/>
              <a:gd name="T77" fmla="*/ 543 h 1478"/>
              <a:gd name="T78" fmla="*/ 58 w 1476"/>
              <a:gd name="T79" fmla="*/ 452 h 1478"/>
              <a:gd name="T80" fmla="*/ 100 w 1476"/>
              <a:gd name="T81" fmla="*/ 366 h 1478"/>
              <a:gd name="T82" fmla="*/ 154 w 1476"/>
              <a:gd name="T83" fmla="*/ 289 h 1478"/>
              <a:gd name="T84" fmla="*/ 217 w 1476"/>
              <a:gd name="T85" fmla="*/ 217 h 1478"/>
              <a:gd name="T86" fmla="*/ 286 w 1476"/>
              <a:gd name="T87" fmla="*/ 154 h 1478"/>
              <a:gd name="T88" fmla="*/ 366 w 1476"/>
              <a:gd name="T89" fmla="*/ 103 h 1478"/>
              <a:gd name="T90" fmla="*/ 449 w 1476"/>
              <a:gd name="T91" fmla="*/ 59 h 1478"/>
              <a:gd name="T92" fmla="*/ 542 w 1476"/>
              <a:gd name="T93" fmla="*/ 28 h 1478"/>
              <a:gd name="T94" fmla="*/ 638 w 1476"/>
              <a:gd name="T95" fmla="*/ 7 h 1478"/>
              <a:gd name="T96" fmla="*/ 738 w 1476"/>
              <a:gd name="T97" fmla="*/ 0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76" h="1478">
                <a:moveTo>
                  <a:pt x="738" y="0"/>
                </a:moveTo>
                <a:lnTo>
                  <a:pt x="838" y="7"/>
                </a:lnTo>
                <a:lnTo>
                  <a:pt x="933" y="28"/>
                </a:lnTo>
                <a:lnTo>
                  <a:pt x="1024" y="59"/>
                </a:lnTo>
                <a:lnTo>
                  <a:pt x="1110" y="103"/>
                </a:lnTo>
                <a:lnTo>
                  <a:pt x="1189" y="154"/>
                </a:lnTo>
                <a:lnTo>
                  <a:pt x="1259" y="217"/>
                </a:lnTo>
                <a:lnTo>
                  <a:pt x="1322" y="289"/>
                </a:lnTo>
                <a:lnTo>
                  <a:pt x="1376" y="366"/>
                </a:lnTo>
                <a:lnTo>
                  <a:pt x="1418" y="452"/>
                </a:lnTo>
                <a:lnTo>
                  <a:pt x="1450" y="543"/>
                </a:lnTo>
                <a:lnTo>
                  <a:pt x="1469" y="640"/>
                </a:lnTo>
                <a:lnTo>
                  <a:pt x="1476" y="741"/>
                </a:lnTo>
                <a:lnTo>
                  <a:pt x="1469" y="841"/>
                </a:lnTo>
                <a:lnTo>
                  <a:pt x="1450" y="936"/>
                </a:lnTo>
                <a:lnTo>
                  <a:pt x="1418" y="1027"/>
                </a:lnTo>
                <a:lnTo>
                  <a:pt x="1376" y="1113"/>
                </a:lnTo>
                <a:lnTo>
                  <a:pt x="1322" y="1190"/>
                </a:lnTo>
                <a:lnTo>
                  <a:pt x="1259" y="1262"/>
                </a:lnTo>
                <a:lnTo>
                  <a:pt x="1189" y="1325"/>
                </a:lnTo>
                <a:lnTo>
                  <a:pt x="1110" y="1378"/>
                </a:lnTo>
                <a:lnTo>
                  <a:pt x="1024" y="1420"/>
                </a:lnTo>
                <a:lnTo>
                  <a:pt x="933" y="1453"/>
                </a:lnTo>
                <a:lnTo>
                  <a:pt x="838" y="1471"/>
                </a:lnTo>
                <a:lnTo>
                  <a:pt x="738" y="1478"/>
                </a:lnTo>
                <a:lnTo>
                  <a:pt x="638" y="1471"/>
                </a:lnTo>
                <a:lnTo>
                  <a:pt x="542" y="1453"/>
                </a:lnTo>
                <a:lnTo>
                  <a:pt x="449" y="1420"/>
                </a:lnTo>
                <a:lnTo>
                  <a:pt x="366" y="1378"/>
                </a:lnTo>
                <a:lnTo>
                  <a:pt x="286" y="1325"/>
                </a:lnTo>
                <a:lnTo>
                  <a:pt x="217" y="1262"/>
                </a:lnTo>
                <a:lnTo>
                  <a:pt x="154" y="1190"/>
                </a:lnTo>
                <a:lnTo>
                  <a:pt x="100" y="1113"/>
                </a:lnTo>
                <a:lnTo>
                  <a:pt x="58" y="1027"/>
                </a:lnTo>
                <a:lnTo>
                  <a:pt x="26" y="936"/>
                </a:lnTo>
                <a:lnTo>
                  <a:pt x="7" y="841"/>
                </a:lnTo>
                <a:lnTo>
                  <a:pt x="0" y="741"/>
                </a:lnTo>
                <a:lnTo>
                  <a:pt x="7" y="640"/>
                </a:lnTo>
                <a:lnTo>
                  <a:pt x="26" y="543"/>
                </a:lnTo>
                <a:lnTo>
                  <a:pt x="58" y="452"/>
                </a:lnTo>
                <a:lnTo>
                  <a:pt x="100" y="366"/>
                </a:lnTo>
                <a:lnTo>
                  <a:pt x="154" y="289"/>
                </a:lnTo>
                <a:lnTo>
                  <a:pt x="217" y="217"/>
                </a:lnTo>
                <a:lnTo>
                  <a:pt x="286" y="154"/>
                </a:lnTo>
                <a:lnTo>
                  <a:pt x="366" y="103"/>
                </a:lnTo>
                <a:lnTo>
                  <a:pt x="449" y="59"/>
                </a:lnTo>
                <a:lnTo>
                  <a:pt x="542" y="28"/>
                </a:lnTo>
                <a:lnTo>
                  <a:pt x="638" y="7"/>
                </a:lnTo>
                <a:lnTo>
                  <a:pt x="738"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8">
            <a:extLst>
              <a:ext uri="{FF2B5EF4-FFF2-40B4-BE49-F238E27FC236}">
                <a16:creationId xmlns="" xmlns:a16="http://schemas.microsoft.com/office/drawing/2014/main" id="{3CA5F029-DC98-0C46-AC77-030D877F3A00}"/>
              </a:ext>
            </a:extLst>
          </p:cNvPr>
          <p:cNvSpPr>
            <a:spLocks/>
          </p:cNvSpPr>
          <p:nvPr/>
        </p:nvSpPr>
        <p:spPr bwMode="auto">
          <a:xfrm>
            <a:off x="794032" y="4381442"/>
            <a:ext cx="2309475" cy="744179"/>
          </a:xfrm>
          <a:custGeom>
            <a:avLst/>
            <a:gdLst>
              <a:gd name="T0" fmla="*/ 200 w 1741"/>
              <a:gd name="T1" fmla="*/ 0 h 561"/>
              <a:gd name="T2" fmla="*/ 284 w 1741"/>
              <a:gd name="T3" fmla="*/ 75 h 561"/>
              <a:gd name="T4" fmla="*/ 373 w 1741"/>
              <a:gd name="T5" fmla="*/ 135 h 561"/>
              <a:gd name="T6" fmla="*/ 466 w 1741"/>
              <a:gd name="T7" fmla="*/ 187 h 561"/>
              <a:gd name="T8" fmla="*/ 563 w 1741"/>
              <a:gd name="T9" fmla="*/ 226 h 561"/>
              <a:gd name="T10" fmla="*/ 663 w 1741"/>
              <a:gd name="T11" fmla="*/ 254 h 561"/>
              <a:gd name="T12" fmla="*/ 766 w 1741"/>
              <a:gd name="T13" fmla="*/ 273 h 561"/>
              <a:gd name="T14" fmla="*/ 871 w 1741"/>
              <a:gd name="T15" fmla="*/ 277 h 561"/>
              <a:gd name="T16" fmla="*/ 973 w 1741"/>
              <a:gd name="T17" fmla="*/ 273 h 561"/>
              <a:gd name="T18" fmla="*/ 1078 w 1741"/>
              <a:gd name="T19" fmla="*/ 254 h 561"/>
              <a:gd name="T20" fmla="*/ 1178 w 1741"/>
              <a:gd name="T21" fmla="*/ 226 h 561"/>
              <a:gd name="T22" fmla="*/ 1275 w 1741"/>
              <a:gd name="T23" fmla="*/ 187 h 561"/>
              <a:gd name="T24" fmla="*/ 1369 w 1741"/>
              <a:gd name="T25" fmla="*/ 135 h 561"/>
              <a:gd name="T26" fmla="*/ 1457 w 1741"/>
              <a:gd name="T27" fmla="*/ 75 h 561"/>
              <a:gd name="T28" fmla="*/ 1538 w 1741"/>
              <a:gd name="T29" fmla="*/ 0 h 561"/>
              <a:gd name="T30" fmla="*/ 1741 w 1741"/>
              <a:gd name="T31" fmla="*/ 201 h 561"/>
              <a:gd name="T32" fmla="*/ 1650 w 1741"/>
              <a:gd name="T33" fmla="*/ 284 h 561"/>
              <a:gd name="T34" fmla="*/ 1552 w 1741"/>
              <a:gd name="T35" fmla="*/ 357 h 561"/>
              <a:gd name="T36" fmla="*/ 1450 w 1741"/>
              <a:gd name="T37" fmla="*/ 417 h 561"/>
              <a:gd name="T38" fmla="*/ 1341 w 1741"/>
              <a:gd name="T39" fmla="*/ 468 h 561"/>
              <a:gd name="T40" fmla="*/ 1229 w 1741"/>
              <a:gd name="T41" fmla="*/ 510 h 561"/>
              <a:gd name="T42" fmla="*/ 1113 w 1741"/>
              <a:gd name="T43" fmla="*/ 538 h 561"/>
              <a:gd name="T44" fmla="*/ 992 w 1741"/>
              <a:gd name="T45" fmla="*/ 557 h 561"/>
              <a:gd name="T46" fmla="*/ 871 w 1741"/>
              <a:gd name="T47" fmla="*/ 561 h 561"/>
              <a:gd name="T48" fmla="*/ 747 w 1741"/>
              <a:gd name="T49" fmla="*/ 557 h 561"/>
              <a:gd name="T50" fmla="*/ 629 w 1741"/>
              <a:gd name="T51" fmla="*/ 538 h 561"/>
              <a:gd name="T52" fmla="*/ 512 w 1741"/>
              <a:gd name="T53" fmla="*/ 510 h 561"/>
              <a:gd name="T54" fmla="*/ 398 w 1741"/>
              <a:gd name="T55" fmla="*/ 468 h 561"/>
              <a:gd name="T56" fmla="*/ 291 w 1741"/>
              <a:gd name="T57" fmla="*/ 417 h 561"/>
              <a:gd name="T58" fmla="*/ 189 w 1741"/>
              <a:gd name="T59" fmla="*/ 357 h 561"/>
              <a:gd name="T60" fmla="*/ 91 w 1741"/>
              <a:gd name="T61" fmla="*/ 284 h 561"/>
              <a:gd name="T62" fmla="*/ 0 w 1741"/>
              <a:gd name="T63" fmla="*/ 201 h 561"/>
              <a:gd name="T64" fmla="*/ 200 w 1741"/>
              <a:gd name="T65"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1" h="561">
                <a:moveTo>
                  <a:pt x="200" y="0"/>
                </a:moveTo>
                <a:lnTo>
                  <a:pt x="284" y="75"/>
                </a:lnTo>
                <a:lnTo>
                  <a:pt x="373" y="135"/>
                </a:lnTo>
                <a:lnTo>
                  <a:pt x="466" y="187"/>
                </a:lnTo>
                <a:lnTo>
                  <a:pt x="563" y="226"/>
                </a:lnTo>
                <a:lnTo>
                  <a:pt x="663" y="254"/>
                </a:lnTo>
                <a:lnTo>
                  <a:pt x="766" y="273"/>
                </a:lnTo>
                <a:lnTo>
                  <a:pt x="871" y="277"/>
                </a:lnTo>
                <a:lnTo>
                  <a:pt x="973" y="273"/>
                </a:lnTo>
                <a:lnTo>
                  <a:pt x="1078" y="254"/>
                </a:lnTo>
                <a:lnTo>
                  <a:pt x="1178" y="226"/>
                </a:lnTo>
                <a:lnTo>
                  <a:pt x="1275" y="187"/>
                </a:lnTo>
                <a:lnTo>
                  <a:pt x="1369" y="135"/>
                </a:lnTo>
                <a:lnTo>
                  <a:pt x="1457" y="75"/>
                </a:lnTo>
                <a:lnTo>
                  <a:pt x="1538" y="0"/>
                </a:lnTo>
                <a:lnTo>
                  <a:pt x="1741" y="201"/>
                </a:lnTo>
                <a:lnTo>
                  <a:pt x="1650" y="284"/>
                </a:lnTo>
                <a:lnTo>
                  <a:pt x="1552" y="357"/>
                </a:lnTo>
                <a:lnTo>
                  <a:pt x="1450" y="417"/>
                </a:lnTo>
                <a:lnTo>
                  <a:pt x="1341" y="468"/>
                </a:lnTo>
                <a:lnTo>
                  <a:pt x="1229" y="510"/>
                </a:lnTo>
                <a:lnTo>
                  <a:pt x="1113" y="538"/>
                </a:lnTo>
                <a:lnTo>
                  <a:pt x="992" y="557"/>
                </a:lnTo>
                <a:lnTo>
                  <a:pt x="871" y="561"/>
                </a:lnTo>
                <a:lnTo>
                  <a:pt x="747" y="557"/>
                </a:lnTo>
                <a:lnTo>
                  <a:pt x="629" y="538"/>
                </a:lnTo>
                <a:lnTo>
                  <a:pt x="512" y="510"/>
                </a:lnTo>
                <a:lnTo>
                  <a:pt x="398" y="468"/>
                </a:lnTo>
                <a:lnTo>
                  <a:pt x="291" y="417"/>
                </a:lnTo>
                <a:lnTo>
                  <a:pt x="189" y="357"/>
                </a:lnTo>
                <a:lnTo>
                  <a:pt x="91" y="284"/>
                </a:lnTo>
                <a:lnTo>
                  <a:pt x="0" y="201"/>
                </a:lnTo>
                <a:lnTo>
                  <a:pt x="200"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eeform 11">
            <a:extLst>
              <a:ext uri="{FF2B5EF4-FFF2-40B4-BE49-F238E27FC236}">
                <a16:creationId xmlns="" xmlns:a16="http://schemas.microsoft.com/office/drawing/2014/main" id="{750F7345-2779-9048-B111-0BCBB8E47967}"/>
              </a:ext>
            </a:extLst>
          </p:cNvPr>
          <p:cNvSpPr>
            <a:spLocks/>
          </p:cNvSpPr>
          <p:nvPr/>
        </p:nvSpPr>
        <p:spPr bwMode="auto">
          <a:xfrm>
            <a:off x="966480" y="2448700"/>
            <a:ext cx="1960600" cy="1960599"/>
          </a:xfrm>
          <a:custGeom>
            <a:avLst/>
            <a:gdLst>
              <a:gd name="T0" fmla="*/ 741 w 1478"/>
              <a:gd name="T1" fmla="*/ 0 h 1478"/>
              <a:gd name="T2" fmla="*/ 841 w 1478"/>
              <a:gd name="T3" fmla="*/ 7 h 1478"/>
              <a:gd name="T4" fmla="*/ 936 w 1478"/>
              <a:gd name="T5" fmla="*/ 28 h 1478"/>
              <a:gd name="T6" fmla="*/ 1027 w 1478"/>
              <a:gd name="T7" fmla="*/ 59 h 1478"/>
              <a:gd name="T8" fmla="*/ 1113 w 1478"/>
              <a:gd name="T9" fmla="*/ 103 h 1478"/>
              <a:gd name="T10" fmla="*/ 1192 w 1478"/>
              <a:gd name="T11" fmla="*/ 154 h 1478"/>
              <a:gd name="T12" fmla="*/ 1262 w 1478"/>
              <a:gd name="T13" fmla="*/ 217 h 1478"/>
              <a:gd name="T14" fmla="*/ 1325 w 1478"/>
              <a:gd name="T15" fmla="*/ 289 h 1478"/>
              <a:gd name="T16" fmla="*/ 1378 w 1478"/>
              <a:gd name="T17" fmla="*/ 366 h 1478"/>
              <a:gd name="T18" fmla="*/ 1420 w 1478"/>
              <a:gd name="T19" fmla="*/ 452 h 1478"/>
              <a:gd name="T20" fmla="*/ 1453 w 1478"/>
              <a:gd name="T21" fmla="*/ 543 h 1478"/>
              <a:gd name="T22" fmla="*/ 1471 w 1478"/>
              <a:gd name="T23" fmla="*/ 640 h 1478"/>
              <a:gd name="T24" fmla="*/ 1478 w 1478"/>
              <a:gd name="T25" fmla="*/ 741 h 1478"/>
              <a:gd name="T26" fmla="*/ 1471 w 1478"/>
              <a:gd name="T27" fmla="*/ 841 h 1478"/>
              <a:gd name="T28" fmla="*/ 1453 w 1478"/>
              <a:gd name="T29" fmla="*/ 936 h 1478"/>
              <a:gd name="T30" fmla="*/ 1420 w 1478"/>
              <a:gd name="T31" fmla="*/ 1027 h 1478"/>
              <a:gd name="T32" fmla="*/ 1378 w 1478"/>
              <a:gd name="T33" fmla="*/ 1113 h 1478"/>
              <a:gd name="T34" fmla="*/ 1325 w 1478"/>
              <a:gd name="T35" fmla="*/ 1190 h 1478"/>
              <a:gd name="T36" fmla="*/ 1262 w 1478"/>
              <a:gd name="T37" fmla="*/ 1262 h 1478"/>
              <a:gd name="T38" fmla="*/ 1192 w 1478"/>
              <a:gd name="T39" fmla="*/ 1325 h 1478"/>
              <a:gd name="T40" fmla="*/ 1113 w 1478"/>
              <a:gd name="T41" fmla="*/ 1378 h 1478"/>
              <a:gd name="T42" fmla="*/ 1027 w 1478"/>
              <a:gd name="T43" fmla="*/ 1420 h 1478"/>
              <a:gd name="T44" fmla="*/ 936 w 1478"/>
              <a:gd name="T45" fmla="*/ 1453 h 1478"/>
              <a:gd name="T46" fmla="*/ 841 w 1478"/>
              <a:gd name="T47" fmla="*/ 1471 h 1478"/>
              <a:gd name="T48" fmla="*/ 741 w 1478"/>
              <a:gd name="T49" fmla="*/ 1478 h 1478"/>
              <a:gd name="T50" fmla="*/ 640 w 1478"/>
              <a:gd name="T51" fmla="*/ 1471 h 1478"/>
              <a:gd name="T52" fmla="*/ 543 w 1478"/>
              <a:gd name="T53" fmla="*/ 1453 h 1478"/>
              <a:gd name="T54" fmla="*/ 452 w 1478"/>
              <a:gd name="T55" fmla="*/ 1420 h 1478"/>
              <a:gd name="T56" fmla="*/ 368 w 1478"/>
              <a:gd name="T57" fmla="*/ 1378 h 1478"/>
              <a:gd name="T58" fmla="*/ 289 w 1478"/>
              <a:gd name="T59" fmla="*/ 1325 h 1478"/>
              <a:gd name="T60" fmla="*/ 217 w 1478"/>
              <a:gd name="T61" fmla="*/ 1262 h 1478"/>
              <a:gd name="T62" fmla="*/ 156 w 1478"/>
              <a:gd name="T63" fmla="*/ 1190 h 1478"/>
              <a:gd name="T64" fmla="*/ 103 w 1478"/>
              <a:gd name="T65" fmla="*/ 1113 h 1478"/>
              <a:gd name="T66" fmla="*/ 59 w 1478"/>
              <a:gd name="T67" fmla="*/ 1027 h 1478"/>
              <a:gd name="T68" fmla="*/ 28 w 1478"/>
              <a:gd name="T69" fmla="*/ 936 h 1478"/>
              <a:gd name="T70" fmla="*/ 7 w 1478"/>
              <a:gd name="T71" fmla="*/ 841 h 1478"/>
              <a:gd name="T72" fmla="*/ 0 w 1478"/>
              <a:gd name="T73" fmla="*/ 741 h 1478"/>
              <a:gd name="T74" fmla="*/ 7 w 1478"/>
              <a:gd name="T75" fmla="*/ 640 h 1478"/>
              <a:gd name="T76" fmla="*/ 28 w 1478"/>
              <a:gd name="T77" fmla="*/ 543 h 1478"/>
              <a:gd name="T78" fmla="*/ 59 w 1478"/>
              <a:gd name="T79" fmla="*/ 452 h 1478"/>
              <a:gd name="T80" fmla="*/ 103 w 1478"/>
              <a:gd name="T81" fmla="*/ 366 h 1478"/>
              <a:gd name="T82" fmla="*/ 156 w 1478"/>
              <a:gd name="T83" fmla="*/ 289 h 1478"/>
              <a:gd name="T84" fmla="*/ 217 w 1478"/>
              <a:gd name="T85" fmla="*/ 217 h 1478"/>
              <a:gd name="T86" fmla="*/ 289 w 1478"/>
              <a:gd name="T87" fmla="*/ 154 h 1478"/>
              <a:gd name="T88" fmla="*/ 368 w 1478"/>
              <a:gd name="T89" fmla="*/ 103 h 1478"/>
              <a:gd name="T90" fmla="*/ 452 w 1478"/>
              <a:gd name="T91" fmla="*/ 59 h 1478"/>
              <a:gd name="T92" fmla="*/ 543 w 1478"/>
              <a:gd name="T93" fmla="*/ 28 h 1478"/>
              <a:gd name="T94" fmla="*/ 640 w 1478"/>
              <a:gd name="T95" fmla="*/ 7 h 1478"/>
              <a:gd name="T96" fmla="*/ 741 w 1478"/>
              <a:gd name="T97" fmla="*/ 0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78" h="1478">
                <a:moveTo>
                  <a:pt x="741" y="0"/>
                </a:moveTo>
                <a:lnTo>
                  <a:pt x="841" y="7"/>
                </a:lnTo>
                <a:lnTo>
                  <a:pt x="936" y="28"/>
                </a:lnTo>
                <a:lnTo>
                  <a:pt x="1027" y="59"/>
                </a:lnTo>
                <a:lnTo>
                  <a:pt x="1113" y="103"/>
                </a:lnTo>
                <a:lnTo>
                  <a:pt x="1192" y="154"/>
                </a:lnTo>
                <a:lnTo>
                  <a:pt x="1262" y="217"/>
                </a:lnTo>
                <a:lnTo>
                  <a:pt x="1325" y="289"/>
                </a:lnTo>
                <a:lnTo>
                  <a:pt x="1378" y="366"/>
                </a:lnTo>
                <a:lnTo>
                  <a:pt x="1420" y="452"/>
                </a:lnTo>
                <a:lnTo>
                  <a:pt x="1453" y="543"/>
                </a:lnTo>
                <a:lnTo>
                  <a:pt x="1471" y="640"/>
                </a:lnTo>
                <a:lnTo>
                  <a:pt x="1478" y="741"/>
                </a:lnTo>
                <a:lnTo>
                  <a:pt x="1471" y="841"/>
                </a:lnTo>
                <a:lnTo>
                  <a:pt x="1453" y="936"/>
                </a:lnTo>
                <a:lnTo>
                  <a:pt x="1420" y="1027"/>
                </a:lnTo>
                <a:lnTo>
                  <a:pt x="1378" y="1113"/>
                </a:lnTo>
                <a:lnTo>
                  <a:pt x="1325" y="1190"/>
                </a:lnTo>
                <a:lnTo>
                  <a:pt x="1262" y="1262"/>
                </a:lnTo>
                <a:lnTo>
                  <a:pt x="1192" y="1325"/>
                </a:lnTo>
                <a:lnTo>
                  <a:pt x="1113" y="1378"/>
                </a:lnTo>
                <a:lnTo>
                  <a:pt x="1027" y="1420"/>
                </a:lnTo>
                <a:lnTo>
                  <a:pt x="936" y="1453"/>
                </a:lnTo>
                <a:lnTo>
                  <a:pt x="841" y="1471"/>
                </a:lnTo>
                <a:lnTo>
                  <a:pt x="741" y="1478"/>
                </a:lnTo>
                <a:lnTo>
                  <a:pt x="640" y="1471"/>
                </a:lnTo>
                <a:lnTo>
                  <a:pt x="543" y="1453"/>
                </a:lnTo>
                <a:lnTo>
                  <a:pt x="452" y="1420"/>
                </a:lnTo>
                <a:lnTo>
                  <a:pt x="368" y="1378"/>
                </a:lnTo>
                <a:lnTo>
                  <a:pt x="289" y="1325"/>
                </a:lnTo>
                <a:lnTo>
                  <a:pt x="217" y="1262"/>
                </a:lnTo>
                <a:lnTo>
                  <a:pt x="156" y="1190"/>
                </a:lnTo>
                <a:lnTo>
                  <a:pt x="103" y="1113"/>
                </a:lnTo>
                <a:lnTo>
                  <a:pt x="59" y="1027"/>
                </a:lnTo>
                <a:lnTo>
                  <a:pt x="28" y="936"/>
                </a:lnTo>
                <a:lnTo>
                  <a:pt x="7" y="841"/>
                </a:lnTo>
                <a:lnTo>
                  <a:pt x="0" y="741"/>
                </a:lnTo>
                <a:lnTo>
                  <a:pt x="7" y="640"/>
                </a:lnTo>
                <a:lnTo>
                  <a:pt x="28" y="543"/>
                </a:lnTo>
                <a:lnTo>
                  <a:pt x="59" y="452"/>
                </a:lnTo>
                <a:lnTo>
                  <a:pt x="103" y="366"/>
                </a:lnTo>
                <a:lnTo>
                  <a:pt x="156" y="289"/>
                </a:lnTo>
                <a:lnTo>
                  <a:pt x="217" y="217"/>
                </a:lnTo>
                <a:lnTo>
                  <a:pt x="289" y="154"/>
                </a:lnTo>
                <a:lnTo>
                  <a:pt x="368" y="103"/>
                </a:lnTo>
                <a:lnTo>
                  <a:pt x="452" y="59"/>
                </a:lnTo>
                <a:lnTo>
                  <a:pt x="543" y="28"/>
                </a:lnTo>
                <a:lnTo>
                  <a:pt x="640" y="7"/>
                </a:lnTo>
                <a:lnTo>
                  <a:pt x="74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368">
            <a:extLst>
              <a:ext uri="{FF2B5EF4-FFF2-40B4-BE49-F238E27FC236}">
                <a16:creationId xmlns="" xmlns:a16="http://schemas.microsoft.com/office/drawing/2014/main" id="{61250B21-1BD9-1B47-8D13-B83B8DA339CB}"/>
              </a:ext>
            </a:extLst>
          </p:cNvPr>
          <p:cNvGrpSpPr>
            <a:grpSpLocks noChangeAspect="1"/>
          </p:cNvGrpSpPr>
          <p:nvPr/>
        </p:nvGrpSpPr>
        <p:grpSpPr bwMode="auto">
          <a:xfrm>
            <a:off x="1708718" y="2851678"/>
            <a:ext cx="603998" cy="599557"/>
            <a:chOff x="2246" y="225"/>
            <a:chExt cx="272" cy="270"/>
          </a:xfrm>
          <a:solidFill>
            <a:schemeClr val="bg1"/>
          </a:solidFill>
        </p:grpSpPr>
        <p:sp>
          <p:nvSpPr>
            <p:cNvPr id="13" name="Freeform 1370">
              <a:extLst>
                <a:ext uri="{FF2B5EF4-FFF2-40B4-BE49-F238E27FC236}">
                  <a16:creationId xmlns="" xmlns:a16="http://schemas.microsoft.com/office/drawing/2014/main" id="{C1C5B6F0-684A-824E-9F06-595BF02E42F7}"/>
                </a:ext>
              </a:extLst>
            </p:cNvPr>
            <p:cNvSpPr>
              <a:spLocks/>
            </p:cNvSpPr>
            <p:nvPr/>
          </p:nvSpPr>
          <p:spPr bwMode="auto">
            <a:xfrm>
              <a:off x="2292" y="273"/>
              <a:ext cx="118" cy="25"/>
            </a:xfrm>
            <a:custGeom>
              <a:avLst/>
              <a:gdLst>
                <a:gd name="T0" fmla="*/ 148 w 1410"/>
                <a:gd name="T1" fmla="*/ 0 h 295"/>
                <a:gd name="T2" fmla="*/ 1262 w 1410"/>
                <a:gd name="T3" fmla="*/ 0 h 295"/>
                <a:gd name="T4" fmla="*/ 1292 w 1410"/>
                <a:gd name="T5" fmla="*/ 3 h 295"/>
                <a:gd name="T6" fmla="*/ 1319 w 1410"/>
                <a:gd name="T7" fmla="*/ 12 h 295"/>
                <a:gd name="T8" fmla="*/ 1345 w 1410"/>
                <a:gd name="T9" fmla="*/ 25 h 295"/>
                <a:gd name="T10" fmla="*/ 1367 w 1410"/>
                <a:gd name="T11" fmla="*/ 44 h 295"/>
                <a:gd name="T12" fmla="*/ 1385 w 1410"/>
                <a:gd name="T13" fmla="*/ 65 h 295"/>
                <a:gd name="T14" fmla="*/ 1398 w 1410"/>
                <a:gd name="T15" fmla="*/ 91 h 295"/>
                <a:gd name="T16" fmla="*/ 1407 w 1410"/>
                <a:gd name="T17" fmla="*/ 118 h 295"/>
                <a:gd name="T18" fmla="*/ 1410 w 1410"/>
                <a:gd name="T19" fmla="*/ 148 h 295"/>
                <a:gd name="T20" fmla="*/ 1407 w 1410"/>
                <a:gd name="T21" fmla="*/ 177 h 295"/>
                <a:gd name="T22" fmla="*/ 1398 w 1410"/>
                <a:gd name="T23" fmla="*/ 205 h 295"/>
                <a:gd name="T24" fmla="*/ 1385 w 1410"/>
                <a:gd name="T25" fmla="*/ 230 h 295"/>
                <a:gd name="T26" fmla="*/ 1367 w 1410"/>
                <a:gd name="T27" fmla="*/ 251 h 295"/>
                <a:gd name="T28" fmla="*/ 1345 w 1410"/>
                <a:gd name="T29" fmla="*/ 270 h 295"/>
                <a:gd name="T30" fmla="*/ 1319 w 1410"/>
                <a:gd name="T31" fmla="*/ 283 h 295"/>
                <a:gd name="T32" fmla="*/ 1292 w 1410"/>
                <a:gd name="T33" fmla="*/ 292 h 295"/>
                <a:gd name="T34" fmla="*/ 1262 w 1410"/>
                <a:gd name="T35" fmla="*/ 295 h 295"/>
                <a:gd name="T36" fmla="*/ 148 w 1410"/>
                <a:gd name="T37" fmla="*/ 295 h 295"/>
                <a:gd name="T38" fmla="*/ 118 w 1410"/>
                <a:gd name="T39" fmla="*/ 292 h 295"/>
                <a:gd name="T40" fmla="*/ 91 w 1410"/>
                <a:gd name="T41" fmla="*/ 283 h 295"/>
                <a:gd name="T42" fmla="*/ 65 w 1410"/>
                <a:gd name="T43" fmla="*/ 270 h 295"/>
                <a:gd name="T44" fmla="*/ 43 w 1410"/>
                <a:gd name="T45" fmla="*/ 251 h 295"/>
                <a:gd name="T46" fmla="*/ 25 w 1410"/>
                <a:gd name="T47" fmla="*/ 230 h 295"/>
                <a:gd name="T48" fmla="*/ 12 w 1410"/>
                <a:gd name="T49" fmla="*/ 205 h 295"/>
                <a:gd name="T50" fmla="*/ 3 w 1410"/>
                <a:gd name="T51" fmla="*/ 177 h 295"/>
                <a:gd name="T52" fmla="*/ 0 w 1410"/>
                <a:gd name="T53" fmla="*/ 148 h 295"/>
                <a:gd name="T54" fmla="*/ 3 w 1410"/>
                <a:gd name="T55" fmla="*/ 118 h 295"/>
                <a:gd name="T56" fmla="*/ 12 w 1410"/>
                <a:gd name="T57" fmla="*/ 91 h 295"/>
                <a:gd name="T58" fmla="*/ 25 w 1410"/>
                <a:gd name="T59" fmla="*/ 65 h 295"/>
                <a:gd name="T60" fmla="*/ 43 w 1410"/>
                <a:gd name="T61" fmla="*/ 44 h 295"/>
                <a:gd name="T62" fmla="*/ 65 w 1410"/>
                <a:gd name="T63" fmla="*/ 25 h 295"/>
                <a:gd name="T64" fmla="*/ 91 w 1410"/>
                <a:gd name="T65" fmla="*/ 12 h 295"/>
                <a:gd name="T66" fmla="*/ 118 w 1410"/>
                <a:gd name="T67" fmla="*/ 3 h 295"/>
                <a:gd name="T68" fmla="*/ 148 w 1410"/>
                <a:gd name="T6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0" h="295">
                  <a:moveTo>
                    <a:pt x="148" y="0"/>
                  </a:moveTo>
                  <a:lnTo>
                    <a:pt x="1262" y="0"/>
                  </a:lnTo>
                  <a:lnTo>
                    <a:pt x="1292" y="3"/>
                  </a:lnTo>
                  <a:lnTo>
                    <a:pt x="1319" y="12"/>
                  </a:lnTo>
                  <a:lnTo>
                    <a:pt x="1345" y="25"/>
                  </a:lnTo>
                  <a:lnTo>
                    <a:pt x="1367" y="44"/>
                  </a:lnTo>
                  <a:lnTo>
                    <a:pt x="1385" y="65"/>
                  </a:lnTo>
                  <a:lnTo>
                    <a:pt x="1398" y="91"/>
                  </a:lnTo>
                  <a:lnTo>
                    <a:pt x="1407" y="118"/>
                  </a:lnTo>
                  <a:lnTo>
                    <a:pt x="1410" y="148"/>
                  </a:lnTo>
                  <a:lnTo>
                    <a:pt x="1407" y="177"/>
                  </a:lnTo>
                  <a:lnTo>
                    <a:pt x="1398" y="205"/>
                  </a:lnTo>
                  <a:lnTo>
                    <a:pt x="1385" y="230"/>
                  </a:lnTo>
                  <a:lnTo>
                    <a:pt x="1367" y="251"/>
                  </a:lnTo>
                  <a:lnTo>
                    <a:pt x="1345" y="270"/>
                  </a:lnTo>
                  <a:lnTo>
                    <a:pt x="1319" y="283"/>
                  </a:lnTo>
                  <a:lnTo>
                    <a:pt x="1292" y="292"/>
                  </a:lnTo>
                  <a:lnTo>
                    <a:pt x="1262" y="295"/>
                  </a:lnTo>
                  <a:lnTo>
                    <a:pt x="148" y="295"/>
                  </a:lnTo>
                  <a:lnTo>
                    <a:pt x="118" y="292"/>
                  </a:lnTo>
                  <a:lnTo>
                    <a:pt x="91" y="283"/>
                  </a:lnTo>
                  <a:lnTo>
                    <a:pt x="65" y="270"/>
                  </a:lnTo>
                  <a:lnTo>
                    <a:pt x="43" y="251"/>
                  </a:lnTo>
                  <a:lnTo>
                    <a:pt x="25" y="230"/>
                  </a:lnTo>
                  <a:lnTo>
                    <a:pt x="12" y="205"/>
                  </a:lnTo>
                  <a:lnTo>
                    <a:pt x="3" y="177"/>
                  </a:lnTo>
                  <a:lnTo>
                    <a:pt x="0" y="148"/>
                  </a:lnTo>
                  <a:lnTo>
                    <a:pt x="3" y="118"/>
                  </a:lnTo>
                  <a:lnTo>
                    <a:pt x="12" y="91"/>
                  </a:lnTo>
                  <a:lnTo>
                    <a:pt x="25" y="65"/>
                  </a:lnTo>
                  <a:lnTo>
                    <a:pt x="43" y="44"/>
                  </a:lnTo>
                  <a:lnTo>
                    <a:pt x="65" y="25"/>
                  </a:lnTo>
                  <a:lnTo>
                    <a:pt x="91" y="12"/>
                  </a:lnTo>
                  <a:lnTo>
                    <a:pt x="118" y="3"/>
                  </a:lnTo>
                  <a:lnTo>
                    <a:pt x="1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371">
              <a:extLst>
                <a:ext uri="{FF2B5EF4-FFF2-40B4-BE49-F238E27FC236}">
                  <a16:creationId xmlns="" xmlns:a16="http://schemas.microsoft.com/office/drawing/2014/main" id="{80150362-7707-924E-9F3A-0F95CC2E7788}"/>
                </a:ext>
              </a:extLst>
            </p:cNvPr>
            <p:cNvSpPr>
              <a:spLocks/>
            </p:cNvSpPr>
            <p:nvPr/>
          </p:nvSpPr>
          <p:spPr bwMode="auto">
            <a:xfrm>
              <a:off x="2292" y="319"/>
              <a:ext cx="118" cy="25"/>
            </a:xfrm>
            <a:custGeom>
              <a:avLst/>
              <a:gdLst>
                <a:gd name="T0" fmla="*/ 148 w 1410"/>
                <a:gd name="T1" fmla="*/ 0 h 295"/>
                <a:gd name="T2" fmla="*/ 1262 w 1410"/>
                <a:gd name="T3" fmla="*/ 0 h 295"/>
                <a:gd name="T4" fmla="*/ 1292 w 1410"/>
                <a:gd name="T5" fmla="*/ 3 h 295"/>
                <a:gd name="T6" fmla="*/ 1319 w 1410"/>
                <a:gd name="T7" fmla="*/ 12 h 295"/>
                <a:gd name="T8" fmla="*/ 1345 w 1410"/>
                <a:gd name="T9" fmla="*/ 25 h 295"/>
                <a:gd name="T10" fmla="*/ 1367 w 1410"/>
                <a:gd name="T11" fmla="*/ 44 h 295"/>
                <a:gd name="T12" fmla="*/ 1385 w 1410"/>
                <a:gd name="T13" fmla="*/ 65 h 295"/>
                <a:gd name="T14" fmla="*/ 1398 w 1410"/>
                <a:gd name="T15" fmla="*/ 90 h 295"/>
                <a:gd name="T16" fmla="*/ 1407 w 1410"/>
                <a:gd name="T17" fmla="*/ 118 h 295"/>
                <a:gd name="T18" fmla="*/ 1410 w 1410"/>
                <a:gd name="T19" fmla="*/ 147 h 295"/>
                <a:gd name="T20" fmla="*/ 1407 w 1410"/>
                <a:gd name="T21" fmla="*/ 177 h 295"/>
                <a:gd name="T22" fmla="*/ 1398 w 1410"/>
                <a:gd name="T23" fmla="*/ 205 h 295"/>
                <a:gd name="T24" fmla="*/ 1385 w 1410"/>
                <a:gd name="T25" fmla="*/ 230 h 295"/>
                <a:gd name="T26" fmla="*/ 1367 w 1410"/>
                <a:gd name="T27" fmla="*/ 252 h 295"/>
                <a:gd name="T28" fmla="*/ 1345 w 1410"/>
                <a:gd name="T29" fmla="*/ 270 h 295"/>
                <a:gd name="T30" fmla="*/ 1319 w 1410"/>
                <a:gd name="T31" fmla="*/ 284 h 295"/>
                <a:gd name="T32" fmla="*/ 1292 w 1410"/>
                <a:gd name="T33" fmla="*/ 292 h 295"/>
                <a:gd name="T34" fmla="*/ 1262 w 1410"/>
                <a:gd name="T35" fmla="*/ 295 h 295"/>
                <a:gd name="T36" fmla="*/ 148 w 1410"/>
                <a:gd name="T37" fmla="*/ 295 h 295"/>
                <a:gd name="T38" fmla="*/ 118 w 1410"/>
                <a:gd name="T39" fmla="*/ 292 h 295"/>
                <a:gd name="T40" fmla="*/ 91 w 1410"/>
                <a:gd name="T41" fmla="*/ 284 h 295"/>
                <a:gd name="T42" fmla="*/ 65 w 1410"/>
                <a:gd name="T43" fmla="*/ 270 h 295"/>
                <a:gd name="T44" fmla="*/ 43 w 1410"/>
                <a:gd name="T45" fmla="*/ 252 h 295"/>
                <a:gd name="T46" fmla="*/ 25 w 1410"/>
                <a:gd name="T47" fmla="*/ 230 h 295"/>
                <a:gd name="T48" fmla="*/ 12 w 1410"/>
                <a:gd name="T49" fmla="*/ 205 h 295"/>
                <a:gd name="T50" fmla="*/ 3 w 1410"/>
                <a:gd name="T51" fmla="*/ 177 h 295"/>
                <a:gd name="T52" fmla="*/ 0 w 1410"/>
                <a:gd name="T53" fmla="*/ 147 h 295"/>
                <a:gd name="T54" fmla="*/ 3 w 1410"/>
                <a:gd name="T55" fmla="*/ 118 h 295"/>
                <a:gd name="T56" fmla="*/ 12 w 1410"/>
                <a:gd name="T57" fmla="*/ 90 h 295"/>
                <a:gd name="T58" fmla="*/ 25 w 1410"/>
                <a:gd name="T59" fmla="*/ 65 h 295"/>
                <a:gd name="T60" fmla="*/ 43 w 1410"/>
                <a:gd name="T61" fmla="*/ 44 h 295"/>
                <a:gd name="T62" fmla="*/ 65 w 1410"/>
                <a:gd name="T63" fmla="*/ 25 h 295"/>
                <a:gd name="T64" fmla="*/ 91 w 1410"/>
                <a:gd name="T65" fmla="*/ 12 h 295"/>
                <a:gd name="T66" fmla="*/ 118 w 1410"/>
                <a:gd name="T67" fmla="*/ 3 h 295"/>
                <a:gd name="T68" fmla="*/ 148 w 1410"/>
                <a:gd name="T6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0" h="295">
                  <a:moveTo>
                    <a:pt x="148" y="0"/>
                  </a:moveTo>
                  <a:lnTo>
                    <a:pt x="1262" y="0"/>
                  </a:lnTo>
                  <a:lnTo>
                    <a:pt x="1292" y="3"/>
                  </a:lnTo>
                  <a:lnTo>
                    <a:pt x="1319" y="12"/>
                  </a:lnTo>
                  <a:lnTo>
                    <a:pt x="1345" y="25"/>
                  </a:lnTo>
                  <a:lnTo>
                    <a:pt x="1367" y="44"/>
                  </a:lnTo>
                  <a:lnTo>
                    <a:pt x="1385" y="65"/>
                  </a:lnTo>
                  <a:lnTo>
                    <a:pt x="1398" y="90"/>
                  </a:lnTo>
                  <a:lnTo>
                    <a:pt x="1407" y="118"/>
                  </a:lnTo>
                  <a:lnTo>
                    <a:pt x="1410" y="147"/>
                  </a:lnTo>
                  <a:lnTo>
                    <a:pt x="1407" y="177"/>
                  </a:lnTo>
                  <a:lnTo>
                    <a:pt x="1398" y="205"/>
                  </a:lnTo>
                  <a:lnTo>
                    <a:pt x="1385" y="230"/>
                  </a:lnTo>
                  <a:lnTo>
                    <a:pt x="1367" y="252"/>
                  </a:lnTo>
                  <a:lnTo>
                    <a:pt x="1345" y="270"/>
                  </a:lnTo>
                  <a:lnTo>
                    <a:pt x="1319" y="284"/>
                  </a:lnTo>
                  <a:lnTo>
                    <a:pt x="1292" y="292"/>
                  </a:lnTo>
                  <a:lnTo>
                    <a:pt x="1262" y="295"/>
                  </a:lnTo>
                  <a:lnTo>
                    <a:pt x="148" y="295"/>
                  </a:lnTo>
                  <a:lnTo>
                    <a:pt x="118" y="292"/>
                  </a:lnTo>
                  <a:lnTo>
                    <a:pt x="91" y="284"/>
                  </a:lnTo>
                  <a:lnTo>
                    <a:pt x="65" y="270"/>
                  </a:lnTo>
                  <a:lnTo>
                    <a:pt x="43" y="252"/>
                  </a:lnTo>
                  <a:lnTo>
                    <a:pt x="25" y="230"/>
                  </a:lnTo>
                  <a:lnTo>
                    <a:pt x="12" y="205"/>
                  </a:lnTo>
                  <a:lnTo>
                    <a:pt x="3" y="177"/>
                  </a:lnTo>
                  <a:lnTo>
                    <a:pt x="0" y="147"/>
                  </a:lnTo>
                  <a:lnTo>
                    <a:pt x="3" y="118"/>
                  </a:lnTo>
                  <a:lnTo>
                    <a:pt x="12" y="90"/>
                  </a:lnTo>
                  <a:lnTo>
                    <a:pt x="25" y="65"/>
                  </a:lnTo>
                  <a:lnTo>
                    <a:pt x="43" y="44"/>
                  </a:lnTo>
                  <a:lnTo>
                    <a:pt x="65" y="25"/>
                  </a:lnTo>
                  <a:lnTo>
                    <a:pt x="91" y="12"/>
                  </a:lnTo>
                  <a:lnTo>
                    <a:pt x="118" y="3"/>
                  </a:lnTo>
                  <a:lnTo>
                    <a:pt x="1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Freeform 1372">
              <a:extLst>
                <a:ext uri="{FF2B5EF4-FFF2-40B4-BE49-F238E27FC236}">
                  <a16:creationId xmlns="" xmlns:a16="http://schemas.microsoft.com/office/drawing/2014/main" id="{659C0BB6-BD6B-C542-B292-8FC6B51A2C69}"/>
                </a:ext>
              </a:extLst>
            </p:cNvPr>
            <p:cNvSpPr>
              <a:spLocks/>
            </p:cNvSpPr>
            <p:nvPr/>
          </p:nvSpPr>
          <p:spPr bwMode="auto">
            <a:xfrm>
              <a:off x="2292" y="365"/>
              <a:ext cx="71" cy="24"/>
            </a:xfrm>
            <a:custGeom>
              <a:avLst/>
              <a:gdLst>
                <a:gd name="T0" fmla="*/ 148 w 853"/>
                <a:gd name="T1" fmla="*/ 0 h 294"/>
                <a:gd name="T2" fmla="*/ 705 w 853"/>
                <a:gd name="T3" fmla="*/ 0 h 294"/>
                <a:gd name="T4" fmla="*/ 735 w 853"/>
                <a:gd name="T5" fmla="*/ 3 h 294"/>
                <a:gd name="T6" fmla="*/ 763 w 853"/>
                <a:gd name="T7" fmla="*/ 11 h 294"/>
                <a:gd name="T8" fmla="*/ 789 w 853"/>
                <a:gd name="T9" fmla="*/ 25 h 294"/>
                <a:gd name="T10" fmla="*/ 810 w 853"/>
                <a:gd name="T11" fmla="*/ 42 h 294"/>
                <a:gd name="T12" fmla="*/ 829 w 853"/>
                <a:gd name="T13" fmla="*/ 65 h 294"/>
                <a:gd name="T14" fmla="*/ 842 w 853"/>
                <a:gd name="T15" fmla="*/ 89 h 294"/>
                <a:gd name="T16" fmla="*/ 850 w 853"/>
                <a:gd name="T17" fmla="*/ 117 h 294"/>
                <a:gd name="T18" fmla="*/ 853 w 853"/>
                <a:gd name="T19" fmla="*/ 147 h 294"/>
                <a:gd name="T20" fmla="*/ 850 w 853"/>
                <a:gd name="T21" fmla="*/ 177 h 294"/>
                <a:gd name="T22" fmla="*/ 842 w 853"/>
                <a:gd name="T23" fmla="*/ 204 h 294"/>
                <a:gd name="T24" fmla="*/ 829 w 853"/>
                <a:gd name="T25" fmla="*/ 229 h 294"/>
                <a:gd name="T26" fmla="*/ 810 w 853"/>
                <a:gd name="T27" fmla="*/ 251 h 294"/>
                <a:gd name="T28" fmla="*/ 789 w 853"/>
                <a:gd name="T29" fmla="*/ 268 h 294"/>
                <a:gd name="T30" fmla="*/ 763 w 853"/>
                <a:gd name="T31" fmla="*/ 283 h 294"/>
                <a:gd name="T32" fmla="*/ 735 w 853"/>
                <a:gd name="T33" fmla="*/ 291 h 294"/>
                <a:gd name="T34" fmla="*/ 705 w 853"/>
                <a:gd name="T35" fmla="*/ 294 h 294"/>
                <a:gd name="T36" fmla="*/ 148 w 853"/>
                <a:gd name="T37" fmla="*/ 294 h 294"/>
                <a:gd name="T38" fmla="*/ 118 w 853"/>
                <a:gd name="T39" fmla="*/ 291 h 294"/>
                <a:gd name="T40" fmla="*/ 91 w 853"/>
                <a:gd name="T41" fmla="*/ 283 h 294"/>
                <a:gd name="T42" fmla="*/ 65 w 853"/>
                <a:gd name="T43" fmla="*/ 268 h 294"/>
                <a:gd name="T44" fmla="*/ 43 w 853"/>
                <a:gd name="T45" fmla="*/ 251 h 294"/>
                <a:gd name="T46" fmla="*/ 25 w 853"/>
                <a:gd name="T47" fmla="*/ 229 h 294"/>
                <a:gd name="T48" fmla="*/ 12 w 853"/>
                <a:gd name="T49" fmla="*/ 204 h 294"/>
                <a:gd name="T50" fmla="*/ 3 w 853"/>
                <a:gd name="T51" fmla="*/ 177 h 294"/>
                <a:gd name="T52" fmla="*/ 0 w 853"/>
                <a:gd name="T53" fmla="*/ 147 h 294"/>
                <a:gd name="T54" fmla="*/ 3 w 853"/>
                <a:gd name="T55" fmla="*/ 117 h 294"/>
                <a:gd name="T56" fmla="*/ 12 w 853"/>
                <a:gd name="T57" fmla="*/ 89 h 294"/>
                <a:gd name="T58" fmla="*/ 25 w 853"/>
                <a:gd name="T59" fmla="*/ 65 h 294"/>
                <a:gd name="T60" fmla="*/ 43 w 853"/>
                <a:gd name="T61" fmla="*/ 42 h 294"/>
                <a:gd name="T62" fmla="*/ 65 w 853"/>
                <a:gd name="T63" fmla="*/ 25 h 294"/>
                <a:gd name="T64" fmla="*/ 91 w 853"/>
                <a:gd name="T65" fmla="*/ 11 h 294"/>
                <a:gd name="T66" fmla="*/ 118 w 853"/>
                <a:gd name="T67" fmla="*/ 3 h 294"/>
                <a:gd name="T68" fmla="*/ 148 w 853"/>
                <a:gd name="T6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3" h="294">
                  <a:moveTo>
                    <a:pt x="148" y="0"/>
                  </a:moveTo>
                  <a:lnTo>
                    <a:pt x="705" y="0"/>
                  </a:lnTo>
                  <a:lnTo>
                    <a:pt x="735" y="3"/>
                  </a:lnTo>
                  <a:lnTo>
                    <a:pt x="763" y="11"/>
                  </a:lnTo>
                  <a:lnTo>
                    <a:pt x="789" y="25"/>
                  </a:lnTo>
                  <a:lnTo>
                    <a:pt x="810" y="42"/>
                  </a:lnTo>
                  <a:lnTo>
                    <a:pt x="829" y="65"/>
                  </a:lnTo>
                  <a:lnTo>
                    <a:pt x="842" y="89"/>
                  </a:lnTo>
                  <a:lnTo>
                    <a:pt x="850" y="117"/>
                  </a:lnTo>
                  <a:lnTo>
                    <a:pt x="853" y="147"/>
                  </a:lnTo>
                  <a:lnTo>
                    <a:pt x="850" y="177"/>
                  </a:lnTo>
                  <a:lnTo>
                    <a:pt x="842" y="204"/>
                  </a:lnTo>
                  <a:lnTo>
                    <a:pt x="829" y="229"/>
                  </a:lnTo>
                  <a:lnTo>
                    <a:pt x="810" y="251"/>
                  </a:lnTo>
                  <a:lnTo>
                    <a:pt x="789" y="268"/>
                  </a:lnTo>
                  <a:lnTo>
                    <a:pt x="763" y="283"/>
                  </a:lnTo>
                  <a:lnTo>
                    <a:pt x="735" y="291"/>
                  </a:lnTo>
                  <a:lnTo>
                    <a:pt x="705" y="294"/>
                  </a:lnTo>
                  <a:lnTo>
                    <a:pt x="148" y="294"/>
                  </a:lnTo>
                  <a:lnTo>
                    <a:pt x="118" y="291"/>
                  </a:lnTo>
                  <a:lnTo>
                    <a:pt x="91" y="283"/>
                  </a:lnTo>
                  <a:lnTo>
                    <a:pt x="65" y="268"/>
                  </a:lnTo>
                  <a:lnTo>
                    <a:pt x="43" y="251"/>
                  </a:lnTo>
                  <a:lnTo>
                    <a:pt x="25" y="229"/>
                  </a:lnTo>
                  <a:lnTo>
                    <a:pt x="12" y="204"/>
                  </a:lnTo>
                  <a:lnTo>
                    <a:pt x="3" y="177"/>
                  </a:lnTo>
                  <a:lnTo>
                    <a:pt x="0" y="147"/>
                  </a:lnTo>
                  <a:lnTo>
                    <a:pt x="3" y="117"/>
                  </a:lnTo>
                  <a:lnTo>
                    <a:pt x="12" y="89"/>
                  </a:lnTo>
                  <a:lnTo>
                    <a:pt x="25" y="65"/>
                  </a:lnTo>
                  <a:lnTo>
                    <a:pt x="43" y="42"/>
                  </a:lnTo>
                  <a:lnTo>
                    <a:pt x="65" y="25"/>
                  </a:lnTo>
                  <a:lnTo>
                    <a:pt x="91" y="11"/>
                  </a:lnTo>
                  <a:lnTo>
                    <a:pt x="118" y="3"/>
                  </a:lnTo>
                  <a:lnTo>
                    <a:pt x="1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1373">
              <a:extLst>
                <a:ext uri="{FF2B5EF4-FFF2-40B4-BE49-F238E27FC236}">
                  <a16:creationId xmlns="" xmlns:a16="http://schemas.microsoft.com/office/drawing/2014/main" id="{27CCACED-FEB6-224B-9A82-782C8C4157C0}"/>
                </a:ext>
              </a:extLst>
            </p:cNvPr>
            <p:cNvSpPr>
              <a:spLocks/>
            </p:cNvSpPr>
            <p:nvPr/>
          </p:nvSpPr>
          <p:spPr bwMode="auto">
            <a:xfrm>
              <a:off x="2246" y="225"/>
              <a:ext cx="210" cy="270"/>
            </a:xfrm>
            <a:custGeom>
              <a:avLst/>
              <a:gdLst>
                <a:gd name="T0" fmla="*/ 149 w 2524"/>
                <a:gd name="T1" fmla="*/ 0 h 3239"/>
                <a:gd name="T2" fmla="*/ 2375 w 2524"/>
                <a:gd name="T3" fmla="*/ 0 h 3239"/>
                <a:gd name="T4" fmla="*/ 2405 w 2524"/>
                <a:gd name="T5" fmla="*/ 3 h 3239"/>
                <a:gd name="T6" fmla="*/ 2433 w 2524"/>
                <a:gd name="T7" fmla="*/ 11 h 3239"/>
                <a:gd name="T8" fmla="*/ 2458 w 2524"/>
                <a:gd name="T9" fmla="*/ 25 h 3239"/>
                <a:gd name="T10" fmla="*/ 2480 w 2524"/>
                <a:gd name="T11" fmla="*/ 42 h 3239"/>
                <a:gd name="T12" fmla="*/ 2498 w 2524"/>
                <a:gd name="T13" fmla="*/ 65 h 3239"/>
                <a:gd name="T14" fmla="*/ 2512 w 2524"/>
                <a:gd name="T15" fmla="*/ 89 h 3239"/>
                <a:gd name="T16" fmla="*/ 2521 w 2524"/>
                <a:gd name="T17" fmla="*/ 117 h 3239"/>
                <a:gd name="T18" fmla="*/ 2524 w 2524"/>
                <a:gd name="T19" fmla="*/ 146 h 3239"/>
                <a:gd name="T20" fmla="*/ 2524 w 2524"/>
                <a:gd name="T21" fmla="*/ 365 h 3239"/>
                <a:gd name="T22" fmla="*/ 2227 w 2524"/>
                <a:gd name="T23" fmla="*/ 876 h 3239"/>
                <a:gd name="T24" fmla="*/ 2227 w 2524"/>
                <a:gd name="T25" fmla="*/ 294 h 3239"/>
                <a:gd name="T26" fmla="*/ 298 w 2524"/>
                <a:gd name="T27" fmla="*/ 294 h 3239"/>
                <a:gd name="T28" fmla="*/ 298 w 2524"/>
                <a:gd name="T29" fmla="*/ 2944 h 3239"/>
                <a:gd name="T30" fmla="*/ 2227 w 2524"/>
                <a:gd name="T31" fmla="*/ 2944 h 3239"/>
                <a:gd name="T32" fmla="*/ 2227 w 2524"/>
                <a:gd name="T33" fmla="*/ 2578 h 3239"/>
                <a:gd name="T34" fmla="*/ 2382 w 2524"/>
                <a:gd name="T35" fmla="*/ 2476 h 3239"/>
                <a:gd name="T36" fmla="*/ 2410 w 2524"/>
                <a:gd name="T37" fmla="*/ 2454 h 3239"/>
                <a:gd name="T38" fmla="*/ 2434 w 2524"/>
                <a:gd name="T39" fmla="*/ 2430 h 3239"/>
                <a:gd name="T40" fmla="*/ 2453 w 2524"/>
                <a:gd name="T41" fmla="*/ 2402 h 3239"/>
                <a:gd name="T42" fmla="*/ 2524 w 2524"/>
                <a:gd name="T43" fmla="*/ 2280 h 3239"/>
                <a:gd name="T44" fmla="*/ 2524 w 2524"/>
                <a:gd name="T45" fmla="*/ 3092 h 3239"/>
                <a:gd name="T46" fmla="*/ 2521 w 2524"/>
                <a:gd name="T47" fmla="*/ 3121 h 3239"/>
                <a:gd name="T48" fmla="*/ 2512 w 2524"/>
                <a:gd name="T49" fmla="*/ 3149 h 3239"/>
                <a:gd name="T50" fmla="*/ 2498 w 2524"/>
                <a:gd name="T51" fmla="*/ 3174 h 3239"/>
                <a:gd name="T52" fmla="*/ 2480 w 2524"/>
                <a:gd name="T53" fmla="*/ 3196 h 3239"/>
                <a:gd name="T54" fmla="*/ 2458 w 2524"/>
                <a:gd name="T55" fmla="*/ 3214 h 3239"/>
                <a:gd name="T56" fmla="*/ 2433 w 2524"/>
                <a:gd name="T57" fmla="*/ 3227 h 3239"/>
                <a:gd name="T58" fmla="*/ 2405 w 2524"/>
                <a:gd name="T59" fmla="*/ 3236 h 3239"/>
                <a:gd name="T60" fmla="*/ 2375 w 2524"/>
                <a:gd name="T61" fmla="*/ 3239 h 3239"/>
                <a:gd name="T62" fmla="*/ 149 w 2524"/>
                <a:gd name="T63" fmla="*/ 3239 h 3239"/>
                <a:gd name="T64" fmla="*/ 119 w 2524"/>
                <a:gd name="T65" fmla="*/ 3236 h 3239"/>
                <a:gd name="T66" fmla="*/ 91 w 2524"/>
                <a:gd name="T67" fmla="*/ 3227 h 3239"/>
                <a:gd name="T68" fmla="*/ 66 w 2524"/>
                <a:gd name="T69" fmla="*/ 3214 h 3239"/>
                <a:gd name="T70" fmla="*/ 44 w 2524"/>
                <a:gd name="T71" fmla="*/ 3196 h 3239"/>
                <a:gd name="T72" fmla="*/ 26 w 2524"/>
                <a:gd name="T73" fmla="*/ 3174 h 3239"/>
                <a:gd name="T74" fmla="*/ 12 w 2524"/>
                <a:gd name="T75" fmla="*/ 3149 h 3239"/>
                <a:gd name="T76" fmla="*/ 3 w 2524"/>
                <a:gd name="T77" fmla="*/ 3121 h 3239"/>
                <a:gd name="T78" fmla="*/ 0 w 2524"/>
                <a:gd name="T79" fmla="*/ 3092 h 3239"/>
                <a:gd name="T80" fmla="*/ 0 w 2524"/>
                <a:gd name="T81" fmla="*/ 146 h 3239"/>
                <a:gd name="T82" fmla="*/ 3 w 2524"/>
                <a:gd name="T83" fmla="*/ 117 h 3239"/>
                <a:gd name="T84" fmla="*/ 12 w 2524"/>
                <a:gd name="T85" fmla="*/ 89 h 3239"/>
                <a:gd name="T86" fmla="*/ 26 w 2524"/>
                <a:gd name="T87" fmla="*/ 65 h 3239"/>
                <a:gd name="T88" fmla="*/ 44 w 2524"/>
                <a:gd name="T89" fmla="*/ 42 h 3239"/>
                <a:gd name="T90" fmla="*/ 66 w 2524"/>
                <a:gd name="T91" fmla="*/ 25 h 3239"/>
                <a:gd name="T92" fmla="*/ 91 w 2524"/>
                <a:gd name="T93" fmla="*/ 11 h 3239"/>
                <a:gd name="T94" fmla="*/ 119 w 2524"/>
                <a:gd name="T95" fmla="*/ 3 h 3239"/>
                <a:gd name="T96" fmla="*/ 149 w 2524"/>
                <a:gd name="T97" fmla="*/ 0 h 3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24" h="3239">
                  <a:moveTo>
                    <a:pt x="149" y="0"/>
                  </a:moveTo>
                  <a:lnTo>
                    <a:pt x="2375" y="0"/>
                  </a:lnTo>
                  <a:lnTo>
                    <a:pt x="2405" y="3"/>
                  </a:lnTo>
                  <a:lnTo>
                    <a:pt x="2433" y="11"/>
                  </a:lnTo>
                  <a:lnTo>
                    <a:pt x="2458" y="25"/>
                  </a:lnTo>
                  <a:lnTo>
                    <a:pt x="2480" y="42"/>
                  </a:lnTo>
                  <a:lnTo>
                    <a:pt x="2498" y="65"/>
                  </a:lnTo>
                  <a:lnTo>
                    <a:pt x="2512" y="89"/>
                  </a:lnTo>
                  <a:lnTo>
                    <a:pt x="2521" y="117"/>
                  </a:lnTo>
                  <a:lnTo>
                    <a:pt x="2524" y="146"/>
                  </a:lnTo>
                  <a:lnTo>
                    <a:pt x="2524" y="365"/>
                  </a:lnTo>
                  <a:lnTo>
                    <a:pt x="2227" y="876"/>
                  </a:lnTo>
                  <a:lnTo>
                    <a:pt x="2227" y="294"/>
                  </a:lnTo>
                  <a:lnTo>
                    <a:pt x="298" y="294"/>
                  </a:lnTo>
                  <a:lnTo>
                    <a:pt x="298" y="2944"/>
                  </a:lnTo>
                  <a:lnTo>
                    <a:pt x="2227" y="2944"/>
                  </a:lnTo>
                  <a:lnTo>
                    <a:pt x="2227" y="2578"/>
                  </a:lnTo>
                  <a:lnTo>
                    <a:pt x="2382" y="2476"/>
                  </a:lnTo>
                  <a:lnTo>
                    <a:pt x="2410" y="2454"/>
                  </a:lnTo>
                  <a:lnTo>
                    <a:pt x="2434" y="2430"/>
                  </a:lnTo>
                  <a:lnTo>
                    <a:pt x="2453" y="2402"/>
                  </a:lnTo>
                  <a:lnTo>
                    <a:pt x="2524" y="2280"/>
                  </a:lnTo>
                  <a:lnTo>
                    <a:pt x="2524" y="3092"/>
                  </a:lnTo>
                  <a:lnTo>
                    <a:pt x="2521" y="3121"/>
                  </a:lnTo>
                  <a:lnTo>
                    <a:pt x="2512" y="3149"/>
                  </a:lnTo>
                  <a:lnTo>
                    <a:pt x="2498" y="3174"/>
                  </a:lnTo>
                  <a:lnTo>
                    <a:pt x="2480" y="3196"/>
                  </a:lnTo>
                  <a:lnTo>
                    <a:pt x="2458" y="3214"/>
                  </a:lnTo>
                  <a:lnTo>
                    <a:pt x="2433" y="3227"/>
                  </a:lnTo>
                  <a:lnTo>
                    <a:pt x="2405" y="3236"/>
                  </a:lnTo>
                  <a:lnTo>
                    <a:pt x="2375" y="3239"/>
                  </a:lnTo>
                  <a:lnTo>
                    <a:pt x="149" y="3239"/>
                  </a:lnTo>
                  <a:lnTo>
                    <a:pt x="119" y="3236"/>
                  </a:lnTo>
                  <a:lnTo>
                    <a:pt x="91" y="3227"/>
                  </a:lnTo>
                  <a:lnTo>
                    <a:pt x="66" y="3214"/>
                  </a:lnTo>
                  <a:lnTo>
                    <a:pt x="44" y="3196"/>
                  </a:lnTo>
                  <a:lnTo>
                    <a:pt x="26" y="3174"/>
                  </a:lnTo>
                  <a:lnTo>
                    <a:pt x="12" y="3149"/>
                  </a:lnTo>
                  <a:lnTo>
                    <a:pt x="3" y="3121"/>
                  </a:lnTo>
                  <a:lnTo>
                    <a:pt x="0" y="3092"/>
                  </a:lnTo>
                  <a:lnTo>
                    <a:pt x="0" y="146"/>
                  </a:lnTo>
                  <a:lnTo>
                    <a:pt x="3" y="117"/>
                  </a:lnTo>
                  <a:lnTo>
                    <a:pt x="12" y="89"/>
                  </a:lnTo>
                  <a:lnTo>
                    <a:pt x="26" y="65"/>
                  </a:lnTo>
                  <a:lnTo>
                    <a:pt x="44" y="42"/>
                  </a:lnTo>
                  <a:lnTo>
                    <a:pt x="66" y="25"/>
                  </a:lnTo>
                  <a:lnTo>
                    <a:pt x="91" y="11"/>
                  </a:lnTo>
                  <a:lnTo>
                    <a:pt x="119" y="3"/>
                  </a:lnTo>
                  <a:lnTo>
                    <a:pt x="1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1374">
              <a:extLst>
                <a:ext uri="{FF2B5EF4-FFF2-40B4-BE49-F238E27FC236}">
                  <a16:creationId xmlns="" xmlns:a16="http://schemas.microsoft.com/office/drawing/2014/main" id="{F7A45731-89C7-2241-A303-5A662F4AF54F}"/>
                </a:ext>
              </a:extLst>
            </p:cNvPr>
            <p:cNvSpPr>
              <a:spLocks noEditPoints="1"/>
            </p:cNvSpPr>
            <p:nvPr/>
          </p:nvSpPr>
          <p:spPr bwMode="auto">
            <a:xfrm>
              <a:off x="2388" y="255"/>
              <a:ext cx="130" cy="193"/>
            </a:xfrm>
            <a:custGeom>
              <a:avLst/>
              <a:gdLst>
                <a:gd name="T0" fmla="*/ 128 w 1560"/>
                <a:gd name="T1" fmla="*/ 1955 h 2321"/>
                <a:gd name="T2" fmla="*/ 218 w 1560"/>
                <a:gd name="T3" fmla="*/ 1998 h 2321"/>
                <a:gd name="T4" fmla="*/ 302 w 1560"/>
                <a:gd name="T5" fmla="*/ 2054 h 2321"/>
                <a:gd name="T6" fmla="*/ 430 w 1560"/>
                <a:gd name="T7" fmla="*/ 1939 h 2321"/>
                <a:gd name="T8" fmla="*/ 382 w 1560"/>
                <a:gd name="T9" fmla="*/ 1894 h 2321"/>
                <a:gd name="T10" fmla="*/ 308 w 1560"/>
                <a:gd name="T11" fmla="*/ 1844 h 2321"/>
                <a:gd name="T12" fmla="*/ 240 w 1560"/>
                <a:gd name="T13" fmla="*/ 1810 h 2321"/>
                <a:gd name="T14" fmla="*/ 184 w 1560"/>
                <a:gd name="T15" fmla="*/ 1791 h 2321"/>
                <a:gd name="T16" fmla="*/ 138 w 1560"/>
                <a:gd name="T17" fmla="*/ 1782 h 2321"/>
                <a:gd name="T18" fmla="*/ 1096 w 1560"/>
                <a:gd name="T19" fmla="*/ 0 h 2321"/>
                <a:gd name="T20" fmla="*/ 1150 w 1560"/>
                <a:gd name="T21" fmla="*/ 7 h 2321"/>
                <a:gd name="T22" fmla="*/ 1216 w 1560"/>
                <a:gd name="T23" fmla="*/ 25 h 2321"/>
                <a:gd name="T24" fmla="*/ 1293 w 1560"/>
                <a:gd name="T25" fmla="*/ 56 h 2321"/>
                <a:gd name="T26" fmla="*/ 1379 w 1560"/>
                <a:gd name="T27" fmla="*/ 106 h 2321"/>
                <a:gd name="T28" fmla="*/ 1449 w 1560"/>
                <a:gd name="T29" fmla="*/ 160 h 2321"/>
                <a:gd name="T30" fmla="*/ 1498 w 1560"/>
                <a:gd name="T31" fmla="*/ 211 h 2321"/>
                <a:gd name="T32" fmla="*/ 1530 w 1560"/>
                <a:gd name="T33" fmla="*/ 256 h 2321"/>
                <a:gd name="T34" fmla="*/ 1549 w 1560"/>
                <a:gd name="T35" fmla="*/ 291 h 2321"/>
                <a:gd name="T36" fmla="*/ 1557 w 1560"/>
                <a:gd name="T37" fmla="*/ 314 h 2321"/>
                <a:gd name="T38" fmla="*/ 1560 w 1560"/>
                <a:gd name="T39" fmla="*/ 337 h 2321"/>
                <a:gd name="T40" fmla="*/ 1550 w 1560"/>
                <a:gd name="T41" fmla="*/ 372 h 2321"/>
                <a:gd name="T42" fmla="*/ 613 w 1560"/>
                <a:gd name="T43" fmla="*/ 1979 h 2321"/>
                <a:gd name="T44" fmla="*/ 114 w 1560"/>
                <a:gd name="T45" fmla="*/ 2308 h 2321"/>
                <a:gd name="T46" fmla="*/ 76 w 1560"/>
                <a:gd name="T47" fmla="*/ 2321 h 2321"/>
                <a:gd name="T48" fmla="*/ 36 w 1560"/>
                <a:gd name="T49" fmla="*/ 2310 h 2321"/>
                <a:gd name="T50" fmla="*/ 12 w 1560"/>
                <a:gd name="T51" fmla="*/ 2289 h 2321"/>
                <a:gd name="T52" fmla="*/ 0 w 1560"/>
                <a:gd name="T53" fmla="*/ 2258 h 2321"/>
                <a:gd name="T54" fmla="*/ 34 w 1560"/>
                <a:gd name="T55" fmla="*/ 1667 h 2321"/>
                <a:gd name="T56" fmla="*/ 44 w 1560"/>
                <a:gd name="T57" fmla="*/ 1635 h 2321"/>
                <a:gd name="T58" fmla="*/ 982 w 1560"/>
                <a:gd name="T59" fmla="*/ 27 h 2321"/>
                <a:gd name="T60" fmla="*/ 1014 w 1560"/>
                <a:gd name="T61" fmla="*/ 7 h 2321"/>
                <a:gd name="T62" fmla="*/ 1027 w 1560"/>
                <a:gd name="T63" fmla="*/ 4 h 2321"/>
                <a:gd name="T64" fmla="*/ 1055 w 1560"/>
                <a:gd name="T65" fmla="*/ 0 h 2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0" h="2321">
                  <a:moveTo>
                    <a:pt x="138" y="1782"/>
                  </a:moveTo>
                  <a:lnTo>
                    <a:pt x="128" y="1955"/>
                  </a:lnTo>
                  <a:lnTo>
                    <a:pt x="173" y="1974"/>
                  </a:lnTo>
                  <a:lnTo>
                    <a:pt x="218" y="1998"/>
                  </a:lnTo>
                  <a:lnTo>
                    <a:pt x="262" y="2024"/>
                  </a:lnTo>
                  <a:lnTo>
                    <a:pt x="302" y="2054"/>
                  </a:lnTo>
                  <a:lnTo>
                    <a:pt x="446" y="1958"/>
                  </a:lnTo>
                  <a:lnTo>
                    <a:pt x="430" y="1939"/>
                  </a:lnTo>
                  <a:lnTo>
                    <a:pt x="408" y="1917"/>
                  </a:lnTo>
                  <a:lnTo>
                    <a:pt x="382" y="1894"/>
                  </a:lnTo>
                  <a:lnTo>
                    <a:pt x="348" y="1869"/>
                  </a:lnTo>
                  <a:lnTo>
                    <a:pt x="308" y="1844"/>
                  </a:lnTo>
                  <a:lnTo>
                    <a:pt x="273" y="1826"/>
                  </a:lnTo>
                  <a:lnTo>
                    <a:pt x="240" y="1810"/>
                  </a:lnTo>
                  <a:lnTo>
                    <a:pt x="210" y="1799"/>
                  </a:lnTo>
                  <a:lnTo>
                    <a:pt x="184" y="1791"/>
                  </a:lnTo>
                  <a:lnTo>
                    <a:pt x="160" y="1786"/>
                  </a:lnTo>
                  <a:lnTo>
                    <a:pt x="138" y="1782"/>
                  </a:lnTo>
                  <a:close/>
                  <a:moveTo>
                    <a:pt x="1073" y="0"/>
                  </a:moveTo>
                  <a:lnTo>
                    <a:pt x="1096" y="0"/>
                  </a:lnTo>
                  <a:lnTo>
                    <a:pt x="1122" y="2"/>
                  </a:lnTo>
                  <a:lnTo>
                    <a:pt x="1150" y="7"/>
                  </a:lnTo>
                  <a:lnTo>
                    <a:pt x="1181" y="14"/>
                  </a:lnTo>
                  <a:lnTo>
                    <a:pt x="1216" y="25"/>
                  </a:lnTo>
                  <a:lnTo>
                    <a:pt x="1253" y="39"/>
                  </a:lnTo>
                  <a:lnTo>
                    <a:pt x="1293" y="56"/>
                  </a:lnTo>
                  <a:lnTo>
                    <a:pt x="1335" y="80"/>
                  </a:lnTo>
                  <a:lnTo>
                    <a:pt x="1379" y="106"/>
                  </a:lnTo>
                  <a:lnTo>
                    <a:pt x="1417" y="133"/>
                  </a:lnTo>
                  <a:lnTo>
                    <a:pt x="1449" y="160"/>
                  </a:lnTo>
                  <a:lnTo>
                    <a:pt x="1476" y="186"/>
                  </a:lnTo>
                  <a:lnTo>
                    <a:pt x="1498" y="211"/>
                  </a:lnTo>
                  <a:lnTo>
                    <a:pt x="1516" y="234"/>
                  </a:lnTo>
                  <a:lnTo>
                    <a:pt x="1530" y="256"/>
                  </a:lnTo>
                  <a:lnTo>
                    <a:pt x="1540" y="275"/>
                  </a:lnTo>
                  <a:lnTo>
                    <a:pt x="1549" y="291"/>
                  </a:lnTo>
                  <a:lnTo>
                    <a:pt x="1554" y="305"/>
                  </a:lnTo>
                  <a:lnTo>
                    <a:pt x="1557" y="314"/>
                  </a:lnTo>
                  <a:lnTo>
                    <a:pt x="1558" y="319"/>
                  </a:lnTo>
                  <a:lnTo>
                    <a:pt x="1560" y="337"/>
                  </a:lnTo>
                  <a:lnTo>
                    <a:pt x="1557" y="355"/>
                  </a:lnTo>
                  <a:lnTo>
                    <a:pt x="1550" y="372"/>
                  </a:lnTo>
                  <a:lnTo>
                    <a:pt x="622" y="1966"/>
                  </a:lnTo>
                  <a:lnTo>
                    <a:pt x="613" y="1979"/>
                  </a:lnTo>
                  <a:lnTo>
                    <a:pt x="599" y="1991"/>
                  </a:lnTo>
                  <a:lnTo>
                    <a:pt x="114" y="2308"/>
                  </a:lnTo>
                  <a:lnTo>
                    <a:pt x="95" y="2317"/>
                  </a:lnTo>
                  <a:lnTo>
                    <a:pt x="76" y="2321"/>
                  </a:lnTo>
                  <a:lnTo>
                    <a:pt x="55" y="2318"/>
                  </a:lnTo>
                  <a:lnTo>
                    <a:pt x="36" y="2310"/>
                  </a:lnTo>
                  <a:lnTo>
                    <a:pt x="22" y="2301"/>
                  </a:lnTo>
                  <a:lnTo>
                    <a:pt x="12" y="2289"/>
                  </a:lnTo>
                  <a:lnTo>
                    <a:pt x="5" y="2275"/>
                  </a:lnTo>
                  <a:lnTo>
                    <a:pt x="0" y="2258"/>
                  </a:lnTo>
                  <a:lnTo>
                    <a:pt x="0" y="2242"/>
                  </a:lnTo>
                  <a:lnTo>
                    <a:pt x="34" y="1667"/>
                  </a:lnTo>
                  <a:lnTo>
                    <a:pt x="37" y="1651"/>
                  </a:lnTo>
                  <a:lnTo>
                    <a:pt x="44" y="1635"/>
                  </a:lnTo>
                  <a:lnTo>
                    <a:pt x="972" y="41"/>
                  </a:lnTo>
                  <a:lnTo>
                    <a:pt x="982" y="27"/>
                  </a:lnTo>
                  <a:lnTo>
                    <a:pt x="996" y="15"/>
                  </a:lnTo>
                  <a:lnTo>
                    <a:pt x="1014" y="7"/>
                  </a:lnTo>
                  <a:lnTo>
                    <a:pt x="1018" y="6"/>
                  </a:lnTo>
                  <a:lnTo>
                    <a:pt x="1027" y="4"/>
                  </a:lnTo>
                  <a:lnTo>
                    <a:pt x="1040" y="2"/>
                  </a:lnTo>
                  <a:lnTo>
                    <a:pt x="1055" y="0"/>
                  </a:lnTo>
                  <a:lnTo>
                    <a:pt x="107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1375">
              <a:extLst>
                <a:ext uri="{FF2B5EF4-FFF2-40B4-BE49-F238E27FC236}">
                  <a16:creationId xmlns="" xmlns:a16="http://schemas.microsoft.com/office/drawing/2014/main" id="{C495BB84-B826-6040-B490-EA6E5F8BFE0B}"/>
                </a:ext>
              </a:extLst>
            </p:cNvPr>
            <p:cNvSpPr>
              <a:spLocks/>
            </p:cNvSpPr>
            <p:nvPr/>
          </p:nvSpPr>
          <p:spPr bwMode="auto">
            <a:xfrm>
              <a:off x="2285" y="410"/>
              <a:ext cx="95" cy="48"/>
            </a:xfrm>
            <a:custGeom>
              <a:avLst/>
              <a:gdLst>
                <a:gd name="T0" fmla="*/ 546 w 1133"/>
                <a:gd name="T1" fmla="*/ 5 h 580"/>
                <a:gd name="T2" fmla="*/ 572 w 1133"/>
                <a:gd name="T3" fmla="*/ 28 h 580"/>
                <a:gd name="T4" fmla="*/ 580 w 1133"/>
                <a:gd name="T5" fmla="*/ 109 h 580"/>
                <a:gd name="T6" fmla="*/ 549 w 1133"/>
                <a:gd name="T7" fmla="*/ 196 h 580"/>
                <a:gd name="T8" fmla="*/ 559 w 1133"/>
                <a:gd name="T9" fmla="*/ 238 h 580"/>
                <a:gd name="T10" fmla="*/ 576 w 1133"/>
                <a:gd name="T11" fmla="*/ 265 h 580"/>
                <a:gd name="T12" fmla="*/ 625 w 1133"/>
                <a:gd name="T13" fmla="*/ 273 h 580"/>
                <a:gd name="T14" fmla="*/ 668 w 1133"/>
                <a:gd name="T15" fmla="*/ 317 h 580"/>
                <a:gd name="T16" fmla="*/ 680 w 1133"/>
                <a:gd name="T17" fmla="*/ 351 h 580"/>
                <a:gd name="T18" fmla="*/ 831 w 1133"/>
                <a:gd name="T19" fmla="*/ 344 h 580"/>
                <a:gd name="T20" fmla="*/ 977 w 1133"/>
                <a:gd name="T21" fmla="*/ 359 h 580"/>
                <a:gd name="T22" fmla="*/ 1096 w 1133"/>
                <a:gd name="T23" fmla="*/ 366 h 580"/>
                <a:gd name="T24" fmla="*/ 1127 w 1133"/>
                <a:gd name="T25" fmla="*/ 392 h 580"/>
                <a:gd name="T26" fmla="*/ 1132 w 1133"/>
                <a:gd name="T27" fmla="*/ 432 h 580"/>
                <a:gd name="T28" fmla="*/ 1110 w 1133"/>
                <a:gd name="T29" fmla="*/ 466 h 580"/>
                <a:gd name="T30" fmla="*/ 1046 w 1133"/>
                <a:gd name="T31" fmla="*/ 473 h 580"/>
                <a:gd name="T32" fmla="*/ 938 w 1133"/>
                <a:gd name="T33" fmla="*/ 457 h 580"/>
                <a:gd name="T34" fmla="*/ 827 w 1133"/>
                <a:gd name="T35" fmla="*/ 443 h 580"/>
                <a:gd name="T36" fmla="*/ 724 w 1133"/>
                <a:gd name="T37" fmla="*/ 452 h 580"/>
                <a:gd name="T38" fmla="*/ 666 w 1133"/>
                <a:gd name="T39" fmla="*/ 477 h 580"/>
                <a:gd name="T40" fmla="*/ 624 w 1133"/>
                <a:gd name="T41" fmla="*/ 482 h 580"/>
                <a:gd name="T42" fmla="*/ 591 w 1133"/>
                <a:gd name="T43" fmla="*/ 468 h 580"/>
                <a:gd name="T44" fmla="*/ 566 w 1133"/>
                <a:gd name="T45" fmla="*/ 445 h 580"/>
                <a:gd name="T46" fmla="*/ 561 w 1133"/>
                <a:gd name="T47" fmla="*/ 399 h 580"/>
                <a:gd name="T48" fmla="*/ 527 w 1133"/>
                <a:gd name="T49" fmla="*/ 448 h 580"/>
                <a:gd name="T50" fmla="*/ 486 w 1133"/>
                <a:gd name="T51" fmla="*/ 462 h 580"/>
                <a:gd name="T52" fmla="*/ 447 w 1133"/>
                <a:gd name="T53" fmla="*/ 447 h 580"/>
                <a:gd name="T54" fmla="*/ 431 w 1133"/>
                <a:gd name="T55" fmla="*/ 411 h 580"/>
                <a:gd name="T56" fmla="*/ 442 w 1133"/>
                <a:gd name="T57" fmla="*/ 382 h 580"/>
                <a:gd name="T58" fmla="*/ 450 w 1133"/>
                <a:gd name="T59" fmla="*/ 362 h 580"/>
                <a:gd name="T60" fmla="*/ 414 w 1133"/>
                <a:gd name="T61" fmla="*/ 396 h 580"/>
                <a:gd name="T62" fmla="*/ 372 w 1133"/>
                <a:gd name="T63" fmla="*/ 420 h 580"/>
                <a:gd name="T64" fmla="*/ 329 w 1133"/>
                <a:gd name="T65" fmla="*/ 409 h 580"/>
                <a:gd name="T66" fmla="*/ 308 w 1133"/>
                <a:gd name="T67" fmla="*/ 372 h 580"/>
                <a:gd name="T68" fmla="*/ 357 w 1133"/>
                <a:gd name="T69" fmla="*/ 282 h 580"/>
                <a:gd name="T70" fmla="*/ 248 w 1133"/>
                <a:gd name="T71" fmla="*/ 385 h 580"/>
                <a:gd name="T72" fmla="*/ 95 w 1133"/>
                <a:gd name="T73" fmla="*/ 569 h 580"/>
                <a:gd name="T74" fmla="*/ 48 w 1133"/>
                <a:gd name="T75" fmla="*/ 579 h 580"/>
                <a:gd name="T76" fmla="*/ 9 w 1133"/>
                <a:gd name="T77" fmla="*/ 557 h 580"/>
                <a:gd name="T78" fmla="*/ 2 w 1133"/>
                <a:gd name="T79" fmla="*/ 517 h 580"/>
                <a:gd name="T80" fmla="*/ 136 w 1133"/>
                <a:gd name="T81" fmla="*/ 344 h 580"/>
                <a:gd name="T82" fmla="*/ 338 w 1133"/>
                <a:gd name="T83" fmla="*/ 121 h 580"/>
                <a:gd name="T84" fmla="*/ 391 w 1133"/>
                <a:gd name="T85" fmla="*/ 70 h 580"/>
                <a:gd name="T86" fmla="*/ 454 w 1133"/>
                <a:gd name="T87" fmla="*/ 21 h 580"/>
                <a:gd name="T88" fmla="*/ 524 w 1133"/>
                <a:gd name="T89"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3" h="580">
                  <a:moveTo>
                    <a:pt x="524" y="0"/>
                  </a:moveTo>
                  <a:lnTo>
                    <a:pt x="535" y="2"/>
                  </a:lnTo>
                  <a:lnTo>
                    <a:pt x="546" y="5"/>
                  </a:lnTo>
                  <a:lnTo>
                    <a:pt x="556" y="10"/>
                  </a:lnTo>
                  <a:lnTo>
                    <a:pt x="566" y="19"/>
                  </a:lnTo>
                  <a:lnTo>
                    <a:pt x="572" y="28"/>
                  </a:lnTo>
                  <a:lnTo>
                    <a:pt x="580" y="53"/>
                  </a:lnTo>
                  <a:lnTo>
                    <a:pt x="582" y="81"/>
                  </a:lnTo>
                  <a:lnTo>
                    <a:pt x="580" y="109"/>
                  </a:lnTo>
                  <a:lnTo>
                    <a:pt x="573" y="138"/>
                  </a:lnTo>
                  <a:lnTo>
                    <a:pt x="563" y="167"/>
                  </a:lnTo>
                  <a:lnTo>
                    <a:pt x="549" y="196"/>
                  </a:lnTo>
                  <a:lnTo>
                    <a:pt x="533" y="225"/>
                  </a:lnTo>
                  <a:lnTo>
                    <a:pt x="546" y="230"/>
                  </a:lnTo>
                  <a:lnTo>
                    <a:pt x="559" y="238"/>
                  </a:lnTo>
                  <a:lnTo>
                    <a:pt x="568" y="250"/>
                  </a:lnTo>
                  <a:lnTo>
                    <a:pt x="572" y="258"/>
                  </a:lnTo>
                  <a:lnTo>
                    <a:pt x="576" y="265"/>
                  </a:lnTo>
                  <a:lnTo>
                    <a:pt x="592" y="264"/>
                  </a:lnTo>
                  <a:lnTo>
                    <a:pt x="609" y="267"/>
                  </a:lnTo>
                  <a:lnTo>
                    <a:pt x="625" y="273"/>
                  </a:lnTo>
                  <a:lnTo>
                    <a:pt x="641" y="283"/>
                  </a:lnTo>
                  <a:lnTo>
                    <a:pt x="655" y="298"/>
                  </a:lnTo>
                  <a:lnTo>
                    <a:pt x="668" y="317"/>
                  </a:lnTo>
                  <a:lnTo>
                    <a:pt x="676" y="331"/>
                  </a:lnTo>
                  <a:lnTo>
                    <a:pt x="679" y="342"/>
                  </a:lnTo>
                  <a:lnTo>
                    <a:pt x="680" y="351"/>
                  </a:lnTo>
                  <a:lnTo>
                    <a:pt x="732" y="344"/>
                  </a:lnTo>
                  <a:lnTo>
                    <a:pt x="782" y="343"/>
                  </a:lnTo>
                  <a:lnTo>
                    <a:pt x="831" y="344"/>
                  </a:lnTo>
                  <a:lnTo>
                    <a:pt x="880" y="349"/>
                  </a:lnTo>
                  <a:lnTo>
                    <a:pt x="928" y="354"/>
                  </a:lnTo>
                  <a:lnTo>
                    <a:pt x="977" y="359"/>
                  </a:lnTo>
                  <a:lnTo>
                    <a:pt x="1028" y="362"/>
                  </a:lnTo>
                  <a:lnTo>
                    <a:pt x="1080" y="364"/>
                  </a:lnTo>
                  <a:lnTo>
                    <a:pt x="1096" y="366"/>
                  </a:lnTo>
                  <a:lnTo>
                    <a:pt x="1110" y="372"/>
                  </a:lnTo>
                  <a:lnTo>
                    <a:pt x="1120" y="381"/>
                  </a:lnTo>
                  <a:lnTo>
                    <a:pt x="1127" y="392"/>
                  </a:lnTo>
                  <a:lnTo>
                    <a:pt x="1132" y="405"/>
                  </a:lnTo>
                  <a:lnTo>
                    <a:pt x="1133" y="419"/>
                  </a:lnTo>
                  <a:lnTo>
                    <a:pt x="1132" y="432"/>
                  </a:lnTo>
                  <a:lnTo>
                    <a:pt x="1127" y="445"/>
                  </a:lnTo>
                  <a:lnTo>
                    <a:pt x="1120" y="456"/>
                  </a:lnTo>
                  <a:lnTo>
                    <a:pt x="1110" y="466"/>
                  </a:lnTo>
                  <a:lnTo>
                    <a:pt x="1096" y="472"/>
                  </a:lnTo>
                  <a:lnTo>
                    <a:pt x="1080" y="474"/>
                  </a:lnTo>
                  <a:lnTo>
                    <a:pt x="1046" y="473"/>
                  </a:lnTo>
                  <a:lnTo>
                    <a:pt x="1011" y="469"/>
                  </a:lnTo>
                  <a:lnTo>
                    <a:pt x="974" y="464"/>
                  </a:lnTo>
                  <a:lnTo>
                    <a:pt x="938" y="457"/>
                  </a:lnTo>
                  <a:lnTo>
                    <a:pt x="901" y="451"/>
                  </a:lnTo>
                  <a:lnTo>
                    <a:pt x="864" y="446"/>
                  </a:lnTo>
                  <a:lnTo>
                    <a:pt x="827" y="443"/>
                  </a:lnTo>
                  <a:lnTo>
                    <a:pt x="792" y="442"/>
                  </a:lnTo>
                  <a:lnTo>
                    <a:pt x="757" y="445"/>
                  </a:lnTo>
                  <a:lnTo>
                    <a:pt x="724" y="452"/>
                  </a:lnTo>
                  <a:lnTo>
                    <a:pt x="692" y="465"/>
                  </a:lnTo>
                  <a:lnTo>
                    <a:pt x="680" y="471"/>
                  </a:lnTo>
                  <a:lnTo>
                    <a:pt x="666" y="477"/>
                  </a:lnTo>
                  <a:lnTo>
                    <a:pt x="652" y="482"/>
                  </a:lnTo>
                  <a:lnTo>
                    <a:pt x="639" y="484"/>
                  </a:lnTo>
                  <a:lnTo>
                    <a:pt x="624" y="482"/>
                  </a:lnTo>
                  <a:lnTo>
                    <a:pt x="614" y="478"/>
                  </a:lnTo>
                  <a:lnTo>
                    <a:pt x="603" y="473"/>
                  </a:lnTo>
                  <a:lnTo>
                    <a:pt x="591" y="468"/>
                  </a:lnTo>
                  <a:lnTo>
                    <a:pt x="581" y="462"/>
                  </a:lnTo>
                  <a:lnTo>
                    <a:pt x="573" y="454"/>
                  </a:lnTo>
                  <a:lnTo>
                    <a:pt x="566" y="445"/>
                  </a:lnTo>
                  <a:lnTo>
                    <a:pt x="562" y="433"/>
                  </a:lnTo>
                  <a:lnTo>
                    <a:pt x="561" y="415"/>
                  </a:lnTo>
                  <a:lnTo>
                    <a:pt x="561" y="399"/>
                  </a:lnTo>
                  <a:lnTo>
                    <a:pt x="549" y="419"/>
                  </a:lnTo>
                  <a:lnTo>
                    <a:pt x="537" y="437"/>
                  </a:lnTo>
                  <a:lnTo>
                    <a:pt x="527" y="448"/>
                  </a:lnTo>
                  <a:lnTo>
                    <a:pt x="514" y="456"/>
                  </a:lnTo>
                  <a:lnTo>
                    <a:pt x="500" y="461"/>
                  </a:lnTo>
                  <a:lnTo>
                    <a:pt x="486" y="462"/>
                  </a:lnTo>
                  <a:lnTo>
                    <a:pt x="471" y="460"/>
                  </a:lnTo>
                  <a:lnTo>
                    <a:pt x="458" y="454"/>
                  </a:lnTo>
                  <a:lnTo>
                    <a:pt x="447" y="447"/>
                  </a:lnTo>
                  <a:lnTo>
                    <a:pt x="437" y="437"/>
                  </a:lnTo>
                  <a:lnTo>
                    <a:pt x="432" y="425"/>
                  </a:lnTo>
                  <a:lnTo>
                    <a:pt x="431" y="411"/>
                  </a:lnTo>
                  <a:lnTo>
                    <a:pt x="435" y="394"/>
                  </a:lnTo>
                  <a:lnTo>
                    <a:pt x="438" y="388"/>
                  </a:lnTo>
                  <a:lnTo>
                    <a:pt x="442" y="382"/>
                  </a:lnTo>
                  <a:lnTo>
                    <a:pt x="442" y="382"/>
                  </a:lnTo>
                  <a:lnTo>
                    <a:pt x="441" y="382"/>
                  </a:lnTo>
                  <a:lnTo>
                    <a:pt x="450" y="362"/>
                  </a:lnTo>
                  <a:lnTo>
                    <a:pt x="436" y="371"/>
                  </a:lnTo>
                  <a:lnTo>
                    <a:pt x="424" y="382"/>
                  </a:lnTo>
                  <a:lnTo>
                    <a:pt x="414" y="396"/>
                  </a:lnTo>
                  <a:lnTo>
                    <a:pt x="401" y="409"/>
                  </a:lnTo>
                  <a:lnTo>
                    <a:pt x="387" y="417"/>
                  </a:lnTo>
                  <a:lnTo>
                    <a:pt x="372" y="420"/>
                  </a:lnTo>
                  <a:lnTo>
                    <a:pt x="356" y="420"/>
                  </a:lnTo>
                  <a:lnTo>
                    <a:pt x="342" y="416"/>
                  </a:lnTo>
                  <a:lnTo>
                    <a:pt x="329" y="409"/>
                  </a:lnTo>
                  <a:lnTo>
                    <a:pt x="318" y="398"/>
                  </a:lnTo>
                  <a:lnTo>
                    <a:pt x="311" y="386"/>
                  </a:lnTo>
                  <a:lnTo>
                    <a:pt x="308" y="372"/>
                  </a:lnTo>
                  <a:lnTo>
                    <a:pt x="310" y="357"/>
                  </a:lnTo>
                  <a:lnTo>
                    <a:pt x="317" y="340"/>
                  </a:lnTo>
                  <a:lnTo>
                    <a:pt x="357" y="282"/>
                  </a:lnTo>
                  <a:lnTo>
                    <a:pt x="396" y="222"/>
                  </a:lnTo>
                  <a:lnTo>
                    <a:pt x="320" y="303"/>
                  </a:lnTo>
                  <a:lnTo>
                    <a:pt x="248" y="385"/>
                  </a:lnTo>
                  <a:lnTo>
                    <a:pt x="176" y="471"/>
                  </a:lnTo>
                  <a:lnTo>
                    <a:pt x="107" y="557"/>
                  </a:lnTo>
                  <a:lnTo>
                    <a:pt x="95" y="569"/>
                  </a:lnTo>
                  <a:lnTo>
                    <a:pt x="79" y="577"/>
                  </a:lnTo>
                  <a:lnTo>
                    <a:pt x="64" y="580"/>
                  </a:lnTo>
                  <a:lnTo>
                    <a:pt x="48" y="579"/>
                  </a:lnTo>
                  <a:lnTo>
                    <a:pt x="33" y="575"/>
                  </a:lnTo>
                  <a:lnTo>
                    <a:pt x="21" y="567"/>
                  </a:lnTo>
                  <a:lnTo>
                    <a:pt x="9" y="557"/>
                  </a:lnTo>
                  <a:lnTo>
                    <a:pt x="2" y="545"/>
                  </a:lnTo>
                  <a:lnTo>
                    <a:pt x="0" y="531"/>
                  </a:lnTo>
                  <a:lnTo>
                    <a:pt x="2" y="517"/>
                  </a:lnTo>
                  <a:lnTo>
                    <a:pt x="11" y="501"/>
                  </a:lnTo>
                  <a:lnTo>
                    <a:pt x="73" y="423"/>
                  </a:lnTo>
                  <a:lnTo>
                    <a:pt x="136" y="344"/>
                  </a:lnTo>
                  <a:lnTo>
                    <a:pt x="200" y="268"/>
                  </a:lnTo>
                  <a:lnTo>
                    <a:pt x="268" y="193"/>
                  </a:lnTo>
                  <a:lnTo>
                    <a:pt x="338" y="121"/>
                  </a:lnTo>
                  <a:lnTo>
                    <a:pt x="354" y="105"/>
                  </a:lnTo>
                  <a:lnTo>
                    <a:pt x="373" y="88"/>
                  </a:lnTo>
                  <a:lnTo>
                    <a:pt x="391" y="70"/>
                  </a:lnTo>
                  <a:lnTo>
                    <a:pt x="411" y="51"/>
                  </a:lnTo>
                  <a:lnTo>
                    <a:pt x="431" y="35"/>
                  </a:lnTo>
                  <a:lnTo>
                    <a:pt x="454" y="21"/>
                  </a:lnTo>
                  <a:lnTo>
                    <a:pt x="476" y="9"/>
                  </a:lnTo>
                  <a:lnTo>
                    <a:pt x="500" y="2"/>
                  </a:lnTo>
                  <a:lnTo>
                    <a:pt x="5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9" name="Freeform 974">
            <a:extLst>
              <a:ext uri="{FF2B5EF4-FFF2-40B4-BE49-F238E27FC236}">
                <a16:creationId xmlns="" xmlns:a16="http://schemas.microsoft.com/office/drawing/2014/main" id="{BC942081-97A2-6449-9141-1C57D55658F5}"/>
              </a:ext>
            </a:extLst>
          </p:cNvPr>
          <p:cNvSpPr>
            <a:spLocks noEditPoints="1"/>
          </p:cNvSpPr>
          <p:nvPr/>
        </p:nvSpPr>
        <p:spPr bwMode="auto">
          <a:xfrm>
            <a:off x="5830374" y="2863493"/>
            <a:ext cx="600113" cy="599557"/>
          </a:xfrm>
          <a:custGeom>
            <a:avLst/>
            <a:gdLst>
              <a:gd name="T0" fmla="*/ 1849 w 4316"/>
              <a:gd name="T1" fmla="*/ 1412 h 4312"/>
              <a:gd name="T2" fmla="*/ 1540 w 4316"/>
              <a:gd name="T3" fmla="*/ 1642 h 4312"/>
              <a:gd name="T4" fmla="*/ 1372 w 4316"/>
              <a:gd name="T5" fmla="*/ 1994 h 4312"/>
              <a:gd name="T6" fmla="*/ 1392 w 4316"/>
              <a:gd name="T7" fmla="*/ 2397 h 4312"/>
              <a:gd name="T8" fmla="*/ 1592 w 4316"/>
              <a:gd name="T9" fmla="*/ 2728 h 4312"/>
              <a:gd name="T10" fmla="*/ 1924 w 4316"/>
              <a:gd name="T11" fmla="*/ 2929 h 4312"/>
              <a:gd name="T12" fmla="*/ 2327 w 4316"/>
              <a:gd name="T13" fmla="*/ 2948 h 4312"/>
              <a:gd name="T14" fmla="*/ 2680 w 4316"/>
              <a:gd name="T15" fmla="*/ 2781 h 4312"/>
              <a:gd name="T16" fmla="*/ 2910 w 4316"/>
              <a:gd name="T17" fmla="*/ 2472 h 4312"/>
              <a:gd name="T18" fmla="*/ 2969 w 4316"/>
              <a:gd name="T19" fmla="*/ 2074 h 4312"/>
              <a:gd name="T20" fmla="*/ 2836 w 4316"/>
              <a:gd name="T21" fmla="*/ 1705 h 4312"/>
              <a:gd name="T22" fmla="*/ 2550 w 4316"/>
              <a:gd name="T23" fmla="*/ 1446 h 4312"/>
              <a:gd name="T24" fmla="*/ 2165 w 4316"/>
              <a:gd name="T25" fmla="*/ 1347 h 4312"/>
              <a:gd name="T26" fmla="*/ 2384 w 4316"/>
              <a:gd name="T27" fmla="*/ 26 h 4312"/>
              <a:gd name="T28" fmla="*/ 2474 w 4316"/>
              <a:gd name="T29" fmla="*/ 157 h 4312"/>
              <a:gd name="T30" fmla="*/ 2918 w 4316"/>
              <a:gd name="T31" fmla="*/ 728 h 4312"/>
              <a:gd name="T32" fmla="*/ 3513 w 4316"/>
              <a:gd name="T33" fmla="*/ 576 h 4312"/>
              <a:gd name="T34" fmla="*/ 3667 w 4316"/>
              <a:gd name="T35" fmla="*/ 612 h 4312"/>
              <a:gd name="T36" fmla="*/ 3907 w 4316"/>
              <a:gd name="T37" fmla="*/ 915 h 4312"/>
              <a:gd name="T38" fmla="*/ 3869 w 4316"/>
              <a:gd name="T39" fmla="*/ 1071 h 4312"/>
              <a:gd name="T40" fmla="*/ 3730 w 4316"/>
              <a:gd name="T41" fmla="*/ 1772 h 4312"/>
              <a:gd name="T42" fmla="*/ 4271 w 4316"/>
              <a:gd name="T43" fmla="*/ 1906 h 4312"/>
              <a:gd name="T44" fmla="*/ 4316 w 4316"/>
              <a:gd name="T45" fmla="*/ 2285 h 4312"/>
              <a:gd name="T46" fmla="*/ 4248 w 4316"/>
              <a:gd name="T47" fmla="*/ 2430 h 4312"/>
              <a:gd name="T48" fmla="*/ 3704 w 4316"/>
              <a:gd name="T49" fmla="*/ 2638 h 4312"/>
              <a:gd name="T50" fmla="*/ 3801 w 4316"/>
              <a:gd name="T51" fmla="*/ 3354 h 4312"/>
              <a:gd name="T52" fmla="*/ 3830 w 4316"/>
              <a:gd name="T53" fmla="*/ 3513 h 4312"/>
              <a:gd name="T54" fmla="*/ 3573 w 4316"/>
              <a:gd name="T55" fmla="*/ 3801 h 4312"/>
              <a:gd name="T56" fmla="*/ 3417 w 4316"/>
              <a:gd name="T57" fmla="*/ 3828 h 4312"/>
              <a:gd name="T58" fmla="*/ 2824 w 4316"/>
              <a:gd name="T59" fmla="*/ 3630 h 4312"/>
              <a:gd name="T60" fmla="*/ 2466 w 4316"/>
              <a:gd name="T61" fmla="*/ 4188 h 4312"/>
              <a:gd name="T62" fmla="*/ 2354 w 4316"/>
              <a:gd name="T63" fmla="*/ 4301 h 4312"/>
              <a:gd name="T64" fmla="*/ 1966 w 4316"/>
              <a:gd name="T65" fmla="*/ 4301 h 4312"/>
              <a:gd name="T66" fmla="*/ 1854 w 4316"/>
              <a:gd name="T67" fmla="*/ 4188 h 4312"/>
              <a:gd name="T68" fmla="*/ 1499 w 4316"/>
              <a:gd name="T69" fmla="*/ 3632 h 4312"/>
              <a:gd name="T70" fmla="*/ 848 w 4316"/>
              <a:gd name="T71" fmla="*/ 3742 h 4312"/>
              <a:gd name="T72" fmla="*/ 689 w 4316"/>
              <a:gd name="T73" fmla="*/ 3733 h 4312"/>
              <a:gd name="T74" fmla="*/ 432 w 4316"/>
              <a:gd name="T75" fmla="*/ 3443 h 4312"/>
              <a:gd name="T76" fmla="*/ 442 w 4316"/>
              <a:gd name="T77" fmla="*/ 3285 h 4312"/>
              <a:gd name="T78" fmla="*/ 618 w 4316"/>
              <a:gd name="T79" fmla="*/ 2641 h 4312"/>
              <a:gd name="T80" fmla="*/ 68 w 4316"/>
              <a:gd name="T81" fmla="*/ 2430 h 4312"/>
              <a:gd name="T82" fmla="*/ 0 w 4316"/>
              <a:gd name="T83" fmla="*/ 2285 h 4312"/>
              <a:gd name="T84" fmla="*/ 46 w 4316"/>
              <a:gd name="T85" fmla="*/ 1906 h 4312"/>
              <a:gd name="T86" fmla="*/ 590 w 4316"/>
              <a:gd name="T87" fmla="*/ 1770 h 4312"/>
              <a:gd name="T88" fmla="*/ 778 w 4316"/>
              <a:gd name="T89" fmla="*/ 1320 h 4312"/>
              <a:gd name="T90" fmla="*/ 494 w 4316"/>
              <a:gd name="T91" fmla="*/ 847 h 4312"/>
              <a:gd name="T92" fmla="*/ 729 w 4316"/>
              <a:gd name="T93" fmla="*/ 548 h 4312"/>
              <a:gd name="T94" fmla="*/ 880 w 4316"/>
              <a:gd name="T95" fmla="*/ 494 h 4312"/>
              <a:gd name="T96" fmla="*/ 1405 w 4316"/>
              <a:gd name="T97" fmla="*/ 728 h 4312"/>
              <a:gd name="T98" fmla="*/ 1847 w 4316"/>
              <a:gd name="T99" fmla="*/ 157 h 4312"/>
              <a:gd name="T100" fmla="*/ 1937 w 4316"/>
              <a:gd name="T101" fmla="*/ 26 h 4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16" h="4312">
                <a:moveTo>
                  <a:pt x="2165" y="1347"/>
                </a:moveTo>
                <a:lnTo>
                  <a:pt x="2082" y="1353"/>
                </a:lnTo>
                <a:lnTo>
                  <a:pt x="2001" y="1364"/>
                </a:lnTo>
                <a:lnTo>
                  <a:pt x="1924" y="1384"/>
                </a:lnTo>
                <a:lnTo>
                  <a:pt x="1849" y="1412"/>
                </a:lnTo>
                <a:lnTo>
                  <a:pt x="1778" y="1446"/>
                </a:lnTo>
                <a:lnTo>
                  <a:pt x="1712" y="1486"/>
                </a:lnTo>
                <a:lnTo>
                  <a:pt x="1650" y="1533"/>
                </a:lnTo>
                <a:lnTo>
                  <a:pt x="1592" y="1584"/>
                </a:lnTo>
                <a:lnTo>
                  <a:pt x="1540" y="1642"/>
                </a:lnTo>
                <a:lnTo>
                  <a:pt x="1494" y="1705"/>
                </a:lnTo>
                <a:lnTo>
                  <a:pt x="1454" y="1772"/>
                </a:lnTo>
                <a:lnTo>
                  <a:pt x="1420" y="1842"/>
                </a:lnTo>
                <a:lnTo>
                  <a:pt x="1392" y="1916"/>
                </a:lnTo>
                <a:lnTo>
                  <a:pt x="1372" y="1994"/>
                </a:lnTo>
                <a:lnTo>
                  <a:pt x="1359" y="2074"/>
                </a:lnTo>
                <a:lnTo>
                  <a:pt x="1355" y="2156"/>
                </a:lnTo>
                <a:lnTo>
                  <a:pt x="1359" y="2239"/>
                </a:lnTo>
                <a:lnTo>
                  <a:pt x="1372" y="2320"/>
                </a:lnTo>
                <a:lnTo>
                  <a:pt x="1392" y="2397"/>
                </a:lnTo>
                <a:lnTo>
                  <a:pt x="1420" y="2472"/>
                </a:lnTo>
                <a:lnTo>
                  <a:pt x="1454" y="2543"/>
                </a:lnTo>
                <a:lnTo>
                  <a:pt x="1494" y="2608"/>
                </a:lnTo>
                <a:lnTo>
                  <a:pt x="1540" y="2671"/>
                </a:lnTo>
                <a:lnTo>
                  <a:pt x="1592" y="2728"/>
                </a:lnTo>
                <a:lnTo>
                  <a:pt x="1650" y="2781"/>
                </a:lnTo>
                <a:lnTo>
                  <a:pt x="1712" y="2827"/>
                </a:lnTo>
                <a:lnTo>
                  <a:pt x="1778" y="2867"/>
                </a:lnTo>
                <a:lnTo>
                  <a:pt x="1849" y="2901"/>
                </a:lnTo>
                <a:lnTo>
                  <a:pt x="1924" y="2929"/>
                </a:lnTo>
                <a:lnTo>
                  <a:pt x="2001" y="2948"/>
                </a:lnTo>
                <a:lnTo>
                  <a:pt x="2082" y="2961"/>
                </a:lnTo>
                <a:lnTo>
                  <a:pt x="2165" y="2965"/>
                </a:lnTo>
                <a:lnTo>
                  <a:pt x="2247" y="2961"/>
                </a:lnTo>
                <a:lnTo>
                  <a:pt x="2327" y="2948"/>
                </a:lnTo>
                <a:lnTo>
                  <a:pt x="2405" y="2929"/>
                </a:lnTo>
                <a:lnTo>
                  <a:pt x="2479" y="2901"/>
                </a:lnTo>
                <a:lnTo>
                  <a:pt x="2550" y="2867"/>
                </a:lnTo>
                <a:lnTo>
                  <a:pt x="2617" y="2827"/>
                </a:lnTo>
                <a:lnTo>
                  <a:pt x="2680" y="2781"/>
                </a:lnTo>
                <a:lnTo>
                  <a:pt x="2736" y="2728"/>
                </a:lnTo>
                <a:lnTo>
                  <a:pt x="2788" y="2671"/>
                </a:lnTo>
                <a:lnTo>
                  <a:pt x="2836" y="2608"/>
                </a:lnTo>
                <a:lnTo>
                  <a:pt x="2876" y="2543"/>
                </a:lnTo>
                <a:lnTo>
                  <a:pt x="2910" y="2472"/>
                </a:lnTo>
                <a:lnTo>
                  <a:pt x="2938" y="2397"/>
                </a:lnTo>
                <a:lnTo>
                  <a:pt x="2957" y="2320"/>
                </a:lnTo>
                <a:lnTo>
                  <a:pt x="2969" y="2239"/>
                </a:lnTo>
                <a:lnTo>
                  <a:pt x="2973" y="2156"/>
                </a:lnTo>
                <a:lnTo>
                  <a:pt x="2969" y="2074"/>
                </a:lnTo>
                <a:lnTo>
                  <a:pt x="2957" y="1994"/>
                </a:lnTo>
                <a:lnTo>
                  <a:pt x="2938" y="1916"/>
                </a:lnTo>
                <a:lnTo>
                  <a:pt x="2910" y="1842"/>
                </a:lnTo>
                <a:lnTo>
                  <a:pt x="2876" y="1772"/>
                </a:lnTo>
                <a:lnTo>
                  <a:pt x="2836" y="1705"/>
                </a:lnTo>
                <a:lnTo>
                  <a:pt x="2788" y="1642"/>
                </a:lnTo>
                <a:lnTo>
                  <a:pt x="2736" y="1584"/>
                </a:lnTo>
                <a:lnTo>
                  <a:pt x="2680" y="1533"/>
                </a:lnTo>
                <a:lnTo>
                  <a:pt x="2617" y="1486"/>
                </a:lnTo>
                <a:lnTo>
                  <a:pt x="2550" y="1446"/>
                </a:lnTo>
                <a:lnTo>
                  <a:pt x="2479" y="1412"/>
                </a:lnTo>
                <a:lnTo>
                  <a:pt x="2405" y="1384"/>
                </a:lnTo>
                <a:lnTo>
                  <a:pt x="2327" y="1364"/>
                </a:lnTo>
                <a:lnTo>
                  <a:pt x="2247" y="1353"/>
                </a:lnTo>
                <a:lnTo>
                  <a:pt x="2165" y="1347"/>
                </a:lnTo>
                <a:close/>
                <a:moveTo>
                  <a:pt x="2031" y="0"/>
                </a:moveTo>
                <a:lnTo>
                  <a:pt x="2288" y="0"/>
                </a:lnTo>
                <a:lnTo>
                  <a:pt x="2322" y="3"/>
                </a:lnTo>
                <a:lnTo>
                  <a:pt x="2354" y="12"/>
                </a:lnTo>
                <a:lnTo>
                  <a:pt x="2384" y="26"/>
                </a:lnTo>
                <a:lnTo>
                  <a:pt x="2410" y="45"/>
                </a:lnTo>
                <a:lnTo>
                  <a:pt x="2433" y="68"/>
                </a:lnTo>
                <a:lnTo>
                  <a:pt x="2452" y="95"/>
                </a:lnTo>
                <a:lnTo>
                  <a:pt x="2466" y="125"/>
                </a:lnTo>
                <a:lnTo>
                  <a:pt x="2474" y="157"/>
                </a:lnTo>
                <a:lnTo>
                  <a:pt x="2546" y="587"/>
                </a:lnTo>
                <a:lnTo>
                  <a:pt x="2643" y="614"/>
                </a:lnTo>
                <a:lnTo>
                  <a:pt x="2737" y="647"/>
                </a:lnTo>
                <a:lnTo>
                  <a:pt x="2829" y="685"/>
                </a:lnTo>
                <a:lnTo>
                  <a:pt x="2918" y="728"/>
                </a:lnTo>
                <a:lnTo>
                  <a:pt x="3003" y="777"/>
                </a:lnTo>
                <a:lnTo>
                  <a:pt x="3086" y="830"/>
                </a:lnTo>
                <a:lnTo>
                  <a:pt x="3451" y="601"/>
                </a:lnTo>
                <a:lnTo>
                  <a:pt x="3481" y="585"/>
                </a:lnTo>
                <a:lnTo>
                  <a:pt x="3513" y="576"/>
                </a:lnTo>
                <a:lnTo>
                  <a:pt x="3545" y="572"/>
                </a:lnTo>
                <a:lnTo>
                  <a:pt x="3578" y="574"/>
                </a:lnTo>
                <a:lnTo>
                  <a:pt x="3610" y="582"/>
                </a:lnTo>
                <a:lnTo>
                  <a:pt x="3640" y="595"/>
                </a:lnTo>
                <a:lnTo>
                  <a:pt x="3667" y="612"/>
                </a:lnTo>
                <a:lnTo>
                  <a:pt x="3692" y="635"/>
                </a:lnTo>
                <a:lnTo>
                  <a:pt x="3862" y="826"/>
                </a:lnTo>
                <a:lnTo>
                  <a:pt x="3883" y="854"/>
                </a:lnTo>
                <a:lnTo>
                  <a:pt x="3898" y="884"/>
                </a:lnTo>
                <a:lnTo>
                  <a:pt x="3907" y="915"/>
                </a:lnTo>
                <a:lnTo>
                  <a:pt x="3911" y="948"/>
                </a:lnTo>
                <a:lnTo>
                  <a:pt x="3908" y="981"/>
                </a:lnTo>
                <a:lnTo>
                  <a:pt x="3900" y="1012"/>
                </a:lnTo>
                <a:lnTo>
                  <a:pt x="3887" y="1042"/>
                </a:lnTo>
                <a:lnTo>
                  <a:pt x="3869" y="1071"/>
                </a:lnTo>
                <a:lnTo>
                  <a:pt x="3595" y="1410"/>
                </a:lnTo>
                <a:lnTo>
                  <a:pt x="3636" y="1497"/>
                </a:lnTo>
                <a:lnTo>
                  <a:pt x="3673" y="1586"/>
                </a:lnTo>
                <a:lnTo>
                  <a:pt x="3704" y="1677"/>
                </a:lnTo>
                <a:lnTo>
                  <a:pt x="3730" y="1772"/>
                </a:lnTo>
                <a:lnTo>
                  <a:pt x="4157" y="1842"/>
                </a:lnTo>
                <a:lnTo>
                  <a:pt x="4190" y="1851"/>
                </a:lnTo>
                <a:lnTo>
                  <a:pt x="4221" y="1864"/>
                </a:lnTo>
                <a:lnTo>
                  <a:pt x="4248" y="1884"/>
                </a:lnTo>
                <a:lnTo>
                  <a:pt x="4271" y="1906"/>
                </a:lnTo>
                <a:lnTo>
                  <a:pt x="4289" y="1933"/>
                </a:lnTo>
                <a:lnTo>
                  <a:pt x="4304" y="1963"/>
                </a:lnTo>
                <a:lnTo>
                  <a:pt x="4313" y="1995"/>
                </a:lnTo>
                <a:lnTo>
                  <a:pt x="4316" y="2028"/>
                </a:lnTo>
                <a:lnTo>
                  <a:pt x="4316" y="2285"/>
                </a:lnTo>
                <a:lnTo>
                  <a:pt x="4313" y="2319"/>
                </a:lnTo>
                <a:lnTo>
                  <a:pt x="4304" y="2350"/>
                </a:lnTo>
                <a:lnTo>
                  <a:pt x="4289" y="2380"/>
                </a:lnTo>
                <a:lnTo>
                  <a:pt x="4271" y="2406"/>
                </a:lnTo>
                <a:lnTo>
                  <a:pt x="4248" y="2430"/>
                </a:lnTo>
                <a:lnTo>
                  <a:pt x="4221" y="2448"/>
                </a:lnTo>
                <a:lnTo>
                  <a:pt x="4191" y="2463"/>
                </a:lnTo>
                <a:lnTo>
                  <a:pt x="4157" y="2471"/>
                </a:lnTo>
                <a:lnTo>
                  <a:pt x="3730" y="2543"/>
                </a:lnTo>
                <a:lnTo>
                  <a:pt x="3704" y="2638"/>
                </a:lnTo>
                <a:lnTo>
                  <a:pt x="3671" y="2731"/>
                </a:lnTo>
                <a:lnTo>
                  <a:pt x="3633" y="2821"/>
                </a:lnTo>
                <a:lnTo>
                  <a:pt x="3591" y="2909"/>
                </a:lnTo>
                <a:lnTo>
                  <a:pt x="3543" y="2993"/>
                </a:lnTo>
                <a:lnTo>
                  <a:pt x="3801" y="3354"/>
                </a:lnTo>
                <a:lnTo>
                  <a:pt x="3818" y="3384"/>
                </a:lnTo>
                <a:lnTo>
                  <a:pt x="3830" y="3416"/>
                </a:lnTo>
                <a:lnTo>
                  <a:pt x="3835" y="3447"/>
                </a:lnTo>
                <a:lnTo>
                  <a:pt x="3835" y="3480"/>
                </a:lnTo>
                <a:lnTo>
                  <a:pt x="3830" y="3513"/>
                </a:lnTo>
                <a:lnTo>
                  <a:pt x="3819" y="3543"/>
                </a:lnTo>
                <a:lnTo>
                  <a:pt x="3802" y="3572"/>
                </a:lnTo>
                <a:lnTo>
                  <a:pt x="3781" y="3598"/>
                </a:lnTo>
                <a:lnTo>
                  <a:pt x="3599" y="3778"/>
                </a:lnTo>
                <a:lnTo>
                  <a:pt x="3573" y="3801"/>
                </a:lnTo>
                <a:lnTo>
                  <a:pt x="3544" y="3818"/>
                </a:lnTo>
                <a:lnTo>
                  <a:pt x="3514" y="3828"/>
                </a:lnTo>
                <a:lnTo>
                  <a:pt x="3481" y="3833"/>
                </a:lnTo>
                <a:lnTo>
                  <a:pt x="3450" y="3833"/>
                </a:lnTo>
                <a:lnTo>
                  <a:pt x="3417" y="3828"/>
                </a:lnTo>
                <a:lnTo>
                  <a:pt x="3386" y="3816"/>
                </a:lnTo>
                <a:lnTo>
                  <a:pt x="3357" y="3799"/>
                </a:lnTo>
                <a:lnTo>
                  <a:pt x="2994" y="3540"/>
                </a:lnTo>
                <a:lnTo>
                  <a:pt x="2910" y="3587"/>
                </a:lnTo>
                <a:lnTo>
                  <a:pt x="2824" y="3630"/>
                </a:lnTo>
                <a:lnTo>
                  <a:pt x="2733" y="3667"/>
                </a:lnTo>
                <a:lnTo>
                  <a:pt x="2640" y="3700"/>
                </a:lnTo>
                <a:lnTo>
                  <a:pt x="2546" y="3726"/>
                </a:lnTo>
                <a:lnTo>
                  <a:pt x="2474" y="4155"/>
                </a:lnTo>
                <a:lnTo>
                  <a:pt x="2466" y="4188"/>
                </a:lnTo>
                <a:lnTo>
                  <a:pt x="2452" y="4218"/>
                </a:lnTo>
                <a:lnTo>
                  <a:pt x="2433" y="4246"/>
                </a:lnTo>
                <a:lnTo>
                  <a:pt x="2410" y="4268"/>
                </a:lnTo>
                <a:lnTo>
                  <a:pt x="2384" y="4288"/>
                </a:lnTo>
                <a:lnTo>
                  <a:pt x="2354" y="4301"/>
                </a:lnTo>
                <a:lnTo>
                  <a:pt x="2322" y="4310"/>
                </a:lnTo>
                <a:lnTo>
                  <a:pt x="2288" y="4312"/>
                </a:lnTo>
                <a:lnTo>
                  <a:pt x="2031" y="4312"/>
                </a:lnTo>
                <a:lnTo>
                  <a:pt x="1999" y="4310"/>
                </a:lnTo>
                <a:lnTo>
                  <a:pt x="1966" y="4301"/>
                </a:lnTo>
                <a:lnTo>
                  <a:pt x="1937" y="4288"/>
                </a:lnTo>
                <a:lnTo>
                  <a:pt x="1909" y="4268"/>
                </a:lnTo>
                <a:lnTo>
                  <a:pt x="1887" y="4246"/>
                </a:lnTo>
                <a:lnTo>
                  <a:pt x="1869" y="4218"/>
                </a:lnTo>
                <a:lnTo>
                  <a:pt x="1854" y="4188"/>
                </a:lnTo>
                <a:lnTo>
                  <a:pt x="1847" y="4155"/>
                </a:lnTo>
                <a:lnTo>
                  <a:pt x="1775" y="3726"/>
                </a:lnTo>
                <a:lnTo>
                  <a:pt x="1680" y="3700"/>
                </a:lnTo>
                <a:lnTo>
                  <a:pt x="1589" y="3668"/>
                </a:lnTo>
                <a:lnTo>
                  <a:pt x="1499" y="3632"/>
                </a:lnTo>
                <a:lnTo>
                  <a:pt x="1413" y="3591"/>
                </a:lnTo>
                <a:lnTo>
                  <a:pt x="1329" y="3544"/>
                </a:lnTo>
                <a:lnTo>
                  <a:pt x="1249" y="3493"/>
                </a:lnTo>
                <a:lnTo>
                  <a:pt x="879" y="3726"/>
                </a:lnTo>
                <a:lnTo>
                  <a:pt x="848" y="3742"/>
                </a:lnTo>
                <a:lnTo>
                  <a:pt x="816" y="3751"/>
                </a:lnTo>
                <a:lnTo>
                  <a:pt x="784" y="3755"/>
                </a:lnTo>
                <a:lnTo>
                  <a:pt x="752" y="3753"/>
                </a:lnTo>
                <a:lnTo>
                  <a:pt x="720" y="3746"/>
                </a:lnTo>
                <a:lnTo>
                  <a:pt x="689" y="3733"/>
                </a:lnTo>
                <a:lnTo>
                  <a:pt x="661" y="3714"/>
                </a:lnTo>
                <a:lnTo>
                  <a:pt x="636" y="3691"/>
                </a:lnTo>
                <a:lnTo>
                  <a:pt x="466" y="3500"/>
                </a:lnTo>
                <a:lnTo>
                  <a:pt x="446" y="3472"/>
                </a:lnTo>
                <a:lnTo>
                  <a:pt x="432" y="3443"/>
                </a:lnTo>
                <a:lnTo>
                  <a:pt x="423" y="3412"/>
                </a:lnTo>
                <a:lnTo>
                  <a:pt x="419" y="3379"/>
                </a:lnTo>
                <a:lnTo>
                  <a:pt x="421" y="3346"/>
                </a:lnTo>
                <a:lnTo>
                  <a:pt x="428" y="3315"/>
                </a:lnTo>
                <a:lnTo>
                  <a:pt x="442" y="3285"/>
                </a:lnTo>
                <a:lnTo>
                  <a:pt x="461" y="3256"/>
                </a:lnTo>
                <a:lnTo>
                  <a:pt x="733" y="2918"/>
                </a:lnTo>
                <a:lnTo>
                  <a:pt x="689" y="2829"/>
                </a:lnTo>
                <a:lnTo>
                  <a:pt x="651" y="2736"/>
                </a:lnTo>
                <a:lnTo>
                  <a:pt x="618" y="2641"/>
                </a:lnTo>
                <a:lnTo>
                  <a:pt x="590" y="2543"/>
                </a:lnTo>
                <a:lnTo>
                  <a:pt x="158" y="2471"/>
                </a:lnTo>
                <a:lnTo>
                  <a:pt x="125" y="2463"/>
                </a:lnTo>
                <a:lnTo>
                  <a:pt x="95" y="2448"/>
                </a:lnTo>
                <a:lnTo>
                  <a:pt x="68" y="2430"/>
                </a:lnTo>
                <a:lnTo>
                  <a:pt x="46" y="2406"/>
                </a:lnTo>
                <a:lnTo>
                  <a:pt x="26" y="2380"/>
                </a:lnTo>
                <a:lnTo>
                  <a:pt x="11" y="2350"/>
                </a:lnTo>
                <a:lnTo>
                  <a:pt x="4" y="2319"/>
                </a:lnTo>
                <a:lnTo>
                  <a:pt x="0" y="2285"/>
                </a:lnTo>
                <a:lnTo>
                  <a:pt x="0" y="2028"/>
                </a:lnTo>
                <a:lnTo>
                  <a:pt x="4" y="1995"/>
                </a:lnTo>
                <a:lnTo>
                  <a:pt x="11" y="1963"/>
                </a:lnTo>
                <a:lnTo>
                  <a:pt x="26" y="1933"/>
                </a:lnTo>
                <a:lnTo>
                  <a:pt x="46" y="1906"/>
                </a:lnTo>
                <a:lnTo>
                  <a:pt x="68" y="1884"/>
                </a:lnTo>
                <a:lnTo>
                  <a:pt x="95" y="1864"/>
                </a:lnTo>
                <a:lnTo>
                  <a:pt x="125" y="1851"/>
                </a:lnTo>
                <a:lnTo>
                  <a:pt x="158" y="1842"/>
                </a:lnTo>
                <a:lnTo>
                  <a:pt x="590" y="1770"/>
                </a:lnTo>
                <a:lnTo>
                  <a:pt x="617" y="1675"/>
                </a:lnTo>
                <a:lnTo>
                  <a:pt x="649" y="1582"/>
                </a:lnTo>
                <a:lnTo>
                  <a:pt x="686" y="1491"/>
                </a:lnTo>
                <a:lnTo>
                  <a:pt x="729" y="1405"/>
                </a:lnTo>
                <a:lnTo>
                  <a:pt x="778" y="1320"/>
                </a:lnTo>
                <a:lnTo>
                  <a:pt x="529" y="972"/>
                </a:lnTo>
                <a:lnTo>
                  <a:pt x="512" y="943"/>
                </a:lnTo>
                <a:lnTo>
                  <a:pt x="500" y="911"/>
                </a:lnTo>
                <a:lnTo>
                  <a:pt x="494" y="880"/>
                </a:lnTo>
                <a:lnTo>
                  <a:pt x="494" y="847"/>
                </a:lnTo>
                <a:lnTo>
                  <a:pt x="499" y="815"/>
                </a:lnTo>
                <a:lnTo>
                  <a:pt x="511" y="784"/>
                </a:lnTo>
                <a:lnTo>
                  <a:pt x="526" y="756"/>
                </a:lnTo>
                <a:lnTo>
                  <a:pt x="549" y="729"/>
                </a:lnTo>
                <a:lnTo>
                  <a:pt x="729" y="548"/>
                </a:lnTo>
                <a:lnTo>
                  <a:pt x="755" y="527"/>
                </a:lnTo>
                <a:lnTo>
                  <a:pt x="784" y="510"/>
                </a:lnTo>
                <a:lnTo>
                  <a:pt x="816" y="499"/>
                </a:lnTo>
                <a:lnTo>
                  <a:pt x="847" y="494"/>
                </a:lnTo>
                <a:lnTo>
                  <a:pt x="880" y="494"/>
                </a:lnTo>
                <a:lnTo>
                  <a:pt x="913" y="499"/>
                </a:lnTo>
                <a:lnTo>
                  <a:pt x="943" y="511"/>
                </a:lnTo>
                <a:lnTo>
                  <a:pt x="973" y="528"/>
                </a:lnTo>
                <a:lnTo>
                  <a:pt x="1320" y="777"/>
                </a:lnTo>
                <a:lnTo>
                  <a:pt x="1405" y="728"/>
                </a:lnTo>
                <a:lnTo>
                  <a:pt x="1493" y="685"/>
                </a:lnTo>
                <a:lnTo>
                  <a:pt x="1585" y="647"/>
                </a:lnTo>
                <a:lnTo>
                  <a:pt x="1678" y="614"/>
                </a:lnTo>
                <a:lnTo>
                  <a:pt x="1775" y="588"/>
                </a:lnTo>
                <a:lnTo>
                  <a:pt x="1847" y="157"/>
                </a:lnTo>
                <a:lnTo>
                  <a:pt x="1854" y="125"/>
                </a:lnTo>
                <a:lnTo>
                  <a:pt x="1869" y="95"/>
                </a:lnTo>
                <a:lnTo>
                  <a:pt x="1887" y="68"/>
                </a:lnTo>
                <a:lnTo>
                  <a:pt x="1909" y="45"/>
                </a:lnTo>
                <a:lnTo>
                  <a:pt x="1937" y="26"/>
                </a:lnTo>
                <a:lnTo>
                  <a:pt x="1966" y="12"/>
                </a:lnTo>
                <a:lnTo>
                  <a:pt x="1999" y="3"/>
                </a:lnTo>
                <a:lnTo>
                  <a:pt x="203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Freeform 8">
            <a:extLst>
              <a:ext uri="{FF2B5EF4-FFF2-40B4-BE49-F238E27FC236}">
                <a16:creationId xmlns="" xmlns:a16="http://schemas.microsoft.com/office/drawing/2014/main" id="{FC922A56-581C-DD4E-9313-6E80D73ED062}"/>
              </a:ext>
            </a:extLst>
          </p:cNvPr>
          <p:cNvSpPr>
            <a:spLocks/>
          </p:cNvSpPr>
          <p:nvPr/>
        </p:nvSpPr>
        <p:spPr bwMode="auto">
          <a:xfrm>
            <a:off x="9211296" y="4365400"/>
            <a:ext cx="2309475" cy="744179"/>
          </a:xfrm>
          <a:custGeom>
            <a:avLst/>
            <a:gdLst>
              <a:gd name="T0" fmla="*/ 200 w 1741"/>
              <a:gd name="T1" fmla="*/ 0 h 561"/>
              <a:gd name="T2" fmla="*/ 284 w 1741"/>
              <a:gd name="T3" fmla="*/ 75 h 561"/>
              <a:gd name="T4" fmla="*/ 373 w 1741"/>
              <a:gd name="T5" fmla="*/ 135 h 561"/>
              <a:gd name="T6" fmla="*/ 466 w 1741"/>
              <a:gd name="T7" fmla="*/ 187 h 561"/>
              <a:gd name="T8" fmla="*/ 563 w 1741"/>
              <a:gd name="T9" fmla="*/ 226 h 561"/>
              <a:gd name="T10" fmla="*/ 663 w 1741"/>
              <a:gd name="T11" fmla="*/ 254 h 561"/>
              <a:gd name="T12" fmla="*/ 766 w 1741"/>
              <a:gd name="T13" fmla="*/ 273 h 561"/>
              <a:gd name="T14" fmla="*/ 871 w 1741"/>
              <a:gd name="T15" fmla="*/ 277 h 561"/>
              <a:gd name="T16" fmla="*/ 973 w 1741"/>
              <a:gd name="T17" fmla="*/ 273 h 561"/>
              <a:gd name="T18" fmla="*/ 1078 w 1741"/>
              <a:gd name="T19" fmla="*/ 254 h 561"/>
              <a:gd name="T20" fmla="*/ 1178 w 1741"/>
              <a:gd name="T21" fmla="*/ 226 h 561"/>
              <a:gd name="T22" fmla="*/ 1275 w 1741"/>
              <a:gd name="T23" fmla="*/ 187 h 561"/>
              <a:gd name="T24" fmla="*/ 1369 w 1741"/>
              <a:gd name="T25" fmla="*/ 135 h 561"/>
              <a:gd name="T26" fmla="*/ 1457 w 1741"/>
              <a:gd name="T27" fmla="*/ 75 h 561"/>
              <a:gd name="T28" fmla="*/ 1538 w 1741"/>
              <a:gd name="T29" fmla="*/ 0 h 561"/>
              <a:gd name="T30" fmla="*/ 1741 w 1741"/>
              <a:gd name="T31" fmla="*/ 201 h 561"/>
              <a:gd name="T32" fmla="*/ 1650 w 1741"/>
              <a:gd name="T33" fmla="*/ 284 h 561"/>
              <a:gd name="T34" fmla="*/ 1552 w 1741"/>
              <a:gd name="T35" fmla="*/ 357 h 561"/>
              <a:gd name="T36" fmla="*/ 1450 w 1741"/>
              <a:gd name="T37" fmla="*/ 417 h 561"/>
              <a:gd name="T38" fmla="*/ 1341 w 1741"/>
              <a:gd name="T39" fmla="*/ 468 h 561"/>
              <a:gd name="T40" fmla="*/ 1229 w 1741"/>
              <a:gd name="T41" fmla="*/ 510 h 561"/>
              <a:gd name="T42" fmla="*/ 1113 w 1741"/>
              <a:gd name="T43" fmla="*/ 538 h 561"/>
              <a:gd name="T44" fmla="*/ 992 w 1741"/>
              <a:gd name="T45" fmla="*/ 557 h 561"/>
              <a:gd name="T46" fmla="*/ 871 w 1741"/>
              <a:gd name="T47" fmla="*/ 561 h 561"/>
              <a:gd name="T48" fmla="*/ 747 w 1741"/>
              <a:gd name="T49" fmla="*/ 557 h 561"/>
              <a:gd name="T50" fmla="*/ 629 w 1741"/>
              <a:gd name="T51" fmla="*/ 538 h 561"/>
              <a:gd name="T52" fmla="*/ 512 w 1741"/>
              <a:gd name="T53" fmla="*/ 510 h 561"/>
              <a:gd name="T54" fmla="*/ 398 w 1741"/>
              <a:gd name="T55" fmla="*/ 468 h 561"/>
              <a:gd name="T56" fmla="*/ 291 w 1741"/>
              <a:gd name="T57" fmla="*/ 417 h 561"/>
              <a:gd name="T58" fmla="*/ 189 w 1741"/>
              <a:gd name="T59" fmla="*/ 357 h 561"/>
              <a:gd name="T60" fmla="*/ 91 w 1741"/>
              <a:gd name="T61" fmla="*/ 284 h 561"/>
              <a:gd name="T62" fmla="*/ 0 w 1741"/>
              <a:gd name="T63" fmla="*/ 201 h 561"/>
              <a:gd name="T64" fmla="*/ 200 w 1741"/>
              <a:gd name="T65"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1" h="561">
                <a:moveTo>
                  <a:pt x="200" y="0"/>
                </a:moveTo>
                <a:lnTo>
                  <a:pt x="284" y="75"/>
                </a:lnTo>
                <a:lnTo>
                  <a:pt x="373" y="135"/>
                </a:lnTo>
                <a:lnTo>
                  <a:pt x="466" y="187"/>
                </a:lnTo>
                <a:lnTo>
                  <a:pt x="563" y="226"/>
                </a:lnTo>
                <a:lnTo>
                  <a:pt x="663" y="254"/>
                </a:lnTo>
                <a:lnTo>
                  <a:pt x="766" y="273"/>
                </a:lnTo>
                <a:lnTo>
                  <a:pt x="871" y="277"/>
                </a:lnTo>
                <a:lnTo>
                  <a:pt x="973" y="273"/>
                </a:lnTo>
                <a:lnTo>
                  <a:pt x="1078" y="254"/>
                </a:lnTo>
                <a:lnTo>
                  <a:pt x="1178" y="226"/>
                </a:lnTo>
                <a:lnTo>
                  <a:pt x="1275" y="187"/>
                </a:lnTo>
                <a:lnTo>
                  <a:pt x="1369" y="135"/>
                </a:lnTo>
                <a:lnTo>
                  <a:pt x="1457" y="75"/>
                </a:lnTo>
                <a:lnTo>
                  <a:pt x="1538" y="0"/>
                </a:lnTo>
                <a:lnTo>
                  <a:pt x="1741" y="201"/>
                </a:lnTo>
                <a:lnTo>
                  <a:pt x="1650" y="284"/>
                </a:lnTo>
                <a:lnTo>
                  <a:pt x="1552" y="357"/>
                </a:lnTo>
                <a:lnTo>
                  <a:pt x="1450" y="417"/>
                </a:lnTo>
                <a:lnTo>
                  <a:pt x="1341" y="468"/>
                </a:lnTo>
                <a:lnTo>
                  <a:pt x="1229" y="510"/>
                </a:lnTo>
                <a:lnTo>
                  <a:pt x="1113" y="538"/>
                </a:lnTo>
                <a:lnTo>
                  <a:pt x="992" y="557"/>
                </a:lnTo>
                <a:lnTo>
                  <a:pt x="871" y="561"/>
                </a:lnTo>
                <a:lnTo>
                  <a:pt x="747" y="557"/>
                </a:lnTo>
                <a:lnTo>
                  <a:pt x="629" y="538"/>
                </a:lnTo>
                <a:lnTo>
                  <a:pt x="512" y="510"/>
                </a:lnTo>
                <a:lnTo>
                  <a:pt x="398" y="468"/>
                </a:lnTo>
                <a:lnTo>
                  <a:pt x="291" y="417"/>
                </a:lnTo>
                <a:lnTo>
                  <a:pt x="189" y="357"/>
                </a:lnTo>
                <a:lnTo>
                  <a:pt x="91" y="284"/>
                </a:lnTo>
                <a:lnTo>
                  <a:pt x="0" y="201"/>
                </a:lnTo>
                <a:lnTo>
                  <a:pt x="200"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11">
            <a:extLst>
              <a:ext uri="{FF2B5EF4-FFF2-40B4-BE49-F238E27FC236}">
                <a16:creationId xmlns="" xmlns:a16="http://schemas.microsoft.com/office/drawing/2014/main" id="{F1F2EE8D-7090-3D42-83E4-C6404FC48655}"/>
              </a:ext>
            </a:extLst>
          </p:cNvPr>
          <p:cNvSpPr>
            <a:spLocks/>
          </p:cNvSpPr>
          <p:nvPr/>
        </p:nvSpPr>
        <p:spPr bwMode="auto">
          <a:xfrm>
            <a:off x="9383744" y="2432658"/>
            <a:ext cx="1960600" cy="1960599"/>
          </a:xfrm>
          <a:custGeom>
            <a:avLst/>
            <a:gdLst>
              <a:gd name="T0" fmla="*/ 741 w 1478"/>
              <a:gd name="T1" fmla="*/ 0 h 1478"/>
              <a:gd name="T2" fmla="*/ 841 w 1478"/>
              <a:gd name="T3" fmla="*/ 7 h 1478"/>
              <a:gd name="T4" fmla="*/ 936 w 1478"/>
              <a:gd name="T5" fmla="*/ 28 h 1478"/>
              <a:gd name="T6" fmla="*/ 1027 w 1478"/>
              <a:gd name="T7" fmla="*/ 59 h 1478"/>
              <a:gd name="T8" fmla="*/ 1113 w 1478"/>
              <a:gd name="T9" fmla="*/ 103 h 1478"/>
              <a:gd name="T10" fmla="*/ 1192 w 1478"/>
              <a:gd name="T11" fmla="*/ 154 h 1478"/>
              <a:gd name="T12" fmla="*/ 1262 w 1478"/>
              <a:gd name="T13" fmla="*/ 217 h 1478"/>
              <a:gd name="T14" fmla="*/ 1325 w 1478"/>
              <a:gd name="T15" fmla="*/ 289 h 1478"/>
              <a:gd name="T16" fmla="*/ 1378 w 1478"/>
              <a:gd name="T17" fmla="*/ 366 h 1478"/>
              <a:gd name="T18" fmla="*/ 1420 w 1478"/>
              <a:gd name="T19" fmla="*/ 452 h 1478"/>
              <a:gd name="T20" fmla="*/ 1453 w 1478"/>
              <a:gd name="T21" fmla="*/ 543 h 1478"/>
              <a:gd name="T22" fmla="*/ 1471 w 1478"/>
              <a:gd name="T23" fmla="*/ 640 h 1478"/>
              <a:gd name="T24" fmla="*/ 1478 w 1478"/>
              <a:gd name="T25" fmla="*/ 741 h 1478"/>
              <a:gd name="T26" fmla="*/ 1471 w 1478"/>
              <a:gd name="T27" fmla="*/ 841 h 1478"/>
              <a:gd name="T28" fmla="*/ 1453 w 1478"/>
              <a:gd name="T29" fmla="*/ 936 h 1478"/>
              <a:gd name="T30" fmla="*/ 1420 w 1478"/>
              <a:gd name="T31" fmla="*/ 1027 h 1478"/>
              <a:gd name="T32" fmla="*/ 1378 w 1478"/>
              <a:gd name="T33" fmla="*/ 1113 h 1478"/>
              <a:gd name="T34" fmla="*/ 1325 w 1478"/>
              <a:gd name="T35" fmla="*/ 1190 h 1478"/>
              <a:gd name="T36" fmla="*/ 1262 w 1478"/>
              <a:gd name="T37" fmla="*/ 1262 h 1478"/>
              <a:gd name="T38" fmla="*/ 1192 w 1478"/>
              <a:gd name="T39" fmla="*/ 1325 h 1478"/>
              <a:gd name="T40" fmla="*/ 1113 w 1478"/>
              <a:gd name="T41" fmla="*/ 1378 h 1478"/>
              <a:gd name="T42" fmla="*/ 1027 w 1478"/>
              <a:gd name="T43" fmla="*/ 1420 h 1478"/>
              <a:gd name="T44" fmla="*/ 936 w 1478"/>
              <a:gd name="T45" fmla="*/ 1453 h 1478"/>
              <a:gd name="T46" fmla="*/ 841 w 1478"/>
              <a:gd name="T47" fmla="*/ 1471 h 1478"/>
              <a:gd name="T48" fmla="*/ 741 w 1478"/>
              <a:gd name="T49" fmla="*/ 1478 h 1478"/>
              <a:gd name="T50" fmla="*/ 640 w 1478"/>
              <a:gd name="T51" fmla="*/ 1471 h 1478"/>
              <a:gd name="T52" fmla="*/ 543 w 1478"/>
              <a:gd name="T53" fmla="*/ 1453 h 1478"/>
              <a:gd name="T54" fmla="*/ 452 w 1478"/>
              <a:gd name="T55" fmla="*/ 1420 h 1478"/>
              <a:gd name="T56" fmla="*/ 368 w 1478"/>
              <a:gd name="T57" fmla="*/ 1378 h 1478"/>
              <a:gd name="T58" fmla="*/ 289 w 1478"/>
              <a:gd name="T59" fmla="*/ 1325 h 1478"/>
              <a:gd name="T60" fmla="*/ 217 w 1478"/>
              <a:gd name="T61" fmla="*/ 1262 h 1478"/>
              <a:gd name="T62" fmla="*/ 156 w 1478"/>
              <a:gd name="T63" fmla="*/ 1190 h 1478"/>
              <a:gd name="T64" fmla="*/ 103 w 1478"/>
              <a:gd name="T65" fmla="*/ 1113 h 1478"/>
              <a:gd name="T66" fmla="*/ 59 w 1478"/>
              <a:gd name="T67" fmla="*/ 1027 h 1478"/>
              <a:gd name="T68" fmla="*/ 28 w 1478"/>
              <a:gd name="T69" fmla="*/ 936 h 1478"/>
              <a:gd name="T70" fmla="*/ 7 w 1478"/>
              <a:gd name="T71" fmla="*/ 841 h 1478"/>
              <a:gd name="T72" fmla="*/ 0 w 1478"/>
              <a:gd name="T73" fmla="*/ 741 h 1478"/>
              <a:gd name="T74" fmla="*/ 7 w 1478"/>
              <a:gd name="T75" fmla="*/ 640 h 1478"/>
              <a:gd name="T76" fmla="*/ 28 w 1478"/>
              <a:gd name="T77" fmla="*/ 543 h 1478"/>
              <a:gd name="T78" fmla="*/ 59 w 1478"/>
              <a:gd name="T79" fmla="*/ 452 h 1478"/>
              <a:gd name="T80" fmla="*/ 103 w 1478"/>
              <a:gd name="T81" fmla="*/ 366 h 1478"/>
              <a:gd name="T82" fmla="*/ 156 w 1478"/>
              <a:gd name="T83" fmla="*/ 289 h 1478"/>
              <a:gd name="T84" fmla="*/ 217 w 1478"/>
              <a:gd name="T85" fmla="*/ 217 h 1478"/>
              <a:gd name="T86" fmla="*/ 289 w 1478"/>
              <a:gd name="T87" fmla="*/ 154 h 1478"/>
              <a:gd name="T88" fmla="*/ 368 w 1478"/>
              <a:gd name="T89" fmla="*/ 103 h 1478"/>
              <a:gd name="T90" fmla="*/ 452 w 1478"/>
              <a:gd name="T91" fmla="*/ 59 h 1478"/>
              <a:gd name="T92" fmla="*/ 543 w 1478"/>
              <a:gd name="T93" fmla="*/ 28 h 1478"/>
              <a:gd name="T94" fmla="*/ 640 w 1478"/>
              <a:gd name="T95" fmla="*/ 7 h 1478"/>
              <a:gd name="T96" fmla="*/ 741 w 1478"/>
              <a:gd name="T97" fmla="*/ 0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78" h="1478">
                <a:moveTo>
                  <a:pt x="741" y="0"/>
                </a:moveTo>
                <a:lnTo>
                  <a:pt x="841" y="7"/>
                </a:lnTo>
                <a:lnTo>
                  <a:pt x="936" y="28"/>
                </a:lnTo>
                <a:lnTo>
                  <a:pt x="1027" y="59"/>
                </a:lnTo>
                <a:lnTo>
                  <a:pt x="1113" y="103"/>
                </a:lnTo>
                <a:lnTo>
                  <a:pt x="1192" y="154"/>
                </a:lnTo>
                <a:lnTo>
                  <a:pt x="1262" y="217"/>
                </a:lnTo>
                <a:lnTo>
                  <a:pt x="1325" y="289"/>
                </a:lnTo>
                <a:lnTo>
                  <a:pt x="1378" y="366"/>
                </a:lnTo>
                <a:lnTo>
                  <a:pt x="1420" y="452"/>
                </a:lnTo>
                <a:lnTo>
                  <a:pt x="1453" y="543"/>
                </a:lnTo>
                <a:lnTo>
                  <a:pt x="1471" y="640"/>
                </a:lnTo>
                <a:lnTo>
                  <a:pt x="1478" y="741"/>
                </a:lnTo>
                <a:lnTo>
                  <a:pt x="1471" y="841"/>
                </a:lnTo>
                <a:lnTo>
                  <a:pt x="1453" y="936"/>
                </a:lnTo>
                <a:lnTo>
                  <a:pt x="1420" y="1027"/>
                </a:lnTo>
                <a:lnTo>
                  <a:pt x="1378" y="1113"/>
                </a:lnTo>
                <a:lnTo>
                  <a:pt x="1325" y="1190"/>
                </a:lnTo>
                <a:lnTo>
                  <a:pt x="1262" y="1262"/>
                </a:lnTo>
                <a:lnTo>
                  <a:pt x="1192" y="1325"/>
                </a:lnTo>
                <a:lnTo>
                  <a:pt x="1113" y="1378"/>
                </a:lnTo>
                <a:lnTo>
                  <a:pt x="1027" y="1420"/>
                </a:lnTo>
                <a:lnTo>
                  <a:pt x="936" y="1453"/>
                </a:lnTo>
                <a:lnTo>
                  <a:pt x="841" y="1471"/>
                </a:lnTo>
                <a:lnTo>
                  <a:pt x="741" y="1478"/>
                </a:lnTo>
                <a:lnTo>
                  <a:pt x="640" y="1471"/>
                </a:lnTo>
                <a:lnTo>
                  <a:pt x="543" y="1453"/>
                </a:lnTo>
                <a:lnTo>
                  <a:pt x="452" y="1420"/>
                </a:lnTo>
                <a:lnTo>
                  <a:pt x="368" y="1378"/>
                </a:lnTo>
                <a:lnTo>
                  <a:pt x="289" y="1325"/>
                </a:lnTo>
                <a:lnTo>
                  <a:pt x="217" y="1262"/>
                </a:lnTo>
                <a:lnTo>
                  <a:pt x="156" y="1190"/>
                </a:lnTo>
                <a:lnTo>
                  <a:pt x="103" y="1113"/>
                </a:lnTo>
                <a:lnTo>
                  <a:pt x="59" y="1027"/>
                </a:lnTo>
                <a:lnTo>
                  <a:pt x="28" y="936"/>
                </a:lnTo>
                <a:lnTo>
                  <a:pt x="7" y="841"/>
                </a:lnTo>
                <a:lnTo>
                  <a:pt x="0" y="741"/>
                </a:lnTo>
                <a:lnTo>
                  <a:pt x="7" y="640"/>
                </a:lnTo>
                <a:lnTo>
                  <a:pt x="28" y="543"/>
                </a:lnTo>
                <a:lnTo>
                  <a:pt x="59" y="452"/>
                </a:lnTo>
                <a:lnTo>
                  <a:pt x="103" y="366"/>
                </a:lnTo>
                <a:lnTo>
                  <a:pt x="156" y="289"/>
                </a:lnTo>
                <a:lnTo>
                  <a:pt x="217" y="217"/>
                </a:lnTo>
                <a:lnTo>
                  <a:pt x="289" y="154"/>
                </a:lnTo>
                <a:lnTo>
                  <a:pt x="368" y="103"/>
                </a:lnTo>
                <a:lnTo>
                  <a:pt x="452" y="59"/>
                </a:lnTo>
                <a:lnTo>
                  <a:pt x="543" y="28"/>
                </a:lnTo>
                <a:lnTo>
                  <a:pt x="640" y="7"/>
                </a:lnTo>
                <a:lnTo>
                  <a:pt x="74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3" name="Group 1368">
            <a:extLst>
              <a:ext uri="{FF2B5EF4-FFF2-40B4-BE49-F238E27FC236}">
                <a16:creationId xmlns="" xmlns:a16="http://schemas.microsoft.com/office/drawing/2014/main" id="{C4D3E811-3D0E-6245-878A-63D174381CB8}"/>
              </a:ext>
            </a:extLst>
          </p:cNvPr>
          <p:cNvGrpSpPr>
            <a:grpSpLocks noChangeAspect="1"/>
          </p:cNvGrpSpPr>
          <p:nvPr/>
        </p:nvGrpSpPr>
        <p:grpSpPr bwMode="auto">
          <a:xfrm>
            <a:off x="10125982" y="2835636"/>
            <a:ext cx="603998" cy="599557"/>
            <a:chOff x="2246" y="225"/>
            <a:chExt cx="272" cy="270"/>
          </a:xfrm>
          <a:solidFill>
            <a:schemeClr val="bg1"/>
          </a:solidFill>
        </p:grpSpPr>
        <p:sp>
          <p:nvSpPr>
            <p:cNvPr id="24" name="Freeform 1370">
              <a:extLst>
                <a:ext uri="{FF2B5EF4-FFF2-40B4-BE49-F238E27FC236}">
                  <a16:creationId xmlns="" xmlns:a16="http://schemas.microsoft.com/office/drawing/2014/main" id="{E7BDD8B0-45E5-C948-A752-21D4DE2A6B5B}"/>
                </a:ext>
              </a:extLst>
            </p:cNvPr>
            <p:cNvSpPr>
              <a:spLocks/>
            </p:cNvSpPr>
            <p:nvPr/>
          </p:nvSpPr>
          <p:spPr bwMode="auto">
            <a:xfrm>
              <a:off x="2292" y="273"/>
              <a:ext cx="118" cy="25"/>
            </a:xfrm>
            <a:custGeom>
              <a:avLst/>
              <a:gdLst>
                <a:gd name="T0" fmla="*/ 148 w 1410"/>
                <a:gd name="T1" fmla="*/ 0 h 295"/>
                <a:gd name="T2" fmla="*/ 1262 w 1410"/>
                <a:gd name="T3" fmla="*/ 0 h 295"/>
                <a:gd name="T4" fmla="*/ 1292 w 1410"/>
                <a:gd name="T5" fmla="*/ 3 h 295"/>
                <a:gd name="T6" fmla="*/ 1319 w 1410"/>
                <a:gd name="T7" fmla="*/ 12 h 295"/>
                <a:gd name="T8" fmla="*/ 1345 w 1410"/>
                <a:gd name="T9" fmla="*/ 25 h 295"/>
                <a:gd name="T10" fmla="*/ 1367 w 1410"/>
                <a:gd name="T11" fmla="*/ 44 h 295"/>
                <a:gd name="T12" fmla="*/ 1385 w 1410"/>
                <a:gd name="T13" fmla="*/ 65 h 295"/>
                <a:gd name="T14" fmla="*/ 1398 w 1410"/>
                <a:gd name="T15" fmla="*/ 91 h 295"/>
                <a:gd name="T16" fmla="*/ 1407 w 1410"/>
                <a:gd name="T17" fmla="*/ 118 h 295"/>
                <a:gd name="T18" fmla="*/ 1410 w 1410"/>
                <a:gd name="T19" fmla="*/ 148 h 295"/>
                <a:gd name="T20" fmla="*/ 1407 w 1410"/>
                <a:gd name="T21" fmla="*/ 177 h 295"/>
                <a:gd name="T22" fmla="*/ 1398 w 1410"/>
                <a:gd name="T23" fmla="*/ 205 h 295"/>
                <a:gd name="T24" fmla="*/ 1385 w 1410"/>
                <a:gd name="T25" fmla="*/ 230 h 295"/>
                <a:gd name="T26" fmla="*/ 1367 w 1410"/>
                <a:gd name="T27" fmla="*/ 251 h 295"/>
                <a:gd name="T28" fmla="*/ 1345 w 1410"/>
                <a:gd name="T29" fmla="*/ 270 h 295"/>
                <a:gd name="T30" fmla="*/ 1319 w 1410"/>
                <a:gd name="T31" fmla="*/ 283 h 295"/>
                <a:gd name="T32" fmla="*/ 1292 w 1410"/>
                <a:gd name="T33" fmla="*/ 292 h 295"/>
                <a:gd name="T34" fmla="*/ 1262 w 1410"/>
                <a:gd name="T35" fmla="*/ 295 h 295"/>
                <a:gd name="T36" fmla="*/ 148 w 1410"/>
                <a:gd name="T37" fmla="*/ 295 h 295"/>
                <a:gd name="T38" fmla="*/ 118 w 1410"/>
                <a:gd name="T39" fmla="*/ 292 h 295"/>
                <a:gd name="T40" fmla="*/ 91 w 1410"/>
                <a:gd name="T41" fmla="*/ 283 h 295"/>
                <a:gd name="T42" fmla="*/ 65 w 1410"/>
                <a:gd name="T43" fmla="*/ 270 h 295"/>
                <a:gd name="T44" fmla="*/ 43 w 1410"/>
                <a:gd name="T45" fmla="*/ 251 h 295"/>
                <a:gd name="T46" fmla="*/ 25 w 1410"/>
                <a:gd name="T47" fmla="*/ 230 h 295"/>
                <a:gd name="T48" fmla="*/ 12 w 1410"/>
                <a:gd name="T49" fmla="*/ 205 h 295"/>
                <a:gd name="T50" fmla="*/ 3 w 1410"/>
                <a:gd name="T51" fmla="*/ 177 h 295"/>
                <a:gd name="T52" fmla="*/ 0 w 1410"/>
                <a:gd name="T53" fmla="*/ 148 h 295"/>
                <a:gd name="T54" fmla="*/ 3 w 1410"/>
                <a:gd name="T55" fmla="*/ 118 h 295"/>
                <a:gd name="T56" fmla="*/ 12 w 1410"/>
                <a:gd name="T57" fmla="*/ 91 h 295"/>
                <a:gd name="T58" fmla="*/ 25 w 1410"/>
                <a:gd name="T59" fmla="*/ 65 h 295"/>
                <a:gd name="T60" fmla="*/ 43 w 1410"/>
                <a:gd name="T61" fmla="*/ 44 h 295"/>
                <a:gd name="T62" fmla="*/ 65 w 1410"/>
                <a:gd name="T63" fmla="*/ 25 h 295"/>
                <a:gd name="T64" fmla="*/ 91 w 1410"/>
                <a:gd name="T65" fmla="*/ 12 h 295"/>
                <a:gd name="T66" fmla="*/ 118 w 1410"/>
                <a:gd name="T67" fmla="*/ 3 h 295"/>
                <a:gd name="T68" fmla="*/ 148 w 1410"/>
                <a:gd name="T6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0" h="295">
                  <a:moveTo>
                    <a:pt x="148" y="0"/>
                  </a:moveTo>
                  <a:lnTo>
                    <a:pt x="1262" y="0"/>
                  </a:lnTo>
                  <a:lnTo>
                    <a:pt x="1292" y="3"/>
                  </a:lnTo>
                  <a:lnTo>
                    <a:pt x="1319" y="12"/>
                  </a:lnTo>
                  <a:lnTo>
                    <a:pt x="1345" y="25"/>
                  </a:lnTo>
                  <a:lnTo>
                    <a:pt x="1367" y="44"/>
                  </a:lnTo>
                  <a:lnTo>
                    <a:pt x="1385" y="65"/>
                  </a:lnTo>
                  <a:lnTo>
                    <a:pt x="1398" y="91"/>
                  </a:lnTo>
                  <a:lnTo>
                    <a:pt x="1407" y="118"/>
                  </a:lnTo>
                  <a:lnTo>
                    <a:pt x="1410" y="148"/>
                  </a:lnTo>
                  <a:lnTo>
                    <a:pt x="1407" y="177"/>
                  </a:lnTo>
                  <a:lnTo>
                    <a:pt x="1398" y="205"/>
                  </a:lnTo>
                  <a:lnTo>
                    <a:pt x="1385" y="230"/>
                  </a:lnTo>
                  <a:lnTo>
                    <a:pt x="1367" y="251"/>
                  </a:lnTo>
                  <a:lnTo>
                    <a:pt x="1345" y="270"/>
                  </a:lnTo>
                  <a:lnTo>
                    <a:pt x="1319" y="283"/>
                  </a:lnTo>
                  <a:lnTo>
                    <a:pt x="1292" y="292"/>
                  </a:lnTo>
                  <a:lnTo>
                    <a:pt x="1262" y="295"/>
                  </a:lnTo>
                  <a:lnTo>
                    <a:pt x="148" y="295"/>
                  </a:lnTo>
                  <a:lnTo>
                    <a:pt x="118" y="292"/>
                  </a:lnTo>
                  <a:lnTo>
                    <a:pt x="91" y="283"/>
                  </a:lnTo>
                  <a:lnTo>
                    <a:pt x="65" y="270"/>
                  </a:lnTo>
                  <a:lnTo>
                    <a:pt x="43" y="251"/>
                  </a:lnTo>
                  <a:lnTo>
                    <a:pt x="25" y="230"/>
                  </a:lnTo>
                  <a:lnTo>
                    <a:pt x="12" y="205"/>
                  </a:lnTo>
                  <a:lnTo>
                    <a:pt x="3" y="177"/>
                  </a:lnTo>
                  <a:lnTo>
                    <a:pt x="0" y="148"/>
                  </a:lnTo>
                  <a:lnTo>
                    <a:pt x="3" y="118"/>
                  </a:lnTo>
                  <a:lnTo>
                    <a:pt x="12" y="91"/>
                  </a:lnTo>
                  <a:lnTo>
                    <a:pt x="25" y="65"/>
                  </a:lnTo>
                  <a:lnTo>
                    <a:pt x="43" y="44"/>
                  </a:lnTo>
                  <a:lnTo>
                    <a:pt x="65" y="25"/>
                  </a:lnTo>
                  <a:lnTo>
                    <a:pt x="91" y="12"/>
                  </a:lnTo>
                  <a:lnTo>
                    <a:pt x="118" y="3"/>
                  </a:lnTo>
                  <a:lnTo>
                    <a:pt x="1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Freeform 1371">
              <a:extLst>
                <a:ext uri="{FF2B5EF4-FFF2-40B4-BE49-F238E27FC236}">
                  <a16:creationId xmlns="" xmlns:a16="http://schemas.microsoft.com/office/drawing/2014/main" id="{F83657DD-2E07-5048-A10C-A557EB201826}"/>
                </a:ext>
              </a:extLst>
            </p:cNvPr>
            <p:cNvSpPr>
              <a:spLocks/>
            </p:cNvSpPr>
            <p:nvPr/>
          </p:nvSpPr>
          <p:spPr bwMode="auto">
            <a:xfrm>
              <a:off x="2292" y="319"/>
              <a:ext cx="118" cy="25"/>
            </a:xfrm>
            <a:custGeom>
              <a:avLst/>
              <a:gdLst>
                <a:gd name="T0" fmla="*/ 148 w 1410"/>
                <a:gd name="T1" fmla="*/ 0 h 295"/>
                <a:gd name="T2" fmla="*/ 1262 w 1410"/>
                <a:gd name="T3" fmla="*/ 0 h 295"/>
                <a:gd name="T4" fmla="*/ 1292 w 1410"/>
                <a:gd name="T5" fmla="*/ 3 h 295"/>
                <a:gd name="T6" fmla="*/ 1319 w 1410"/>
                <a:gd name="T7" fmla="*/ 12 h 295"/>
                <a:gd name="T8" fmla="*/ 1345 w 1410"/>
                <a:gd name="T9" fmla="*/ 25 h 295"/>
                <a:gd name="T10" fmla="*/ 1367 w 1410"/>
                <a:gd name="T11" fmla="*/ 44 h 295"/>
                <a:gd name="T12" fmla="*/ 1385 w 1410"/>
                <a:gd name="T13" fmla="*/ 65 h 295"/>
                <a:gd name="T14" fmla="*/ 1398 w 1410"/>
                <a:gd name="T15" fmla="*/ 90 h 295"/>
                <a:gd name="T16" fmla="*/ 1407 w 1410"/>
                <a:gd name="T17" fmla="*/ 118 h 295"/>
                <a:gd name="T18" fmla="*/ 1410 w 1410"/>
                <a:gd name="T19" fmla="*/ 147 h 295"/>
                <a:gd name="T20" fmla="*/ 1407 w 1410"/>
                <a:gd name="T21" fmla="*/ 177 h 295"/>
                <a:gd name="T22" fmla="*/ 1398 w 1410"/>
                <a:gd name="T23" fmla="*/ 205 h 295"/>
                <a:gd name="T24" fmla="*/ 1385 w 1410"/>
                <a:gd name="T25" fmla="*/ 230 h 295"/>
                <a:gd name="T26" fmla="*/ 1367 w 1410"/>
                <a:gd name="T27" fmla="*/ 252 h 295"/>
                <a:gd name="T28" fmla="*/ 1345 w 1410"/>
                <a:gd name="T29" fmla="*/ 270 h 295"/>
                <a:gd name="T30" fmla="*/ 1319 w 1410"/>
                <a:gd name="T31" fmla="*/ 284 h 295"/>
                <a:gd name="T32" fmla="*/ 1292 w 1410"/>
                <a:gd name="T33" fmla="*/ 292 h 295"/>
                <a:gd name="T34" fmla="*/ 1262 w 1410"/>
                <a:gd name="T35" fmla="*/ 295 h 295"/>
                <a:gd name="T36" fmla="*/ 148 w 1410"/>
                <a:gd name="T37" fmla="*/ 295 h 295"/>
                <a:gd name="T38" fmla="*/ 118 w 1410"/>
                <a:gd name="T39" fmla="*/ 292 h 295"/>
                <a:gd name="T40" fmla="*/ 91 w 1410"/>
                <a:gd name="T41" fmla="*/ 284 h 295"/>
                <a:gd name="T42" fmla="*/ 65 w 1410"/>
                <a:gd name="T43" fmla="*/ 270 h 295"/>
                <a:gd name="T44" fmla="*/ 43 w 1410"/>
                <a:gd name="T45" fmla="*/ 252 h 295"/>
                <a:gd name="T46" fmla="*/ 25 w 1410"/>
                <a:gd name="T47" fmla="*/ 230 h 295"/>
                <a:gd name="T48" fmla="*/ 12 w 1410"/>
                <a:gd name="T49" fmla="*/ 205 h 295"/>
                <a:gd name="T50" fmla="*/ 3 w 1410"/>
                <a:gd name="T51" fmla="*/ 177 h 295"/>
                <a:gd name="T52" fmla="*/ 0 w 1410"/>
                <a:gd name="T53" fmla="*/ 147 h 295"/>
                <a:gd name="T54" fmla="*/ 3 w 1410"/>
                <a:gd name="T55" fmla="*/ 118 h 295"/>
                <a:gd name="T56" fmla="*/ 12 w 1410"/>
                <a:gd name="T57" fmla="*/ 90 h 295"/>
                <a:gd name="T58" fmla="*/ 25 w 1410"/>
                <a:gd name="T59" fmla="*/ 65 h 295"/>
                <a:gd name="T60" fmla="*/ 43 w 1410"/>
                <a:gd name="T61" fmla="*/ 44 h 295"/>
                <a:gd name="T62" fmla="*/ 65 w 1410"/>
                <a:gd name="T63" fmla="*/ 25 h 295"/>
                <a:gd name="T64" fmla="*/ 91 w 1410"/>
                <a:gd name="T65" fmla="*/ 12 h 295"/>
                <a:gd name="T66" fmla="*/ 118 w 1410"/>
                <a:gd name="T67" fmla="*/ 3 h 295"/>
                <a:gd name="T68" fmla="*/ 148 w 1410"/>
                <a:gd name="T6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0" h="295">
                  <a:moveTo>
                    <a:pt x="148" y="0"/>
                  </a:moveTo>
                  <a:lnTo>
                    <a:pt x="1262" y="0"/>
                  </a:lnTo>
                  <a:lnTo>
                    <a:pt x="1292" y="3"/>
                  </a:lnTo>
                  <a:lnTo>
                    <a:pt x="1319" y="12"/>
                  </a:lnTo>
                  <a:lnTo>
                    <a:pt x="1345" y="25"/>
                  </a:lnTo>
                  <a:lnTo>
                    <a:pt x="1367" y="44"/>
                  </a:lnTo>
                  <a:lnTo>
                    <a:pt x="1385" y="65"/>
                  </a:lnTo>
                  <a:lnTo>
                    <a:pt x="1398" y="90"/>
                  </a:lnTo>
                  <a:lnTo>
                    <a:pt x="1407" y="118"/>
                  </a:lnTo>
                  <a:lnTo>
                    <a:pt x="1410" y="147"/>
                  </a:lnTo>
                  <a:lnTo>
                    <a:pt x="1407" y="177"/>
                  </a:lnTo>
                  <a:lnTo>
                    <a:pt x="1398" y="205"/>
                  </a:lnTo>
                  <a:lnTo>
                    <a:pt x="1385" y="230"/>
                  </a:lnTo>
                  <a:lnTo>
                    <a:pt x="1367" y="252"/>
                  </a:lnTo>
                  <a:lnTo>
                    <a:pt x="1345" y="270"/>
                  </a:lnTo>
                  <a:lnTo>
                    <a:pt x="1319" y="284"/>
                  </a:lnTo>
                  <a:lnTo>
                    <a:pt x="1292" y="292"/>
                  </a:lnTo>
                  <a:lnTo>
                    <a:pt x="1262" y="295"/>
                  </a:lnTo>
                  <a:lnTo>
                    <a:pt x="148" y="295"/>
                  </a:lnTo>
                  <a:lnTo>
                    <a:pt x="118" y="292"/>
                  </a:lnTo>
                  <a:lnTo>
                    <a:pt x="91" y="284"/>
                  </a:lnTo>
                  <a:lnTo>
                    <a:pt x="65" y="270"/>
                  </a:lnTo>
                  <a:lnTo>
                    <a:pt x="43" y="252"/>
                  </a:lnTo>
                  <a:lnTo>
                    <a:pt x="25" y="230"/>
                  </a:lnTo>
                  <a:lnTo>
                    <a:pt x="12" y="205"/>
                  </a:lnTo>
                  <a:lnTo>
                    <a:pt x="3" y="177"/>
                  </a:lnTo>
                  <a:lnTo>
                    <a:pt x="0" y="147"/>
                  </a:lnTo>
                  <a:lnTo>
                    <a:pt x="3" y="118"/>
                  </a:lnTo>
                  <a:lnTo>
                    <a:pt x="12" y="90"/>
                  </a:lnTo>
                  <a:lnTo>
                    <a:pt x="25" y="65"/>
                  </a:lnTo>
                  <a:lnTo>
                    <a:pt x="43" y="44"/>
                  </a:lnTo>
                  <a:lnTo>
                    <a:pt x="65" y="25"/>
                  </a:lnTo>
                  <a:lnTo>
                    <a:pt x="91" y="12"/>
                  </a:lnTo>
                  <a:lnTo>
                    <a:pt x="118" y="3"/>
                  </a:lnTo>
                  <a:lnTo>
                    <a:pt x="1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Freeform 1372">
              <a:extLst>
                <a:ext uri="{FF2B5EF4-FFF2-40B4-BE49-F238E27FC236}">
                  <a16:creationId xmlns="" xmlns:a16="http://schemas.microsoft.com/office/drawing/2014/main" id="{9266E5D4-6847-5A40-8F10-6A45946A8DF1}"/>
                </a:ext>
              </a:extLst>
            </p:cNvPr>
            <p:cNvSpPr>
              <a:spLocks/>
            </p:cNvSpPr>
            <p:nvPr/>
          </p:nvSpPr>
          <p:spPr bwMode="auto">
            <a:xfrm>
              <a:off x="2292" y="365"/>
              <a:ext cx="71" cy="24"/>
            </a:xfrm>
            <a:custGeom>
              <a:avLst/>
              <a:gdLst>
                <a:gd name="T0" fmla="*/ 148 w 853"/>
                <a:gd name="T1" fmla="*/ 0 h 294"/>
                <a:gd name="T2" fmla="*/ 705 w 853"/>
                <a:gd name="T3" fmla="*/ 0 h 294"/>
                <a:gd name="T4" fmla="*/ 735 w 853"/>
                <a:gd name="T5" fmla="*/ 3 h 294"/>
                <a:gd name="T6" fmla="*/ 763 w 853"/>
                <a:gd name="T7" fmla="*/ 11 h 294"/>
                <a:gd name="T8" fmla="*/ 789 w 853"/>
                <a:gd name="T9" fmla="*/ 25 h 294"/>
                <a:gd name="T10" fmla="*/ 810 w 853"/>
                <a:gd name="T11" fmla="*/ 42 h 294"/>
                <a:gd name="T12" fmla="*/ 829 w 853"/>
                <a:gd name="T13" fmla="*/ 65 h 294"/>
                <a:gd name="T14" fmla="*/ 842 w 853"/>
                <a:gd name="T15" fmla="*/ 89 h 294"/>
                <a:gd name="T16" fmla="*/ 850 w 853"/>
                <a:gd name="T17" fmla="*/ 117 h 294"/>
                <a:gd name="T18" fmla="*/ 853 w 853"/>
                <a:gd name="T19" fmla="*/ 147 h 294"/>
                <a:gd name="T20" fmla="*/ 850 w 853"/>
                <a:gd name="T21" fmla="*/ 177 h 294"/>
                <a:gd name="T22" fmla="*/ 842 w 853"/>
                <a:gd name="T23" fmla="*/ 204 h 294"/>
                <a:gd name="T24" fmla="*/ 829 w 853"/>
                <a:gd name="T25" fmla="*/ 229 h 294"/>
                <a:gd name="T26" fmla="*/ 810 w 853"/>
                <a:gd name="T27" fmla="*/ 251 h 294"/>
                <a:gd name="T28" fmla="*/ 789 w 853"/>
                <a:gd name="T29" fmla="*/ 268 h 294"/>
                <a:gd name="T30" fmla="*/ 763 w 853"/>
                <a:gd name="T31" fmla="*/ 283 h 294"/>
                <a:gd name="T32" fmla="*/ 735 w 853"/>
                <a:gd name="T33" fmla="*/ 291 h 294"/>
                <a:gd name="T34" fmla="*/ 705 w 853"/>
                <a:gd name="T35" fmla="*/ 294 h 294"/>
                <a:gd name="T36" fmla="*/ 148 w 853"/>
                <a:gd name="T37" fmla="*/ 294 h 294"/>
                <a:gd name="T38" fmla="*/ 118 w 853"/>
                <a:gd name="T39" fmla="*/ 291 h 294"/>
                <a:gd name="T40" fmla="*/ 91 w 853"/>
                <a:gd name="T41" fmla="*/ 283 h 294"/>
                <a:gd name="T42" fmla="*/ 65 w 853"/>
                <a:gd name="T43" fmla="*/ 268 h 294"/>
                <a:gd name="T44" fmla="*/ 43 w 853"/>
                <a:gd name="T45" fmla="*/ 251 h 294"/>
                <a:gd name="T46" fmla="*/ 25 w 853"/>
                <a:gd name="T47" fmla="*/ 229 h 294"/>
                <a:gd name="T48" fmla="*/ 12 w 853"/>
                <a:gd name="T49" fmla="*/ 204 h 294"/>
                <a:gd name="T50" fmla="*/ 3 w 853"/>
                <a:gd name="T51" fmla="*/ 177 h 294"/>
                <a:gd name="T52" fmla="*/ 0 w 853"/>
                <a:gd name="T53" fmla="*/ 147 h 294"/>
                <a:gd name="T54" fmla="*/ 3 w 853"/>
                <a:gd name="T55" fmla="*/ 117 h 294"/>
                <a:gd name="T56" fmla="*/ 12 w 853"/>
                <a:gd name="T57" fmla="*/ 89 h 294"/>
                <a:gd name="T58" fmla="*/ 25 w 853"/>
                <a:gd name="T59" fmla="*/ 65 h 294"/>
                <a:gd name="T60" fmla="*/ 43 w 853"/>
                <a:gd name="T61" fmla="*/ 42 h 294"/>
                <a:gd name="T62" fmla="*/ 65 w 853"/>
                <a:gd name="T63" fmla="*/ 25 h 294"/>
                <a:gd name="T64" fmla="*/ 91 w 853"/>
                <a:gd name="T65" fmla="*/ 11 h 294"/>
                <a:gd name="T66" fmla="*/ 118 w 853"/>
                <a:gd name="T67" fmla="*/ 3 h 294"/>
                <a:gd name="T68" fmla="*/ 148 w 853"/>
                <a:gd name="T6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3" h="294">
                  <a:moveTo>
                    <a:pt x="148" y="0"/>
                  </a:moveTo>
                  <a:lnTo>
                    <a:pt x="705" y="0"/>
                  </a:lnTo>
                  <a:lnTo>
                    <a:pt x="735" y="3"/>
                  </a:lnTo>
                  <a:lnTo>
                    <a:pt x="763" y="11"/>
                  </a:lnTo>
                  <a:lnTo>
                    <a:pt x="789" y="25"/>
                  </a:lnTo>
                  <a:lnTo>
                    <a:pt x="810" y="42"/>
                  </a:lnTo>
                  <a:lnTo>
                    <a:pt x="829" y="65"/>
                  </a:lnTo>
                  <a:lnTo>
                    <a:pt x="842" y="89"/>
                  </a:lnTo>
                  <a:lnTo>
                    <a:pt x="850" y="117"/>
                  </a:lnTo>
                  <a:lnTo>
                    <a:pt x="853" y="147"/>
                  </a:lnTo>
                  <a:lnTo>
                    <a:pt x="850" y="177"/>
                  </a:lnTo>
                  <a:lnTo>
                    <a:pt x="842" y="204"/>
                  </a:lnTo>
                  <a:lnTo>
                    <a:pt x="829" y="229"/>
                  </a:lnTo>
                  <a:lnTo>
                    <a:pt x="810" y="251"/>
                  </a:lnTo>
                  <a:lnTo>
                    <a:pt x="789" y="268"/>
                  </a:lnTo>
                  <a:lnTo>
                    <a:pt x="763" y="283"/>
                  </a:lnTo>
                  <a:lnTo>
                    <a:pt x="735" y="291"/>
                  </a:lnTo>
                  <a:lnTo>
                    <a:pt x="705" y="294"/>
                  </a:lnTo>
                  <a:lnTo>
                    <a:pt x="148" y="294"/>
                  </a:lnTo>
                  <a:lnTo>
                    <a:pt x="118" y="291"/>
                  </a:lnTo>
                  <a:lnTo>
                    <a:pt x="91" y="283"/>
                  </a:lnTo>
                  <a:lnTo>
                    <a:pt x="65" y="268"/>
                  </a:lnTo>
                  <a:lnTo>
                    <a:pt x="43" y="251"/>
                  </a:lnTo>
                  <a:lnTo>
                    <a:pt x="25" y="229"/>
                  </a:lnTo>
                  <a:lnTo>
                    <a:pt x="12" y="204"/>
                  </a:lnTo>
                  <a:lnTo>
                    <a:pt x="3" y="177"/>
                  </a:lnTo>
                  <a:lnTo>
                    <a:pt x="0" y="147"/>
                  </a:lnTo>
                  <a:lnTo>
                    <a:pt x="3" y="117"/>
                  </a:lnTo>
                  <a:lnTo>
                    <a:pt x="12" y="89"/>
                  </a:lnTo>
                  <a:lnTo>
                    <a:pt x="25" y="65"/>
                  </a:lnTo>
                  <a:lnTo>
                    <a:pt x="43" y="42"/>
                  </a:lnTo>
                  <a:lnTo>
                    <a:pt x="65" y="25"/>
                  </a:lnTo>
                  <a:lnTo>
                    <a:pt x="91" y="11"/>
                  </a:lnTo>
                  <a:lnTo>
                    <a:pt x="118" y="3"/>
                  </a:lnTo>
                  <a:lnTo>
                    <a:pt x="1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373">
              <a:extLst>
                <a:ext uri="{FF2B5EF4-FFF2-40B4-BE49-F238E27FC236}">
                  <a16:creationId xmlns="" xmlns:a16="http://schemas.microsoft.com/office/drawing/2014/main" id="{D48AA4DF-1121-784D-B1B9-F711F017BCDB}"/>
                </a:ext>
              </a:extLst>
            </p:cNvPr>
            <p:cNvSpPr>
              <a:spLocks/>
            </p:cNvSpPr>
            <p:nvPr/>
          </p:nvSpPr>
          <p:spPr bwMode="auto">
            <a:xfrm>
              <a:off x="2246" y="225"/>
              <a:ext cx="210" cy="270"/>
            </a:xfrm>
            <a:custGeom>
              <a:avLst/>
              <a:gdLst>
                <a:gd name="T0" fmla="*/ 149 w 2524"/>
                <a:gd name="T1" fmla="*/ 0 h 3239"/>
                <a:gd name="T2" fmla="*/ 2375 w 2524"/>
                <a:gd name="T3" fmla="*/ 0 h 3239"/>
                <a:gd name="T4" fmla="*/ 2405 w 2524"/>
                <a:gd name="T5" fmla="*/ 3 h 3239"/>
                <a:gd name="T6" fmla="*/ 2433 w 2524"/>
                <a:gd name="T7" fmla="*/ 11 h 3239"/>
                <a:gd name="T8" fmla="*/ 2458 w 2524"/>
                <a:gd name="T9" fmla="*/ 25 h 3239"/>
                <a:gd name="T10" fmla="*/ 2480 w 2524"/>
                <a:gd name="T11" fmla="*/ 42 h 3239"/>
                <a:gd name="T12" fmla="*/ 2498 w 2524"/>
                <a:gd name="T13" fmla="*/ 65 h 3239"/>
                <a:gd name="T14" fmla="*/ 2512 w 2524"/>
                <a:gd name="T15" fmla="*/ 89 h 3239"/>
                <a:gd name="T16" fmla="*/ 2521 w 2524"/>
                <a:gd name="T17" fmla="*/ 117 h 3239"/>
                <a:gd name="T18" fmla="*/ 2524 w 2524"/>
                <a:gd name="T19" fmla="*/ 146 h 3239"/>
                <a:gd name="T20" fmla="*/ 2524 w 2524"/>
                <a:gd name="T21" fmla="*/ 365 h 3239"/>
                <a:gd name="T22" fmla="*/ 2227 w 2524"/>
                <a:gd name="T23" fmla="*/ 876 h 3239"/>
                <a:gd name="T24" fmla="*/ 2227 w 2524"/>
                <a:gd name="T25" fmla="*/ 294 h 3239"/>
                <a:gd name="T26" fmla="*/ 298 w 2524"/>
                <a:gd name="T27" fmla="*/ 294 h 3239"/>
                <a:gd name="T28" fmla="*/ 298 w 2524"/>
                <a:gd name="T29" fmla="*/ 2944 h 3239"/>
                <a:gd name="T30" fmla="*/ 2227 w 2524"/>
                <a:gd name="T31" fmla="*/ 2944 h 3239"/>
                <a:gd name="T32" fmla="*/ 2227 w 2524"/>
                <a:gd name="T33" fmla="*/ 2578 h 3239"/>
                <a:gd name="T34" fmla="*/ 2382 w 2524"/>
                <a:gd name="T35" fmla="*/ 2476 h 3239"/>
                <a:gd name="T36" fmla="*/ 2410 w 2524"/>
                <a:gd name="T37" fmla="*/ 2454 h 3239"/>
                <a:gd name="T38" fmla="*/ 2434 w 2524"/>
                <a:gd name="T39" fmla="*/ 2430 h 3239"/>
                <a:gd name="T40" fmla="*/ 2453 w 2524"/>
                <a:gd name="T41" fmla="*/ 2402 h 3239"/>
                <a:gd name="T42" fmla="*/ 2524 w 2524"/>
                <a:gd name="T43" fmla="*/ 2280 h 3239"/>
                <a:gd name="T44" fmla="*/ 2524 w 2524"/>
                <a:gd name="T45" fmla="*/ 3092 h 3239"/>
                <a:gd name="T46" fmla="*/ 2521 w 2524"/>
                <a:gd name="T47" fmla="*/ 3121 h 3239"/>
                <a:gd name="T48" fmla="*/ 2512 w 2524"/>
                <a:gd name="T49" fmla="*/ 3149 h 3239"/>
                <a:gd name="T50" fmla="*/ 2498 w 2524"/>
                <a:gd name="T51" fmla="*/ 3174 h 3239"/>
                <a:gd name="T52" fmla="*/ 2480 w 2524"/>
                <a:gd name="T53" fmla="*/ 3196 h 3239"/>
                <a:gd name="T54" fmla="*/ 2458 w 2524"/>
                <a:gd name="T55" fmla="*/ 3214 h 3239"/>
                <a:gd name="T56" fmla="*/ 2433 w 2524"/>
                <a:gd name="T57" fmla="*/ 3227 h 3239"/>
                <a:gd name="T58" fmla="*/ 2405 w 2524"/>
                <a:gd name="T59" fmla="*/ 3236 h 3239"/>
                <a:gd name="T60" fmla="*/ 2375 w 2524"/>
                <a:gd name="T61" fmla="*/ 3239 h 3239"/>
                <a:gd name="T62" fmla="*/ 149 w 2524"/>
                <a:gd name="T63" fmla="*/ 3239 h 3239"/>
                <a:gd name="T64" fmla="*/ 119 w 2524"/>
                <a:gd name="T65" fmla="*/ 3236 h 3239"/>
                <a:gd name="T66" fmla="*/ 91 w 2524"/>
                <a:gd name="T67" fmla="*/ 3227 h 3239"/>
                <a:gd name="T68" fmla="*/ 66 w 2524"/>
                <a:gd name="T69" fmla="*/ 3214 h 3239"/>
                <a:gd name="T70" fmla="*/ 44 w 2524"/>
                <a:gd name="T71" fmla="*/ 3196 h 3239"/>
                <a:gd name="T72" fmla="*/ 26 w 2524"/>
                <a:gd name="T73" fmla="*/ 3174 h 3239"/>
                <a:gd name="T74" fmla="*/ 12 w 2524"/>
                <a:gd name="T75" fmla="*/ 3149 h 3239"/>
                <a:gd name="T76" fmla="*/ 3 w 2524"/>
                <a:gd name="T77" fmla="*/ 3121 h 3239"/>
                <a:gd name="T78" fmla="*/ 0 w 2524"/>
                <a:gd name="T79" fmla="*/ 3092 h 3239"/>
                <a:gd name="T80" fmla="*/ 0 w 2524"/>
                <a:gd name="T81" fmla="*/ 146 h 3239"/>
                <a:gd name="T82" fmla="*/ 3 w 2524"/>
                <a:gd name="T83" fmla="*/ 117 h 3239"/>
                <a:gd name="T84" fmla="*/ 12 w 2524"/>
                <a:gd name="T85" fmla="*/ 89 h 3239"/>
                <a:gd name="T86" fmla="*/ 26 w 2524"/>
                <a:gd name="T87" fmla="*/ 65 h 3239"/>
                <a:gd name="T88" fmla="*/ 44 w 2524"/>
                <a:gd name="T89" fmla="*/ 42 h 3239"/>
                <a:gd name="T90" fmla="*/ 66 w 2524"/>
                <a:gd name="T91" fmla="*/ 25 h 3239"/>
                <a:gd name="T92" fmla="*/ 91 w 2524"/>
                <a:gd name="T93" fmla="*/ 11 h 3239"/>
                <a:gd name="T94" fmla="*/ 119 w 2524"/>
                <a:gd name="T95" fmla="*/ 3 h 3239"/>
                <a:gd name="T96" fmla="*/ 149 w 2524"/>
                <a:gd name="T97" fmla="*/ 0 h 3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24" h="3239">
                  <a:moveTo>
                    <a:pt x="149" y="0"/>
                  </a:moveTo>
                  <a:lnTo>
                    <a:pt x="2375" y="0"/>
                  </a:lnTo>
                  <a:lnTo>
                    <a:pt x="2405" y="3"/>
                  </a:lnTo>
                  <a:lnTo>
                    <a:pt x="2433" y="11"/>
                  </a:lnTo>
                  <a:lnTo>
                    <a:pt x="2458" y="25"/>
                  </a:lnTo>
                  <a:lnTo>
                    <a:pt x="2480" y="42"/>
                  </a:lnTo>
                  <a:lnTo>
                    <a:pt x="2498" y="65"/>
                  </a:lnTo>
                  <a:lnTo>
                    <a:pt x="2512" y="89"/>
                  </a:lnTo>
                  <a:lnTo>
                    <a:pt x="2521" y="117"/>
                  </a:lnTo>
                  <a:lnTo>
                    <a:pt x="2524" y="146"/>
                  </a:lnTo>
                  <a:lnTo>
                    <a:pt x="2524" y="365"/>
                  </a:lnTo>
                  <a:lnTo>
                    <a:pt x="2227" y="876"/>
                  </a:lnTo>
                  <a:lnTo>
                    <a:pt x="2227" y="294"/>
                  </a:lnTo>
                  <a:lnTo>
                    <a:pt x="298" y="294"/>
                  </a:lnTo>
                  <a:lnTo>
                    <a:pt x="298" y="2944"/>
                  </a:lnTo>
                  <a:lnTo>
                    <a:pt x="2227" y="2944"/>
                  </a:lnTo>
                  <a:lnTo>
                    <a:pt x="2227" y="2578"/>
                  </a:lnTo>
                  <a:lnTo>
                    <a:pt x="2382" y="2476"/>
                  </a:lnTo>
                  <a:lnTo>
                    <a:pt x="2410" y="2454"/>
                  </a:lnTo>
                  <a:lnTo>
                    <a:pt x="2434" y="2430"/>
                  </a:lnTo>
                  <a:lnTo>
                    <a:pt x="2453" y="2402"/>
                  </a:lnTo>
                  <a:lnTo>
                    <a:pt x="2524" y="2280"/>
                  </a:lnTo>
                  <a:lnTo>
                    <a:pt x="2524" y="3092"/>
                  </a:lnTo>
                  <a:lnTo>
                    <a:pt x="2521" y="3121"/>
                  </a:lnTo>
                  <a:lnTo>
                    <a:pt x="2512" y="3149"/>
                  </a:lnTo>
                  <a:lnTo>
                    <a:pt x="2498" y="3174"/>
                  </a:lnTo>
                  <a:lnTo>
                    <a:pt x="2480" y="3196"/>
                  </a:lnTo>
                  <a:lnTo>
                    <a:pt x="2458" y="3214"/>
                  </a:lnTo>
                  <a:lnTo>
                    <a:pt x="2433" y="3227"/>
                  </a:lnTo>
                  <a:lnTo>
                    <a:pt x="2405" y="3236"/>
                  </a:lnTo>
                  <a:lnTo>
                    <a:pt x="2375" y="3239"/>
                  </a:lnTo>
                  <a:lnTo>
                    <a:pt x="149" y="3239"/>
                  </a:lnTo>
                  <a:lnTo>
                    <a:pt x="119" y="3236"/>
                  </a:lnTo>
                  <a:lnTo>
                    <a:pt x="91" y="3227"/>
                  </a:lnTo>
                  <a:lnTo>
                    <a:pt x="66" y="3214"/>
                  </a:lnTo>
                  <a:lnTo>
                    <a:pt x="44" y="3196"/>
                  </a:lnTo>
                  <a:lnTo>
                    <a:pt x="26" y="3174"/>
                  </a:lnTo>
                  <a:lnTo>
                    <a:pt x="12" y="3149"/>
                  </a:lnTo>
                  <a:lnTo>
                    <a:pt x="3" y="3121"/>
                  </a:lnTo>
                  <a:lnTo>
                    <a:pt x="0" y="3092"/>
                  </a:lnTo>
                  <a:lnTo>
                    <a:pt x="0" y="146"/>
                  </a:lnTo>
                  <a:lnTo>
                    <a:pt x="3" y="117"/>
                  </a:lnTo>
                  <a:lnTo>
                    <a:pt x="12" y="89"/>
                  </a:lnTo>
                  <a:lnTo>
                    <a:pt x="26" y="65"/>
                  </a:lnTo>
                  <a:lnTo>
                    <a:pt x="44" y="42"/>
                  </a:lnTo>
                  <a:lnTo>
                    <a:pt x="66" y="25"/>
                  </a:lnTo>
                  <a:lnTo>
                    <a:pt x="91" y="11"/>
                  </a:lnTo>
                  <a:lnTo>
                    <a:pt x="119" y="3"/>
                  </a:lnTo>
                  <a:lnTo>
                    <a:pt x="1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374">
              <a:extLst>
                <a:ext uri="{FF2B5EF4-FFF2-40B4-BE49-F238E27FC236}">
                  <a16:creationId xmlns="" xmlns:a16="http://schemas.microsoft.com/office/drawing/2014/main" id="{35DAA443-82BC-C844-AD82-736D1F4A81B2}"/>
                </a:ext>
              </a:extLst>
            </p:cNvPr>
            <p:cNvSpPr>
              <a:spLocks noEditPoints="1"/>
            </p:cNvSpPr>
            <p:nvPr/>
          </p:nvSpPr>
          <p:spPr bwMode="auto">
            <a:xfrm>
              <a:off x="2388" y="255"/>
              <a:ext cx="130" cy="193"/>
            </a:xfrm>
            <a:custGeom>
              <a:avLst/>
              <a:gdLst>
                <a:gd name="T0" fmla="*/ 128 w 1560"/>
                <a:gd name="T1" fmla="*/ 1955 h 2321"/>
                <a:gd name="T2" fmla="*/ 218 w 1560"/>
                <a:gd name="T3" fmla="*/ 1998 h 2321"/>
                <a:gd name="T4" fmla="*/ 302 w 1560"/>
                <a:gd name="T5" fmla="*/ 2054 h 2321"/>
                <a:gd name="T6" fmla="*/ 430 w 1560"/>
                <a:gd name="T7" fmla="*/ 1939 h 2321"/>
                <a:gd name="T8" fmla="*/ 382 w 1560"/>
                <a:gd name="T9" fmla="*/ 1894 h 2321"/>
                <a:gd name="T10" fmla="*/ 308 w 1560"/>
                <a:gd name="T11" fmla="*/ 1844 h 2321"/>
                <a:gd name="T12" fmla="*/ 240 w 1560"/>
                <a:gd name="T13" fmla="*/ 1810 h 2321"/>
                <a:gd name="T14" fmla="*/ 184 w 1560"/>
                <a:gd name="T15" fmla="*/ 1791 h 2321"/>
                <a:gd name="T16" fmla="*/ 138 w 1560"/>
                <a:gd name="T17" fmla="*/ 1782 h 2321"/>
                <a:gd name="T18" fmla="*/ 1096 w 1560"/>
                <a:gd name="T19" fmla="*/ 0 h 2321"/>
                <a:gd name="T20" fmla="*/ 1150 w 1560"/>
                <a:gd name="T21" fmla="*/ 7 h 2321"/>
                <a:gd name="T22" fmla="*/ 1216 w 1560"/>
                <a:gd name="T23" fmla="*/ 25 h 2321"/>
                <a:gd name="T24" fmla="*/ 1293 w 1560"/>
                <a:gd name="T25" fmla="*/ 56 h 2321"/>
                <a:gd name="T26" fmla="*/ 1379 w 1560"/>
                <a:gd name="T27" fmla="*/ 106 h 2321"/>
                <a:gd name="T28" fmla="*/ 1449 w 1560"/>
                <a:gd name="T29" fmla="*/ 160 h 2321"/>
                <a:gd name="T30" fmla="*/ 1498 w 1560"/>
                <a:gd name="T31" fmla="*/ 211 h 2321"/>
                <a:gd name="T32" fmla="*/ 1530 w 1560"/>
                <a:gd name="T33" fmla="*/ 256 h 2321"/>
                <a:gd name="T34" fmla="*/ 1549 w 1560"/>
                <a:gd name="T35" fmla="*/ 291 h 2321"/>
                <a:gd name="T36" fmla="*/ 1557 w 1560"/>
                <a:gd name="T37" fmla="*/ 314 h 2321"/>
                <a:gd name="T38" fmla="*/ 1560 w 1560"/>
                <a:gd name="T39" fmla="*/ 337 h 2321"/>
                <a:gd name="T40" fmla="*/ 1550 w 1560"/>
                <a:gd name="T41" fmla="*/ 372 h 2321"/>
                <a:gd name="T42" fmla="*/ 613 w 1560"/>
                <a:gd name="T43" fmla="*/ 1979 h 2321"/>
                <a:gd name="T44" fmla="*/ 114 w 1560"/>
                <a:gd name="T45" fmla="*/ 2308 h 2321"/>
                <a:gd name="T46" fmla="*/ 76 w 1560"/>
                <a:gd name="T47" fmla="*/ 2321 h 2321"/>
                <a:gd name="T48" fmla="*/ 36 w 1560"/>
                <a:gd name="T49" fmla="*/ 2310 h 2321"/>
                <a:gd name="T50" fmla="*/ 12 w 1560"/>
                <a:gd name="T51" fmla="*/ 2289 h 2321"/>
                <a:gd name="T52" fmla="*/ 0 w 1560"/>
                <a:gd name="T53" fmla="*/ 2258 h 2321"/>
                <a:gd name="T54" fmla="*/ 34 w 1560"/>
                <a:gd name="T55" fmla="*/ 1667 h 2321"/>
                <a:gd name="T56" fmla="*/ 44 w 1560"/>
                <a:gd name="T57" fmla="*/ 1635 h 2321"/>
                <a:gd name="T58" fmla="*/ 982 w 1560"/>
                <a:gd name="T59" fmla="*/ 27 h 2321"/>
                <a:gd name="T60" fmla="*/ 1014 w 1560"/>
                <a:gd name="T61" fmla="*/ 7 h 2321"/>
                <a:gd name="T62" fmla="*/ 1027 w 1560"/>
                <a:gd name="T63" fmla="*/ 4 h 2321"/>
                <a:gd name="T64" fmla="*/ 1055 w 1560"/>
                <a:gd name="T65" fmla="*/ 0 h 2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0" h="2321">
                  <a:moveTo>
                    <a:pt x="138" y="1782"/>
                  </a:moveTo>
                  <a:lnTo>
                    <a:pt x="128" y="1955"/>
                  </a:lnTo>
                  <a:lnTo>
                    <a:pt x="173" y="1974"/>
                  </a:lnTo>
                  <a:lnTo>
                    <a:pt x="218" y="1998"/>
                  </a:lnTo>
                  <a:lnTo>
                    <a:pt x="262" y="2024"/>
                  </a:lnTo>
                  <a:lnTo>
                    <a:pt x="302" y="2054"/>
                  </a:lnTo>
                  <a:lnTo>
                    <a:pt x="446" y="1958"/>
                  </a:lnTo>
                  <a:lnTo>
                    <a:pt x="430" y="1939"/>
                  </a:lnTo>
                  <a:lnTo>
                    <a:pt x="408" y="1917"/>
                  </a:lnTo>
                  <a:lnTo>
                    <a:pt x="382" y="1894"/>
                  </a:lnTo>
                  <a:lnTo>
                    <a:pt x="348" y="1869"/>
                  </a:lnTo>
                  <a:lnTo>
                    <a:pt x="308" y="1844"/>
                  </a:lnTo>
                  <a:lnTo>
                    <a:pt x="273" y="1826"/>
                  </a:lnTo>
                  <a:lnTo>
                    <a:pt x="240" y="1810"/>
                  </a:lnTo>
                  <a:lnTo>
                    <a:pt x="210" y="1799"/>
                  </a:lnTo>
                  <a:lnTo>
                    <a:pt x="184" y="1791"/>
                  </a:lnTo>
                  <a:lnTo>
                    <a:pt x="160" y="1786"/>
                  </a:lnTo>
                  <a:lnTo>
                    <a:pt x="138" y="1782"/>
                  </a:lnTo>
                  <a:close/>
                  <a:moveTo>
                    <a:pt x="1073" y="0"/>
                  </a:moveTo>
                  <a:lnTo>
                    <a:pt x="1096" y="0"/>
                  </a:lnTo>
                  <a:lnTo>
                    <a:pt x="1122" y="2"/>
                  </a:lnTo>
                  <a:lnTo>
                    <a:pt x="1150" y="7"/>
                  </a:lnTo>
                  <a:lnTo>
                    <a:pt x="1181" y="14"/>
                  </a:lnTo>
                  <a:lnTo>
                    <a:pt x="1216" y="25"/>
                  </a:lnTo>
                  <a:lnTo>
                    <a:pt x="1253" y="39"/>
                  </a:lnTo>
                  <a:lnTo>
                    <a:pt x="1293" y="56"/>
                  </a:lnTo>
                  <a:lnTo>
                    <a:pt x="1335" y="80"/>
                  </a:lnTo>
                  <a:lnTo>
                    <a:pt x="1379" y="106"/>
                  </a:lnTo>
                  <a:lnTo>
                    <a:pt x="1417" y="133"/>
                  </a:lnTo>
                  <a:lnTo>
                    <a:pt x="1449" y="160"/>
                  </a:lnTo>
                  <a:lnTo>
                    <a:pt x="1476" y="186"/>
                  </a:lnTo>
                  <a:lnTo>
                    <a:pt x="1498" y="211"/>
                  </a:lnTo>
                  <a:lnTo>
                    <a:pt x="1516" y="234"/>
                  </a:lnTo>
                  <a:lnTo>
                    <a:pt x="1530" y="256"/>
                  </a:lnTo>
                  <a:lnTo>
                    <a:pt x="1540" y="275"/>
                  </a:lnTo>
                  <a:lnTo>
                    <a:pt x="1549" y="291"/>
                  </a:lnTo>
                  <a:lnTo>
                    <a:pt x="1554" y="305"/>
                  </a:lnTo>
                  <a:lnTo>
                    <a:pt x="1557" y="314"/>
                  </a:lnTo>
                  <a:lnTo>
                    <a:pt x="1558" y="319"/>
                  </a:lnTo>
                  <a:lnTo>
                    <a:pt x="1560" y="337"/>
                  </a:lnTo>
                  <a:lnTo>
                    <a:pt x="1557" y="355"/>
                  </a:lnTo>
                  <a:lnTo>
                    <a:pt x="1550" y="372"/>
                  </a:lnTo>
                  <a:lnTo>
                    <a:pt x="622" y="1966"/>
                  </a:lnTo>
                  <a:lnTo>
                    <a:pt x="613" y="1979"/>
                  </a:lnTo>
                  <a:lnTo>
                    <a:pt x="599" y="1991"/>
                  </a:lnTo>
                  <a:lnTo>
                    <a:pt x="114" y="2308"/>
                  </a:lnTo>
                  <a:lnTo>
                    <a:pt x="95" y="2317"/>
                  </a:lnTo>
                  <a:lnTo>
                    <a:pt x="76" y="2321"/>
                  </a:lnTo>
                  <a:lnTo>
                    <a:pt x="55" y="2318"/>
                  </a:lnTo>
                  <a:lnTo>
                    <a:pt x="36" y="2310"/>
                  </a:lnTo>
                  <a:lnTo>
                    <a:pt x="22" y="2301"/>
                  </a:lnTo>
                  <a:lnTo>
                    <a:pt x="12" y="2289"/>
                  </a:lnTo>
                  <a:lnTo>
                    <a:pt x="5" y="2275"/>
                  </a:lnTo>
                  <a:lnTo>
                    <a:pt x="0" y="2258"/>
                  </a:lnTo>
                  <a:lnTo>
                    <a:pt x="0" y="2242"/>
                  </a:lnTo>
                  <a:lnTo>
                    <a:pt x="34" y="1667"/>
                  </a:lnTo>
                  <a:lnTo>
                    <a:pt x="37" y="1651"/>
                  </a:lnTo>
                  <a:lnTo>
                    <a:pt x="44" y="1635"/>
                  </a:lnTo>
                  <a:lnTo>
                    <a:pt x="972" y="41"/>
                  </a:lnTo>
                  <a:lnTo>
                    <a:pt x="982" y="27"/>
                  </a:lnTo>
                  <a:lnTo>
                    <a:pt x="996" y="15"/>
                  </a:lnTo>
                  <a:lnTo>
                    <a:pt x="1014" y="7"/>
                  </a:lnTo>
                  <a:lnTo>
                    <a:pt x="1018" y="6"/>
                  </a:lnTo>
                  <a:lnTo>
                    <a:pt x="1027" y="4"/>
                  </a:lnTo>
                  <a:lnTo>
                    <a:pt x="1040" y="2"/>
                  </a:lnTo>
                  <a:lnTo>
                    <a:pt x="1055" y="0"/>
                  </a:lnTo>
                  <a:lnTo>
                    <a:pt x="107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375">
              <a:extLst>
                <a:ext uri="{FF2B5EF4-FFF2-40B4-BE49-F238E27FC236}">
                  <a16:creationId xmlns="" xmlns:a16="http://schemas.microsoft.com/office/drawing/2014/main" id="{67AF1BEB-51A1-6749-9B9F-3B932C64F000}"/>
                </a:ext>
              </a:extLst>
            </p:cNvPr>
            <p:cNvSpPr>
              <a:spLocks/>
            </p:cNvSpPr>
            <p:nvPr/>
          </p:nvSpPr>
          <p:spPr bwMode="auto">
            <a:xfrm>
              <a:off x="2285" y="410"/>
              <a:ext cx="95" cy="48"/>
            </a:xfrm>
            <a:custGeom>
              <a:avLst/>
              <a:gdLst>
                <a:gd name="T0" fmla="*/ 546 w 1133"/>
                <a:gd name="T1" fmla="*/ 5 h 580"/>
                <a:gd name="T2" fmla="*/ 572 w 1133"/>
                <a:gd name="T3" fmla="*/ 28 h 580"/>
                <a:gd name="T4" fmla="*/ 580 w 1133"/>
                <a:gd name="T5" fmla="*/ 109 h 580"/>
                <a:gd name="T6" fmla="*/ 549 w 1133"/>
                <a:gd name="T7" fmla="*/ 196 h 580"/>
                <a:gd name="T8" fmla="*/ 559 w 1133"/>
                <a:gd name="T9" fmla="*/ 238 h 580"/>
                <a:gd name="T10" fmla="*/ 576 w 1133"/>
                <a:gd name="T11" fmla="*/ 265 h 580"/>
                <a:gd name="T12" fmla="*/ 625 w 1133"/>
                <a:gd name="T13" fmla="*/ 273 h 580"/>
                <a:gd name="T14" fmla="*/ 668 w 1133"/>
                <a:gd name="T15" fmla="*/ 317 h 580"/>
                <a:gd name="T16" fmla="*/ 680 w 1133"/>
                <a:gd name="T17" fmla="*/ 351 h 580"/>
                <a:gd name="T18" fmla="*/ 831 w 1133"/>
                <a:gd name="T19" fmla="*/ 344 h 580"/>
                <a:gd name="T20" fmla="*/ 977 w 1133"/>
                <a:gd name="T21" fmla="*/ 359 h 580"/>
                <a:gd name="T22" fmla="*/ 1096 w 1133"/>
                <a:gd name="T23" fmla="*/ 366 h 580"/>
                <a:gd name="T24" fmla="*/ 1127 w 1133"/>
                <a:gd name="T25" fmla="*/ 392 h 580"/>
                <a:gd name="T26" fmla="*/ 1132 w 1133"/>
                <a:gd name="T27" fmla="*/ 432 h 580"/>
                <a:gd name="T28" fmla="*/ 1110 w 1133"/>
                <a:gd name="T29" fmla="*/ 466 h 580"/>
                <a:gd name="T30" fmla="*/ 1046 w 1133"/>
                <a:gd name="T31" fmla="*/ 473 h 580"/>
                <a:gd name="T32" fmla="*/ 938 w 1133"/>
                <a:gd name="T33" fmla="*/ 457 h 580"/>
                <a:gd name="T34" fmla="*/ 827 w 1133"/>
                <a:gd name="T35" fmla="*/ 443 h 580"/>
                <a:gd name="T36" fmla="*/ 724 w 1133"/>
                <a:gd name="T37" fmla="*/ 452 h 580"/>
                <a:gd name="T38" fmla="*/ 666 w 1133"/>
                <a:gd name="T39" fmla="*/ 477 h 580"/>
                <a:gd name="T40" fmla="*/ 624 w 1133"/>
                <a:gd name="T41" fmla="*/ 482 h 580"/>
                <a:gd name="T42" fmla="*/ 591 w 1133"/>
                <a:gd name="T43" fmla="*/ 468 h 580"/>
                <a:gd name="T44" fmla="*/ 566 w 1133"/>
                <a:gd name="T45" fmla="*/ 445 h 580"/>
                <a:gd name="T46" fmla="*/ 561 w 1133"/>
                <a:gd name="T47" fmla="*/ 399 h 580"/>
                <a:gd name="T48" fmla="*/ 527 w 1133"/>
                <a:gd name="T49" fmla="*/ 448 h 580"/>
                <a:gd name="T50" fmla="*/ 486 w 1133"/>
                <a:gd name="T51" fmla="*/ 462 h 580"/>
                <a:gd name="T52" fmla="*/ 447 w 1133"/>
                <a:gd name="T53" fmla="*/ 447 h 580"/>
                <a:gd name="T54" fmla="*/ 431 w 1133"/>
                <a:gd name="T55" fmla="*/ 411 h 580"/>
                <a:gd name="T56" fmla="*/ 442 w 1133"/>
                <a:gd name="T57" fmla="*/ 382 h 580"/>
                <a:gd name="T58" fmla="*/ 450 w 1133"/>
                <a:gd name="T59" fmla="*/ 362 h 580"/>
                <a:gd name="T60" fmla="*/ 414 w 1133"/>
                <a:gd name="T61" fmla="*/ 396 h 580"/>
                <a:gd name="T62" fmla="*/ 372 w 1133"/>
                <a:gd name="T63" fmla="*/ 420 h 580"/>
                <a:gd name="T64" fmla="*/ 329 w 1133"/>
                <a:gd name="T65" fmla="*/ 409 h 580"/>
                <a:gd name="T66" fmla="*/ 308 w 1133"/>
                <a:gd name="T67" fmla="*/ 372 h 580"/>
                <a:gd name="T68" fmla="*/ 357 w 1133"/>
                <a:gd name="T69" fmla="*/ 282 h 580"/>
                <a:gd name="T70" fmla="*/ 248 w 1133"/>
                <a:gd name="T71" fmla="*/ 385 h 580"/>
                <a:gd name="T72" fmla="*/ 95 w 1133"/>
                <a:gd name="T73" fmla="*/ 569 h 580"/>
                <a:gd name="T74" fmla="*/ 48 w 1133"/>
                <a:gd name="T75" fmla="*/ 579 h 580"/>
                <a:gd name="T76" fmla="*/ 9 w 1133"/>
                <a:gd name="T77" fmla="*/ 557 h 580"/>
                <a:gd name="T78" fmla="*/ 2 w 1133"/>
                <a:gd name="T79" fmla="*/ 517 h 580"/>
                <a:gd name="T80" fmla="*/ 136 w 1133"/>
                <a:gd name="T81" fmla="*/ 344 h 580"/>
                <a:gd name="T82" fmla="*/ 338 w 1133"/>
                <a:gd name="T83" fmla="*/ 121 h 580"/>
                <a:gd name="T84" fmla="*/ 391 w 1133"/>
                <a:gd name="T85" fmla="*/ 70 h 580"/>
                <a:gd name="T86" fmla="*/ 454 w 1133"/>
                <a:gd name="T87" fmla="*/ 21 h 580"/>
                <a:gd name="T88" fmla="*/ 524 w 1133"/>
                <a:gd name="T89"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3" h="580">
                  <a:moveTo>
                    <a:pt x="524" y="0"/>
                  </a:moveTo>
                  <a:lnTo>
                    <a:pt x="535" y="2"/>
                  </a:lnTo>
                  <a:lnTo>
                    <a:pt x="546" y="5"/>
                  </a:lnTo>
                  <a:lnTo>
                    <a:pt x="556" y="10"/>
                  </a:lnTo>
                  <a:lnTo>
                    <a:pt x="566" y="19"/>
                  </a:lnTo>
                  <a:lnTo>
                    <a:pt x="572" y="28"/>
                  </a:lnTo>
                  <a:lnTo>
                    <a:pt x="580" y="53"/>
                  </a:lnTo>
                  <a:lnTo>
                    <a:pt x="582" y="81"/>
                  </a:lnTo>
                  <a:lnTo>
                    <a:pt x="580" y="109"/>
                  </a:lnTo>
                  <a:lnTo>
                    <a:pt x="573" y="138"/>
                  </a:lnTo>
                  <a:lnTo>
                    <a:pt x="563" y="167"/>
                  </a:lnTo>
                  <a:lnTo>
                    <a:pt x="549" y="196"/>
                  </a:lnTo>
                  <a:lnTo>
                    <a:pt x="533" y="225"/>
                  </a:lnTo>
                  <a:lnTo>
                    <a:pt x="546" y="230"/>
                  </a:lnTo>
                  <a:lnTo>
                    <a:pt x="559" y="238"/>
                  </a:lnTo>
                  <a:lnTo>
                    <a:pt x="568" y="250"/>
                  </a:lnTo>
                  <a:lnTo>
                    <a:pt x="572" y="258"/>
                  </a:lnTo>
                  <a:lnTo>
                    <a:pt x="576" y="265"/>
                  </a:lnTo>
                  <a:lnTo>
                    <a:pt x="592" y="264"/>
                  </a:lnTo>
                  <a:lnTo>
                    <a:pt x="609" y="267"/>
                  </a:lnTo>
                  <a:lnTo>
                    <a:pt x="625" y="273"/>
                  </a:lnTo>
                  <a:lnTo>
                    <a:pt x="641" y="283"/>
                  </a:lnTo>
                  <a:lnTo>
                    <a:pt x="655" y="298"/>
                  </a:lnTo>
                  <a:lnTo>
                    <a:pt x="668" y="317"/>
                  </a:lnTo>
                  <a:lnTo>
                    <a:pt x="676" y="331"/>
                  </a:lnTo>
                  <a:lnTo>
                    <a:pt x="679" y="342"/>
                  </a:lnTo>
                  <a:lnTo>
                    <a:pt x="680" y="351"/>
                  </a:lnTo>
                  <a:lnTo>
                    <a:pt x="732" y="344"/>
                  </a:lnTo>
                  <a:lnTo>
                    <a:pt x="782" y="343"/>
                  </a:lnTo>
                  <a:lnTo>
                    <a:pt x="831" y="344"/>
                  </a:lnTo>
                  <a:lnTo>
                    <a:pt x="880" y="349"/>
                  </a:lnTo>
                  <a:lnTo>
                    <a:pt x="928" y="354"/>
                  </a:lnTo>
                  <a:lnTo>
                    <a:pt x="977" y="359"/>
                  </a:lnTo>
                  <a:lnTo>
                    <a:pt x="1028" y="362"/>
                  </a:lnTo>
                  <a:lnTo>
                    <a:pt x="1080" y="364"/>
                  </a:lnTo>
                  <a:lnTo>
                    <a:pt x="1096" y="366"/>
                  </a:lnTo>
                  <a:lnTo>
                    <a:pt x="1110" y="372"/>
                  </a:lnTo>
                  <a:lnTo>
                    <a:pt x="1120" y="381"/>
                  </a:lnTo>
                  <a:lnTo>
                    <a:pt x="1127" y="392"/>
                  </a:lnTo>
                  <a:lnTo>
                    <a:pt x="1132" y="405"/>
                  </a:lnTo>
                  <a:lnTo>
                    <a:pt x="1133" y="419"/>
                  </a:lnTo>
                  <a:lnTo>
                    <a:pt x="1132" y="432"/>
                  </a:lnTo>
                  <a:lnTo>
                    <a:pt x="1127" y="445"/>
                  </a:lnTo>
                  <a:lnTo>
                    <a:pt x="1120" y="456"/>
                  </a:lnTo>
                  <a:lnTo>
                    <a:pt x="1110" y="466"/>
                  </a:lnTo>
                  <a:lnTo>
                    <a:pt x="1096" y="472"/>
                  </a:lnTo>
                  <a:lnTo>
                    <a:pt x="1080" y="474"/>
                  </a:lnTo>
                  <a:lnTo>
                    <a:pt x="1046" y="473"/>
                  </a:lnTo>
                  <a:lnTo>
                    <a:pt x="1011" y="469"/>
                  </a:lnTo>
                  <a:lnTo>
                    <a:pt x="974" y="464"/>
                  </a:lnTo>
                  <a:lnTo>
                    <a:pt x="938" y="457"/>
                  </a:lnTo>
                  <a:lnTo>
                    <a:pt x="901" y="451"/>
                  </a:lnTo>
                  <a:lnTo>
                    <a:pt x="864" y="446"/>
                  </a:lnTo>
                  <a:lnTo>
                    <a:pt x="827" y="443"/>
                  </a:lnTo>
                  <a:lnTo>
                    <a:pt x="792" y="442"/>
                  </a:lnTo>
                  <a:lnTo>
                    <a:pt x="757" y="445"/>
                  </a:lnTo>
                  <a:lnTo>
                    <a:pt x="724" y="452"/>
                  </a:lnTo>
                  <a:lnTo>
                    <a:pt x="692" y="465"/>
                  </a:lnTo>
                  <a:lnTo>
                    <a:pt x="680" y="471"/>
                  </a:lnTo>
                  <a:lnTo>
                    <a:pt x="666" y="477"/>
                  </a:lnTo>
                  <a:lnTo>
                    <a:pt x="652" y="482"/>
                  </a:lnTo>
                  <a:lnTo>
                    <a:pt x="639" y="484"/>
                  </a:lnTo>
                  <a:lnTo>
                    <a:pt x="624" y="482"/>
                  </a:lnTo>
                  <a:lnTo>
                    <a:pt x="614" y="478"/>
                  </a:lnTo>
                  <a:lnTo>
                    <a:pt x="603" y="473"/>
                  </a:lnTo>
                  <a:lnTo>
                    <a:pt x="591" y="468"/>
                  </a:lnTo>
                  <a:lnTo>
                    <a:pt x="581" y="462"/>
                  </a:lnTo>
                  <a:lnTo>
                    <a:pt x="573" y="454"/>
                  </a:lnTo>
                  <a:lnTo>
                    <a:pt x="566" y="445"/>
                  </a:lnTo>
                  <a:lnTo>
                    <a:pt x="562" y="433"/>
                  </a:lnTo>
                  <a:lnTo>
                    <a:pt x="561" y="415"/>
                  </a:lnTo>
                  <a:lnTo>
                    <a:pt x="561" y="399"/>
                  </a:lnTo>
                  <a:lnTo>
                    <a:pt x="549" y="419"/>
                  </a:lnTo>
                  <a:lnTo>
                    <a:pt x="537" y="437"/>
                  </a:lnTo>
                  <a:lnTo>
                    <a:pt x="527" y="448"/>
                  </a:lnTo>
                  <a:lnTo>
                    <a:pt x="514" y="456"/>
                  </a:lnTo>
                  <a:lnTo>
                    <a:pt x="500" y="461"/>
                  </a:lnTo>
                  <a:lnTo>
                    <a:pt x="486" y="462"/>
                  </a:lnTo>
                  <a:lnTo>
                    <a:pt x="471" y="460"/>
                  </a:lnTo>
                  <a:lnTo>
                    <a:pt x="458" y="454"/>
                  </a:lnTo>
                  <a:lnTo>
                    <a:pt x="447" y="447"/>
                  </a:lnTo>
                  <a:lnTo>
                    <a:pt x="437" y="437"/>
                  </a:lnTo>
                  <a:lnTo>
                    <a:pt x="432" y="425"/>
                  </a:lnTo>
                  <a:lnTo>
                    <a:pt x="431" y="411"/>
                  </a:lnTo>
                  <a:lnTo>
                    <a:pt x="435" y="394"/>
                  </a:lnTo>
                  <a:lnTo>
                    <a:pt x="438" y="388"/>
                  </a:lnTo>
                  <a:lnTo>
                    <a:pt x="442" y="382"/>
                  </a:lnTo>
                  <a:lnTo>
                    <a:pt x="442" y="382"/>
                  </a:lnTo>
                  <a:lnTo>
                    <a:pt x="441" y="382"/>
                  </a:lnTo>
                  <a:lnTo>
                    <a:pt x="450" y="362"/>
                  </a:lnTo>
                  <a:lnTo>
                    <a:pt x="436" y="371"/>
                  </a:lnTo>
                  <a:lnTo>
                    <a:pt x="424" y="382"/>
                  </a:lnTo>
                  <a:lnTo>
                    <a:pt x="414" y="396"/>
                  </a:lnTo>
                  <a:lnTo>
                    <a:pt x="401" y="409"/>
                  </a:lnTo>
                  <a:lnTo>
                    <a:pt x="387" y="417"/>
                  </a:lnTo>
                  <a:lnTo>
                    <a:pt x="372" y="420"/>
                  </a:lnTo>
                  <a:lnTo>
                    <a:pt x="356" y="420"/>
                  </a:lnTo>
                  <a:lnTo>
                    <a:pt x="342" y="416"/>
                  </a:lnTo>
                  <a:lnTo>
                    <a:pt x="329" y="409"/>
                  </a:lnTo>
                  <a:lnTo>
                    <a:pt x="318" y="398"/>
                  </a:lnTo>
                  <a:lnTo>
                    <a:pt x="311" y="386"/>
                  </a:lnTo>
                  <a:lnTo>
                    <a:pt x="308" y="372"/>
                  </a:lnTo>
                  <a:lnTo>
                    <a:pt x="310" y="357"/>
                  </a:lnTo>
                  <a:lnTo>
                    <a:pt x="317" y="340"/>
                  </a:lnTo>
                  <a:lnTo>
                    <a:pt x="357" y="282"/>
                  </a:lnTo>
                  <a:lnTo>
                    <a:pt x="396" y="222"/>
                  </a:lnTo>
                  <a:lnTo>
                    <a:pt x="320" y="303"/>
                  </a:lnTo>
                  <a:lnTo>
                    <a:pt x="248" y="385"/>
                  </a:lnTo>
                  <a:lnTo>
                    <a:pt x="176" y="471"/>
                  </a:lnTo>
                  <a:lnTo>
                    <a:pt x="107" y="557"/>
                  </a:lnTo>
                  <a:lnTo>
                    <a:pt x="95" y="569"/>
                  </a:lnTo>
                  <a:lnTo>
                    <a:pt x="79" y="577"/>
                  </a:lnTo>
                  <a:lnTo>
                    <a:pt x="64" y="580"/>
                  </a:lnTo>
                  <a:lnTo>
                    <a:pt x="48" y="579"/>
                  </a:lnTo>
                  <a:lnTo>
                    <a:pt x="33" y="575"/>
                  </a:lnTo>
                  <a:lnTo>
                    <a:pt x="21" y="567"/>
                  </a:lnTo>
                  <a:lnTo>
                    <a:pt x="9" y="557"/>
                  </a:lnTo>
                  <a:lnTo>
                    <a:pt x="2" y="545"/>
                  </a:lnTo>
                  <a:lnTo>
                    <a:pt x="0" y="531"/>
                  </a:lnTo>
                  <a:lnTo>
                    <a:pt x="2" y="517"/>
                  </a:lnTo>
                  <a:lnTo>
                    <a:pt x="11" y="501"/>
                  </a:lnTo>
                  <a:lnTo>
                    <a:pt x="73" y="423"/>
                  </a:lnTo>
                  <a:lnTo>
                    <a:pt x="136" y="344"/>
                  </a:lnTo>
                  <a:lnTo>
                    <a:pt x="200" y="268"/>
                  </a:lnTo>
                  <a:lnTo>
                    <a:pt x="268" y="193"/>
                  </a:lnTo>
                  <a:lnTo>
                    <a:pt x="338" y="121"/>
                  </a:lnTo>
                  <a:lnTo>
                    <a:pt x="354" y="105"/>
                  </a:lnTo>
                  <a:lnTo>
                    <a:pt x="373" y="88"/>
                  </a:lnTo>
                  <a:lnTo>
                    <a:pt x="391" y="70"/>
                  </a:lnTo>
                  <a:lnTo>
                    <a:pt x="411" y="51"/>
                  </a:lnTo>
                  <a:lnTo>
                    <a:pt x="431" y="35"/>
                  </a:lnTo>
                  <a:lnTo>
                    <a:pt x="454" y="21"/>
                  </a:lnTo>
                  <a:lnTo>
                    <a:pt x="476" y="9"/>
                  </a:lnTo>
                  <a:lnTo>
                    <a:pt x="500" y="2"/>
                  </a:lnTo>
                  <a:lnTo>
                    <a:pt x="5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0" name="Rectangle 29">
            <a:extLst>
              <a:ext uri="{FF2B5EF4-FFF2-40B4-BE49-F238E27FC236}">
                <a16:creationId xmlns="" xmlns:a16="http://schemas.microsoft.com/office/drawing/2014/main" id="{8843E801-1EC4-AE45-873E-C0EC2EFCCA7C}"/>
              </a:ext>
            </a:extLst>
          </p:cNvPr>
          <p:cNvSpPr/>
          <p:nvPr/>
        </p:nvSpPr>
        <p:spPr>
          <a:xfrm>
            <a:off x="1084282" y="3497866"/>
            <a:ext cx="1768487" cy="574837"/>
          </a:xfrm>
          <a:prstGeom prst="rect">
            <a:avLst/>
          </a:prstGeom>
        </p:spPr>
        <p:txBody>
          <a:bodyPr wrap="square">
            <a:spAutoFit/>
          </a:bodyPr>
          <a:lstStyle/>
          <a:p>
            <a:pPr lvl="0" algn="ctr">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使命表述了企业存在的意义</a:t>
            </a:r>
          </a:p>
        </p:txBody>
      </p:sp>
      <p:sp>
        <p:nvSpPr>
          <p:cNvPr id="31" name="Rectangle 30">
            <a:extLst>
              <a:ext uri="{FF2B5EF4-FFF2-40B4-BE49-F238E27FC236}">
                <a16:creationId xmlns="" xmlns:a16="http://schemas.microsoft.com/office/drawing/2014/main" id="{14E2721A-2A87-8D45-88E6-059A069F8553}"/>
              </a:ext>
            </a:extLst>
          </p:cNvPr>
          <p:cNvSpPr/>
          <p:nvPr/>
        </p:nvSpPr>
        <p:spPr>
          <a:xfrm>
            <a:off x="5266283" y="3497866"/>
            <a:ext cx="1768487" cy="574837"/>
          </a:xfrm>
          <a:prstGeom prst="rect">
            <a:avLst/>
          </a:prstGeom>
        </p:spPr>
        <p:txBody>
          <a:bodyPr wrap="square">
            <a:spAutoFit/>
          </a:bodyPr>
          <a:lstStyle/>
          <a:p>
            <a:pPr lvl="0" algn="ctr">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使命表述了企业存在的意义</a:t>
            </a:r>
          </a:p>
        </p:txBody>
      </p:sp>
      <p:sp>
        <p:nvSpPr>
          <p:cNvPr id="32" name="Rectangle 31">
            <a:extLst>
              <a:ext uri="{FF2B5EF4-FFF2-40B4-BE49-F238E27FC236}">
                <a16:creationId xmlns="" xmlns:a16="http://schemas.microsoft.com/office/drawing/2014/main" id="{A0CC9DEB-4F9B-924C-9574-F917E1CBFEE8}"/>
              </a:ext>
            </a:extLst>
          </p:cNvPr>
          <p:cNvSpPr/>
          <p:nvPr/>
        </p:nvSpPr>
        <p:spPr>
          <a:xfrm>
            <a:off x="9539296" y="3497866"/>
            <a:ext cx="1768487" cy="574837"/>
          </a:xfrm>
          <a:prstGeom prst="rect">
            <a:avLst/>
          </a:prstGeom>
        </p:spPr>
        <p:txBody>
          <a:bodyPr wrap="square">
            <a:spAutoFit/>
          </a:bodyPr>
          <a:lstStyle/>
          <a:p>
            <a:pPr lvl="0" algn="ctr">
              <a:lnSpc>
                <a:spcPts val="2000"/>
              </a:lnSpc>
              <a:defRPr/>
            </a:pPr>
            <a:r>
              <a:rPr lang="zh-CN" altLang="en-US" sz="1100"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使命表述了企业存在的意义</a:t>
            </a:r>
          </a:p>
        </p:txBody>
      </p:sp>
      <p:sp>
        <p:nvSpPr>
          <p:cNvPr id="33" name="Rectangle 29">
            <a:extLst>
              <a:ext uri="{FF2B5EF4-FFF2-40B4-BE49-F238E27FC236}">
                <a16:creationId xmlns="" xmlns:a16="http://schemas.microsoft.com/office/drawing/2014/main" id="{6057BEEC-FEF4-D641-957D-4B7A7EA38D58}"/>
              </a:ext>
            </a:extLst>
          </p:cNvPr>
          <p:cNvSpPr/>
          <p:nvPr/>
        </p:nvSpPr>
        <p:spPr>
          <a:xfrm>
            <a:off x="3065472" y="3013781"/>
            <a:ext cx="1855345" cy="1344279"/>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清晰定义企业的生存意义，可以在企业内部树立共同的终极责任，防止因使命不一致而把企业引向不可确定的方向。</a:t>
            </a:r>
          </a:p>
        </p:txBody>
      </p:sp>
      <p:sp>
        <p:nvSpPr>
          <p:cNvPr id="34" name="Rectangle 30">
            <a:extLst>
              <a:ext uri="{FF2B5EF4-FFF2-40B4-BE49-F238E27FC236}">
                <a16:creationId xmlns="" xmlns:a16="http://schemas.microsoft.com/office/drawing/2014/main" id="{01BC91CB-6048-DC4E-8221-E53F3F922774}"/>
              </a:ext>
            </a:extLst>
          </p:cNvPr>
          <p:cNvSpPr/>
          <p:nvPr/>
        </p:nvSpPr>
        <p:spPr>
          <a:xfrm>
            <a:off x="3065472" y="2692538"/>
            <a:ext cx="1562689" cy="338554"/>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社会个性魅力</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5" name="Rectangle 29">
            <a:extLst>
              <a:ext uri="{FF2B5EF4-FFF2-40B4-BE49-F238E27FC236}">
                <a16:creationId xmlns="" xmlns:a16="http://schemas.microsoft.com/office/drawing/2014/main" id="{618E59B0-54A5-BB4E-B93F-8F9E9EBD9162}"/>
              </a:ext>
            </a:extLst>
          </p:cNvPr>
          <p:cNvSpPr/>
          <p:nvPr/>
        </p:nvSpPr>
        <p:spPr>
          <a:xfrm>
            <a:off x="7342676" y="3013781"/>
            <a:ext cx="1855345" cy="1344279"/>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清晰定义企业的生存意义，可以在企业内部树立共同的终极责任，防止因使命不一致而把企业引向不可确定的方向。</a:t>
            </a:r>
          </a:p>
        </p:txBody>
      </p:sp>
      <p:sp>
        <p:nvSpPr>
          <p:cNvPr id="36" name="Rectangle 30">
            <a:extLst>
              <a:ext uri="{FF2B5EF4-FFF2-40B4-BE49-F238E27FC236}">
                <a16:creationId xmlns="" xmlns:a16="http://schemas.microsoft.com/office/drawing/2014/main" id="{BFBBE8A3-6471-3142-B3FE-934E933C0C14}"/>
              </a:ext>
            </a:extLst>
          </p:cNvPr>
          <p:cNvSpPr/>
          <p:nvPr/>
        </p:nvSpPr>
        <p:spPr>
          <a:xfrm>
            <a:off x="7342676" y="2692538"/>
            <a:ext cx="1486068" cy="338554"/>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企业个性魅力</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Tree>
    <p:extLst>
      <p:ext uri="{BB962C8B-B14F-4D97-AF65-F5344CB8AC3E}">
        <p14:creationId xmlns:p14="http://schemas.microsoft.com/office/powerpoint/2010/main" val="2480182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a:extLst>
              <a:ext uri="{FF2B5EF4-FFF2-40B4-BE49-F238E27FC236}">
                <a16:creationId xmlns="" xmlns:a16="http://schemas.microsoft.com/office/drawing/2014/main" id="{4389F5C7-54F0-7E40-A347-430981EB5BD9}"/>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a:extLst>
              <a:ext uri="{FF2B5EF4-FFF2-40B4-BE49-F238E27FC236}">
                <a16:creationId xmlns="" xmlns:a16="http://schemas.microsoft.com/office/drawing/2014/main" id="{F5D9CB89-5CE4-6841-9AFD-532CC7516E20}"/>
              </a:ext>
            </a:extLst>
          </p:cNvPr>
          <p:cNvSpPr>
            <a:spLocks/>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椭圆 5">
            <a:extLst>
              <a:ext uri="{FF2B5EF4-FFF2-40B4-BE49-F238E27FC236}">
                <a16:creationId xmlns="" xmlns:a16="http://schemas.microsoft.com/office/drawing/2014/main" id="{DAF6F897-4DD4-C640-AAC0-E6191DA35D6A}"/>
              </a:ext>
            </a:extLst>
          </p:cNvPr>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6" name="TextBox 7">
            <a:extLst>
              <a:ext uri="{FF2B5EF4-FFF2-40B4-BE49-F238E27FC236}">
                <a16:creationId xmlns="" xmlns:a16="http://schemas.microsoft.com/office/drawing/2014/main" id="{135041C2-3961-0F47-A549-E75AE8560E98}"/>
              </a:ext>
            </a:extLst>
          </p:cNvPr>
          <p:cNvSpPr txBox="1"/>
          <p:nvPr/>
        </p:nvSpPr>
        <p:spPr>
          <a:xfrm>
            <a:off x="1410990" y="426058"/>
            <a:ext cx="1377300" cy="523220"/>
          </a:xfrm>
          <a:prstGeom prst="rect">
            <a:avLst/>
          </a:prstGeom>
          <a:noFill/>
        </p:spPr>
        <p:txBody>
          <a:bodyPr wrap="none" rtlCol="0">
            <a:spAutoFit/>
          </a:bodyPr>
          <a:lstStyle/>
          <a:p>
            <a:pPr algn="l"/>
            <a:r>
              <a:rPr lang="en-US" alt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2020</a:t>
            </a:r>
            <a:endParaRPr lang="zh-CN" altLang="en-US" sz="28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文本框 9">
            <a:extLst>
              <a:ext uri="{FF2B5EF4-FFF2-40B4-BE49-F238E27FC236}">
                <a16:creationId xmlns="" xmlns:a16="http://schemas.microsoft.com/office/drawing/2014/main" id="{9411BAB3-9B5C-BF46-B834-DD17EE547DE5}"/>
              </a:ext>
            </a:extLst>
          </p:cNvPr>
          <p:cNvSpPr txBox="1"/>
          <p:nvPr/>
        </p:nvSpPr>
        <p:spPr>
          <a:xfrm>
            <a:off x="-765979" y="2908947"/>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panose="020B0606030504020204" pitchFamily="34" charset="0"/>
                <a:sym typeface="思源黑体" panose="020B0500000000000000" pitchFamily="34" charset="-122"/>
              </a:rPr>
              <a:t>“</a:t>
            </a:r>
          </a:p>
        </p:txBody>
      </p:sp>
      <p:sp>
        <p:nvSpPr>
          <p:cNvPr id="8" name="半闭框 6">
            <a:extLst>
              <a:ext uri="{FF2B5EF4-FFF2-40B4-BE49-F238E27FC236}">
                <a16:creationId xmlns="" xmlns:a16="http://schemas.microsoft.com/office/drawing/2014/main" id="{BCF1811C-494F-464A-91F7-0EF9B46FC03D}"/>
              </a:ext>
            </a:extLst>
          </p:cNvPr>
          <p:cNvSpPr/>
          <p:nvPr/>
        </p:nvSpPr>
        <p:spPr>
          <a:xfrm rot="5400000">
            <a:off x="7642979" y="1662031"/>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a:extLst>
              <a:ext uri="{FF2B5EF4-FFF2-40B4-BE49-F238E27FC236}">
                <a16:creationId xmlns="" xmlns:a16="http://schemas.microsoft.com/office/drawing/2014/main" id="{7E5C79F0-96C6-B646-BE96-450AD621FB49}"/>
              </a:ext>
            </a:extLst>
          </p:cNvPr>
          <p:cNvSpPr/>
          <p:nvPr>
            <p:custDataLst>
              <p:tags r:id="rId1"/>
            </p:custDataLst>
          </p:nvPr>
        </p:nvSpPr>
        <p:spPr>
          <a:xfrm>
            <a:off x="1969584" y="2291585"/>
            <a:ext cx="5690172" cy="1015663"/>
          </a:xfrm>
          <a:prstGeom prst="rect">
            <a:avLst/>
          </a:prstGeom>
        </p:spPr>
        <p:txBody>
          <a:bodyPr wrap="square">
            <a:spAutoFit/>
          </a:bodyPr>
          <a:lstStyle/>
          <a:p>
            <a:pPr algn="dist"/>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谢谢观看</a:t>
            </a:r>
          </a:p>
        </p:txBody>
      </p:sp>
      <p:sp>
        <p:nvSpPr>
          <p:cNvPr id="10" name="PA-文本框 6">
            <a:extLst>
              <a:ext uri="{FF2B5EF4-FFF2-40B4-BE49-F238E27FC236}">
                <a16:creationId xmlns="" xmlns:a16="http://schemas.microsoft.com/office/drawing/2014/main" id="{D42C61D9-7F50-044F-8EEF-D40F74FE222B}"/>
              </a:ext>
            </a:extLst>
          </p:cNvPr>
          <p:cNvSpPr txBox="1"/>
          <p:nvPr>
            <p:custDataLst>
              <p:tags r:id="rId2"/>
            </p:custDataLst>
          </p:nvPr>
        </p:nvSpPr>
        <p:spPr>
          <a:xfrm>
            <a:off x="2010484" y="3368804"/>
            <a:ext cx="6537168" cy="58477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POWERPOINT TEMPLATE</a:t>
            </a:r>
          </a:p>
        </p:txBody>
      </p:sp>
      <p:sp>
        <p:nvSpPr>
          <p:cNvPr id="12" name="矩形 41">
            <a:extLst>
              <a:ext uri="{FF2B5EF4-FFF2-40B4-BE49-F238E27FC236}">
                <a16:creationId xmlns="" xmlns:a16="http://schemas.microsoft.com/office/drawing/2014/main" id="{EA2589AC-9D37-6D4A-AAC7-C92FB9D438A9}"/>
              </a:ext>
            </a:extLst>
          </p:cNvPr>
          <p:cNvSpPr/>
          <p:nvPr/>
        </p:nvSpPr>
        <p:spPr>
          <a:xfrm>
            <a:off x="2010484" y="4232386"/>
            <a:ext cx="5039672" cy="890821"/>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单击此处添加文字阐述添加简短问题说明文字，单击此处添加文字阐述添加简短问题说明文字。单击此处添加文字阐述添加简短问题说明文字，单击此处添加文字阐述添加简短问题说明文字</a:t>
            </a:r>
          </a:p>
        </p:txBody>
      </p:sp>
    </p:spTree>
    <p:extLst>
      <p:ext uri="{BB962C8B-B14F-4D97-AF65-F5344CB8AC3E}">
        <p14:creationId xmlns:p14="http://schemas.microsoft.com/office/powerpoint/2010/main" val="3812023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4312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a:extLst>
              <a:ext uri="{FF2B5EF4-FFF2-40B4-BE49-F238E27FC236}">
                <a16:creationId xmlns="" xmlns:a16="http://schemas.microsoft.com/office/drawing/2014/main" id="{4C475234-42BD-0E4E-B870-BC98FAAC2FFA}"/>
              </a:ext>
            </a:extLst>
          </p:cNvPr>
          <p:cNvSpPr>
            <a:spLocks/>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a:extLst>
              <a:ext uri="{FF2B5EF4-FFF2-40B4-BE49-F238E27FC236}">
                <a16:creationId xmlns="" xmlns:a16="http://schemas.microsoft.com/office/drawing/2014/main" id="{01B63C71-09D4-CD4D-BB82-7DD279BF6E53}"/>
              </a:ext>
            </a:extLst>
          </p:cNvPr>
          <p:cNvSpPr/>
          <p:nvPr/>
        </p:nvSpPr>
        <p:spPr>
          <a:xfrm>
            <a:off x="0" y="1815548"/>
            <a:ext cx="12192000" cy="3783496"/>
          </a:xfrm>
          <a:prstGeom prst="rect">
            <a:avLst/>
          </a:prstGeom>
          <a:blipFill>
            <a:blip r:embed="rId4"/>
            <a:stretch>
              <a:fillRect t="-57242" b="-572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a:extLst>
              <a:ext uri="{FF2B5EF4-FFF2-40B4-BE49-F238E27FC236}">
                <a16:creationId xmlns="" xmlns:a16="http://schemas.microsoft.com/office/drawing/2014/main" id="{A10EC927-5738-0B4B-9EBA-B515A914BBE7}"/>
              </a:ext>
            </a:extLst>
          </p:cNvPr>
          <p:cNvSpPr/>
          <p:nvPr/>
        </p:nvSpPr>
        <p:spPr>
          <a:xfrm>
            <a:off x="0" y="1815548"/>
            <a:ext cx="12192000"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a:extLst>
              <a:ext uri="{FF2B5EF4-FFF2-40B4-BE49-F238E27FC236}">
                <a16:creationId xmlns="" xmlns:a16="http://schemas.microsoft.com/office/drawing/2014/main" id="{3EC1A62C-9250-2F4E-B5FD-D10FA4741824}"/>
              </a:ext>
            </a:extLst>
          </p:cNvPr>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a:extLst>
              <a:ext uri="{FF2B5EF4-FFF2-40B4-BE49-F238E27FC236}">
                <a16:creationId xmlns="" xmlns:a16="http://schemas.microsoft.com/office/drawing/2014/main" id="{0556104D-50FE-5540-8AC4-40F2A244292F}"/>
              </a:ext>
            </a:extLst>
          </p:cNvPr>
          <p:cNvSpPr txBox="1"/>
          <p:nvPr/>
        </p:nvSpPr>
        <p:spPr>
          <a:xfrm>
            <a:off x="1357981" y="472698"/>
            <a:ext cx="1377300" cy="523220"/>
          </a:xfrm>
          <a:prstGeom prst="rect">
            <a:avLst/>
          </a:prstGeom>
          <a:noFill/>
        </p:spPr>
        <p:txBody>
          <a:bodyPr wrap="none" rtlCol="0">
            <a:spAutoFit/>
          </a:bodyPr>
          <a:lstStyle/>
          <a:p>
            <a:pPr algn="l"/>
            <a:r>
              <a:rPr lang="en-US" alt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2020</a:t>
            </a:r>
            <a:endParaRPr lang="zh-CN" altLang="en-US" sz="28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a:extLst>
              <a:ext uri="{FF2B5EF4-FFF2-40B4-BE49-F238E27FC236}">
                <a16:creationId xmlns="" xmlns:a16="http://schemas.microsoft.com/office/drawing/2014/main" id="{CFCA9331-6B13-5341-87BA-86DA8CCC66B6}"/>
              </a:ext>
            </a:extLst>
          </p:cNvPr>
          <p:cNvGrpSpPr/>
          <p:nvPr/>
        </p:nvGrpSpPr>
        <p:grpSpPr>
          <a:xfrm>
            <a:off x="2318096" y="2611830"/>
            <a:ext cx="2381772" cy="2190932"/>
            <a:chOff x="1470701" y="1821913"/>
            <a:chExt cx="3820826" cy="3607097"/>
          </a:xfrm>
        </p:grpSpPr>
        <p:sp>
          <p:nvSpPr>
            <p:cNvPr id="8" name="矩形 1">
              <a:extLst>
                <a:ext uri="{FF2B5EF4-FFF2-40B4-BE49-F238E27FC236}">
                  <a16:creationId xmlns="" xmlns:a16="http://schemas.microsoft.com/office/drawing/2014/main" id="{0C8F17A1-CDED-0F44-B9F9-B0C03A6B1B76}"/>
                </a:ext>
              </a:extLst>
            </p:cNvPr>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a:extLst>
                <a:ext uri="{FF2B5EF4-FFF2-40B4-BE49-F238E27FC236}">
                  <a16:creationId xmlns="" xmlns:a16="http://schemas.microsoft.com/office/drawing/2014/main" id="{C49AE8E5-4513-4646-AD0E-D5AA7BDAAB98}"/>
                </a:ext>
              </a:extLst>
            </p:cNvPr>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a:extLst>
                <a:ext uri="{FF2B5EF4-FFF2-40B4-BE49-F238E27FC236}">
                  <a16:creationId xmlns="" xmlns:a16="http://schemas.microsoft.com/office/drawing/2014/main" id="{68D86627-90D8-3F4F-B3BA-580D789A5EFF}"/>
                </a:ext>
              </a:extLst>
            </p:cNvPr>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a:extLst>
                <a:ext uri="{FF2B5EF4-FFF2-40B4-BE49-F238E27FC236}">
                  <a16:creationId xmlns="" xmlns:a16="http://schemas.microsoft.com/office/drawing/2014/main" id="{15182477-B9F1-B048-89EF-85E10140BEC6}"/>
                </a:ext>
              </a:extLst>
            </p:cNvPr>
            <p:cNvSpPr txBox="1"/>
            <p:nvPr/>
          </p:nvSpPr>
          <p:spPr>
            <a:xfrm>
              <a:off x="2019199" y="2721526"/>
              <a:ext cx="2723828" cy="18241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01</a:t>
              </a:r>
              <a:endParaRPr kumimoji="0" lang="zh-CN" altLang="en-US" sz="72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3" name="组合 16">
            <a:extLst>
              <a:ext uri="{FF2B5EF4-FFF2-40B4-BE49-F238E27FC236}">
                <a16:creationId xmlns="" xmlns:a16="http://schemas.microsoft.com/office/drawing/2014/main" id="{C6ACF3FF-9F17-C342-B43F-94807D67AE07}"/>
              </a:ext>
            </a:extLst>
          </p:cNvPr>
          <p:cNvGrpSpPr/>
          <p:nvPr/>
        </p:nvGrpSpPr>
        <p:grpSpPr>
          <a:xfrm>
            <a:off x="5342504" y="2611830"/>
            <a:ext cx="5333873" cy="918784"/>
            <a:chOff x="6724136" y="1588625"/>
            <a:chExt cx="5333873" cy="918784"/>
          </a:xfrm>
        </p:grpSpPr>
        <p:sp>
          <p:nvSpPr>
            <p:cNvPr id="14" name="文本框 17">
              <a:extLst>
                <a:ext uri="{FF2B5EF4-FFF2-40B4-BE49-F238E27FC236}">
                  <a16:creationId xmlns="" xmlns:a16="http://schemas.microsoft.com/office/drawing/2014/main" id="{AD0E5CC2-0A9E-744B-9892-F9763BC0D641}"/>
                </a:ext>
              </a:extLst>
            </p:cNvPr>
            <p:cNvSpPr txBox="1"/>
            <p:nvPr/>
          </p:nvSpPr>
          <p:spPr>
            <a:xfrm>
              <a:off x="6724136" y="1588625"/>
              <a:ext cx="5333873" cy="646331"/>
            </a:xfrm>
            <a:prstGeom prst="rect">
              <a:avLst/>
            </a:prstGeom>
            <a:noFill/>
          </p:spPr>
          <p:txBody>
            <a:bodyPr wrap="square" rtlCol="0">
              <a:spAutoFit/>
            </a:bodyPr>
            <a:lstStyle/>
            <a:p>
              <a:r>
                <a:rPr lang="zh-CN" altLang="en-US" sz="36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什么是企业文化</a:t>
              </a:r>
            </a:p>
          </p:txBody>
        </p:sp>
        <p:sp>
          <p:nvSpPr>
            <p:cNvPr id="15" name="TextBox 16">
              <a:extLst>
                <a:ext uri="{FF2B5EF4-FFF2-40B4-BE49-F238E27FC236}">
                  <a16:creationId xmlns="" xmlns:a16="http://schemas.microsoft.com/office/drawing/2014/main" id="{B33748E3-4427-974D-9BD7-1F7324536AEB}"/>
                </a:ext>
              </a:extLst>
            </p:cNvPr>
            <p:cNvSpPr txBox="1"/>
            <p:nvPr/>
          </p:nvSpPr>
          <p:spPr>
            <a:xfrm>
              <a:off x="6819699" y="2353521"/>
              <a:ext cx="4123627" cy="153888"/>
            </a:xfrm>
            <a:prstGeom prst="rect">
              <a:avLst/>
            </a:prstGeom>
            <a:noFill/>
          </p:spPr>
          <p:txBody>
            <a:bodyPr wrap="square" lIns="0" tIns="0" rIns="0" bIns="0" rtlCol="0" anchor="t">
              <a:spAutoFit/>
            </a:bodyPr>
            <a:lstStyle/>
            <a:p>
              <a:pPr algn="dist" defTabSz="1219170">
                <a:spcBef>
                  <a:spcPct val="20000"/>
                </a:spcBef>
                <a:defRPr/>
              </a:pPr>
              <a:r>
                <a:rPr lang="en-US" sz="10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There are many variations of passages</a:t>
              </a:r>
            </a:p>
          </p:txBody>
        </p:sp>
      </p:grpSp>
      <p:sp>
        <p:nvSpPr>
          <p:cNvPr id="16" name="PA-文本框 9">
            <a:extLst>
              <a:ext uri="{FF2B5EF4-FFF2-40B4-BE49-F238E27FC236}">
                <a16:creationId xmlns="" xmlns:a16="http://schemas.microsoft.com/office/drawing/2014/main" id="{6E72C148-C367-F749-BF2B-925C71BCDC11}"/>
              </a:ext>
            </a:extLst>
          </p:cNvPr>
          <p:cNvSpPr txBox="1"/>
          <p:nvPr>
            <p:custDataLst>
              <p:tags r:id="rId1"/>
            </p:custDataLst>
          </p:nvPr>
        </p:nvSpPr>
        <p:spPr>
          <a:xfrm>
            <a:off x="5338065" y="3855314"/>
            <a:ext cx="4812008" cy="789255"/>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关键行为准则不需要大家全部背诵，但要求我们在制定政策和规章制度时依照关键行为准则，同时要求我们对照关键行为准则，规范自己的行为，落实好企业的价值观。</a:t>
            </a:r>
          </a:p>
        </p:txBody>
      </p:sp>
    </p:spTree>
    <p:extLst>
      <p:ext uri="{BB962C8B-B14F-4D97-AF65-F5344CB8AC3E}">
        <p14:creationId xmlns:p14="http://schemas.microsoft.com/office/powerpoint/2010/main" val="382557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5">
            <a:extLst>
              <a:ext uri="{FF2B5EF4-FFF2-40B4-BE49-F238E27FC236}">
                <a16:creationId xmlns="" xmlns:a16="http://schemas.microsoft.com/office/drawing/2014/main" id="{A217C43D-30ED-41A0-87B8-5F6C496E4D4C}"/>
              </a:ext>
            </a:extLst>
          </p:cNvPr>
          <p:cNvGrpSpPr/>
          <p:nvPr/>
        </p:nvGrpSpPr>
        <p:grpSpPr>
          <a:xfrm>
            <a:off x="0" y="3175"/>
            <a:ext cx="12192000" cy="6854825"/>
            <a:chOff x="0" y="3175"/>
            <a:chExt cx="12192000" cy="6854825"/>
          </a:xfrm>
        </p:grpSpPr>
        <p:sp>
          <p:nvSpPr>
            <p:cNvPr id="21" name="Freeform 9">
              <a:extLst>
                <a:ext uri="{FF2B5EF4-FFF2-40B4-BE49-F238E27FC236}">
                  <a16:creationId xmlns="" xmlns:a16="http://schemas.microsoft.com/office/drawing/2014/main" id="{5AF785E2-B299-437B-8C64-26BF644069EC}"/>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椭圆 5">
              <a:extLst>
                <a:ext uri="{FF2B5EF4-FFF2-40B4-BE49-F238E27FC236}">
                  <a16:creationId xmlns="" xmlns:a16="http://schemas.microsoft.com/office/drawing/2014/main" id="{74555D62-4766-4023-A2CB-86083FE9EA3B}"/>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3" name="矩形 12">
              <a:extLst>
                <a:ext uri="{FF2B5EF4-FFF2-40B4-BE49-F238E27FC236}">
                  <a16:creationId xmlns="" xmlns:a16="http://schemas.microsoft.com/office/drawing/2014/main" id="{81247E66-52D9-4CA6-B058-1C34DFF654F2}"/>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文本框 17">
              <a:extLst>
                <a:ext uri="{FF2B5EF4-FFF2-40B4-BE49-F238E27FC236}">
                  <a16:creationId xmlns="" xmlns:a16="http://schemas.microsoft.com/office/drawing/2014/main" id="{B65316A0-E611-4423-8A0C-C434A2136822}"/>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grpSp>
        <p:nvGrpSpPr>
          <p:cNvPr id="2" name="Group 3">
            <a:extLst>
              <a:ext uri="{FF2B5EF4-FFF2-40B4-BE49-F238E27FC236}">
                <a16:creationId xmlns="" xmlns:a16="http://schemas.microsoft.com/office/drawing/2014/main" id="{CFC3CDF2-B6C8-614B-9CB1-C7094FDE629A}"/>
              </a:ext>
            </a:extLst>
          </p:cNvPr>
          <p:cNvGrpSpPr/>
          <p:nvPr/>
        </p:nvGrpSpPr>
        <p:grpSpPr>
          <a:xfrm>
            <a:off x="4467340" y="2018116"/>
            <a:ext cx="3257320" cy="3169144"/>
            <a:chOff x="4838931" y="2235457"/>
            <a:chExt cx="2514138" cy="2446080"/>
          </a:xfrm>
        </p:grpSpPr>
        <p:sp>
          <p:nvSpPr>
            <p:cNvPr id="3" name="Rectangle: Rounded Corners 4">
              <a:extLst>
                <a:ext uri="{FF2B5EF4-FFF2-40B4-BE49-F238E27FC236}">
                  <a16:creationId xmlns="" xmlns:a16="http://schemas.microsoft.com/office/drawing/2014/main" id="{2188C4A7-5880-DB41-930D-F780AD93788D}"/>
                </a:ext>
              </a:extLst>
            </p:cNvPr>
            <p:cNvSpPr/>
            <p:nvPr/>
          </p:nvSpPr>
          <p:spPr>
            <a:xfrm rot="18900000">
              <a:off x="4978611" y="2341108"/>
              <a:ext cx="2234778" cy="2234778"/>
            </a:xfrm>
            <a:prstGeom prst="roundRect">
              <a:avLst>
                <a:gd name="adj" fmla="val 20207"/>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5">
              <a:extLst>
                <a:ext uri="{FF2B5EF4-FFF2-40B4-BE49-F238E27FC236}">
                  <a16:creationId xmlns="" xmlns:a16="http://schemas.microsoft.com/office/drawing/2014/main" id="{7406149A-EF30-5C4C-AA23-145ACF2AA091}"/>
                </a:ext>
              </a:extLst>
            </p:cNvPr>
            <p:cNvSpPr/>
            <p:nvPr/>
          </p:nvSpPr>
          <p:spPr>
            <a:xfrm>
              <a:off x="4838931" y="223545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Oval 6">
              <a:extLst>
                <a:ext uri="{FF2B5EF4-FFF2-40B4-BE49-F238E27FC236}">
                  <a16:creationId xmlns="" xmlns:a16="http://schemas.microsoft.com/office/drawing/2014/main" id="{D6A12353-6FF4-C142-9882-22CC0C79C86B}"/>
                </a:ext>
              </a:extLst>
            </p:cNvPr>
            <p:cNvSpPr/>
            <p:nvPr/>
          </p:nvSpPr>
          <p:spPr>
            <a:xfrm>
              <a:off x="6267219" y="223545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Oval 7">
              <a:extLst>
                <a:ext uri="{FF2B5EF4-FFF2-40B4-BE49-F238E27FC236}">
                  <a16:creationId xmlns="" xmlns:a16="http://schemas.microsoft.com/office/drawing/2014/main" id="{1EE28884-6241-BD43-A925-C92608449F78}"/>
                </a:ext>
              </a:extLst>
            </p:cNvPr>
            <p:cNvSpPr/>
            <p:nvPr/>
          </p:nvSpPr>
          <p:spPr>
            <a:xfrm>
              <a:off x="4838931" y="359568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Oval 8">
              <a:extLst>
                <a:ext uri="{FF2B5EF4-FFF2-40B4-BE49-F238E27FC236}">
                  <a16:creationId xmlns="" xmlns:a16="http://schemas.microsoft.com/office/drawing/2014/main" id="{B8BD347E-228A-9846-8DDF-B75117D757F8}"/>
                </a:ext>
              </a:extLst>
            </p:cNvPr>
            <p:cNvSpPr/>
            <p:nvPr/>
          </p:nvSpPr>
          <p:spPr>
            <a:xfrm>
              <a:off x="6267219" y="359568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TextBox 9">
            <a:extLst>
              <a:ext uri="{FF2B5EF4-FFF2-40B4-BE49-F238E27FC236}">
                <a16:creationId xmlns="" xmlns:a16="http://schemas.microsoft.com/office/drawing/2014/main" id="{098A634C-A817-F849-B81D-9EB864D8D089}"/>
              </a:ext>
            </a:extLst>
          </p:cNvPr>
          <p:cNvSpPr txBox="1"/>
          <p:nvPr/>
        </p:nvSpPr>
        <p:spPr>
          <a:xfrm>
            <a:off x="4746599" y="2336809"/>
            <a:ext cx="848310" cy="769441"/>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p>
        </p:txBody>
      </p:sp>
      <p:sp>
        <p:nvSpPr>
          <p:cNvPr id="9" name="TextBox 10">
            <a:extLst>
              <a:ext uri="{FF2B5EF4-FFF2-40B4-BE49-F238E27FC236}">
                <a16:creationId xmlns="" xmlns:a16="http://schemas.microsoft.com/office/drawing/2014/main" id="{41170953-DBF8-9B4A-9573-74797D910E14}"/>
              </a:ext>
            </a:extLst>
          </p:cNvPr>
          <p:cNvSpPr txBox="1"/>
          <p:nvPr/>
        </p:nvSpPr>
        <p:spPr>
          <a:xfrm>
            <a:off x="6597091" y="2336809"/>
            <a:ext cx="848310" cy="769441"/>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p>
        </p:txBody>
      </p:sp>
      <p:sp>
        <p:nvSpPr>
          <p:cNvPr id="10" name="TextBox 11">
            <a:extLst>
              <a:ext uri="{FF2B5EF4-FFF2-40B4-BE49-F238E27FC236}">
                <a16:creationId xmlns="" xmlns:a16="http://schemas.microsoft.com/office/drawing/2014/main" id="{1A0E7171-3E94-1A4C-A9FF-590C6699DB2D}"/>
              </a:ext>
            </a:extLst>
          </p:cNvPr>
          <p:cNvSpPr txBox="1"/>
          <p:nvPr/>
        </p:nvSpPr>
        <p:spPr>
          <a:xfrm>
            <a:off x="4746599" y="4093035"/>
            <a:ext cx="848310" cy="769441"/>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p>
        </p:txBody>
      </p:sp>
      <p:sp>
        <p:nvSpPr>
          <p:cNvPr id="11" name="TextBox 12">
            <a:extLst>
              <a:ext uri="{FF2B5EF4-FFF2-40B4-BE49-F238E27FC236}">
                <a16:creationId xmlns="" xmlns:a16="http://schemas.microsoft.com/office/drawing/2014/main" id="{7E8CC1D8-4092-5346-AB4A-7780A3E220D2}"/>
              </a:ext>
            </a:extLst>
          </p:cNvPr>
          <p:cNvSpPr txBox="1"/>
          <p:nvPr/>
        </p:nvSpPr>
        <p:spPr>
          <a:xfrm>
            <a:off x="6597091" y="4093035"/>
            <a:ext cx="848310" cy="769441"/>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p>
        </p:txBody>
      </p:sp>
      <p:sp>
        <p:nvSpPr>
          <p:cNvPr id="12" name="Rectangle 14">
            <a:extLst>
              <a:ext uri="{FF2B5EF4-FFF2-40B4-BE49-F238E27FC236}">
                <a16:creationId xmlns="" xmlns:a16="http://schemas.microsoft.com/office/drawing/2014/main" id="{FBFB1B74-90CE-F841-82A2-A4E6C4411527}"/>
              </a:ext>
            </a:extLst>
          </p:cNvPr>
          <p:cNvSpPr/>
          <p:nvPr/>
        </p:nvSpPr>
        <p:spPr>
          <a:xfrm>
            <a:off x="3118792" y="2029385"/>
            <a:ext cx="1005403" cy="338554"/>
          </a:xfrm>
          <a:prstGeom prst="rect">
            <a:avLst/>
          </a:prstGeom>
          <a:solidFill>
            <a:schemeClr val="accent2"/>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注重政治</a:t>
            </a:r>
            <a:endParaRPr 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16">
            <a:extLst>
              <a:ext uri="{FF2B5EF4-FFF2-40B4-BE49-F238E27FC236}">
                <a16:creationId xmlns="" xmlns:a16="http://schemas.microsoft.com/office/drawing/2014/main" id="{138AB9B8-9535-BA4F-B2CC-76D6C39FFA5B}"/>
              </a:ext>
            </a:extLst>
          </p:cNvPr>
          <p:cNvSpPr/>
          <p:nvPr/>
        </p:nvSpPr>
        <p:spPr>
          <a:xfrm>
            <a:off x="8035269" y="2029385"/>
            <a:ext cx="1005403" cy="338554"/>
          </a:xfrm>
          <a:prstGeom prst="rect">
            <a:avLst/>
          </a:prstGeom>
          <a:solidFill>
            <a:schemeClr val="accent1"/>
          </a:solidFill>
        </p:spPr>
        <p:txBody>
          <a:bodyPr wrap="none">
            <a:spAutoFit/>
          </a:bodyPr>
          <a:lstStyle/>
          <a:p>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注重公理</a:t>
            </a:r>
            <a:endParaRPr 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ectangle 18">
            <a:extLst>
              <a:ext uri="{FF2B5EF4-FFF2-40B4-BE49-F238E27FC236}">
                <a16:creationId xmlns="" xmlns:a16="http://schemas.microsoft.com/office/drawing/2014/main" id="{D3665E7F-311A-0C48-84B3-ABF7B00C793C}"/>
              </a:ext>
            </a:extLst>
          </p:cNvPr>
          <p:cNvSpPr/>
          <p:nvPr/>
        </p:nvSpPr>
        <p:spPr>
          <a:xfrm>
            <a:off x="3102506" y="4308232"/>
            <a:ext cx="1005403" cy="338554"/>
          </a:xfrm>
          <a:prstGeom prst="rect">
            <a:avLst/>
          </a:prstGeom>
          <a:solidFill>
            <a:schemeClr val="accent1"/>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注重个人</a:t>
            </a:r>
            <a:endParaRPr 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ectangle 20">
            <a:extLst>
              <a:ext uri="{FF2B5EF4-FFF2-40B4-BE49-F238E27FC236}">
                <a16:creationId xmlns="" xmlns:a16="http://schemas.microsoft.com/office/drawing/2014/main" id="{77E331BD-5F60-994D-BC18-9548A3233E0E}"/>
              </a:ext>
            </a:extLst>
          </p:cNvPr>
          <p:cNvSpPr/>
          <p:nvPr/>
        </p:nvSpPr>
        <p:spPr>
          <a:xfrm>
            <a:off x="8035269" y="4308232"/>
            <a:ext cx="1005403" cy="338554"/>
          </a:xfrm>
          <a:prstGeom prst="rect">
            <a:avLst/>
          </a:prstGeom>
          <a:solidFill>
            <a:schemeClr val="accent2"/>
          </a:solidFill>
        </p:spPr>
        <p:txBody>
          <a:bodyPr wrap="none">
            <a:spAutoFit/>
          </a:bodyPr>
          <a:lstStyle/>
          <a:p>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注重团队</a:t>
            </a:r>
            <a:endParaRPr 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15">
            <a:extLst>
              <a:ext uri="{FF2B5EF4-FFF2-40B4-BE49-F238E27FC236}">
                <a16:creationId xmlns="" xmlns:a16="http://schemas.microsoft.com/office/drawing/2014/main" id="{B8CC563C-61E5-B043-B9ED-15158EFE16B4}"/>
              </a:ext>
            </a:extLst>
          </p:cNvPr>
          <p:cNvSpPr/>
          <p:nvPr/>
        </p:nvSpPr>
        <p:spPr>
          <a:xfrm>
            <a:off x="8035269" y="2456926"/>
            <a:ext cx="2467853" cy="1090868"/>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“人类群体或民族世代相传的行为模式、艺术、宗教、信仰、群体组织及其他一切人类生产活动、思维活动的本质特征的总和。”</a:t>
            </a:r>
          </a:p>
        </p:txBody>
      </p:sp>
      <p:sp>
        <p:nvSpPr>
          <p:cNvPr id="17" name="矩形 16">
            <a:extLst>
              <a:ext uri="{FF2B5EF4-FFF2-40B4-BE49-F238E27FC236}">
                <a16:creationId xmlns="" xmlns:a16="http://schemas.microsoft.com/office/drawing/2014/main" id="{363AB29C-2663-8445-8ED3-0FB1DA7674D9}"/>
              </a:ext>
            </a:extLst>
          </p:cNvPr>
          <p:cNvSpPr/>
          <p:nvPr/>
        </p:nvSpPr>
        <p:spPr>
          <a:xfrm>
            <a:off x="8035269" y="4738268"/>
            <a:ext cx="2467853" cy="1090868"/>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“人类群体或民族世代相传的行为模式、艺术、宗教、信仰、群体组织及其他一切人类生产活动、思维活动的本质特征的总和。”</a:t>
            </a:r>
          </a:p>
        </p:txBody>
      </p:sp>
      <p:sp>
        <p:nvSpPr>
          <p:cNvPr id="18" name="矩形 17">
            <a:extLst>
              <a:ext uri="{FF2B5EF4-FFF2-40B4-BE49-F238E27FC236}">
                <a16:creationId xmlns="" xmlns:a16="http://schemas.microsoft.com/office/drawing/2014/main" id="{D969CF55-72BD-6B4B-B037-2708377CDA92}"/>
              </a:ext>
            </a:extLst>
          </p:cNvPr>
          <p:cNvSpPr/>
          <p:nvPr/>
        </p:nvSpPr>
        <p:spPr>
          <a:xfrm>
            <a:off x="1656342" y="4738268"/>
            <a:ext cx="2467853" cy="1090868"/>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“人类群体或民族世代相传的行为模式、艺术、宗教、信仰、群体组织及其他一切人类生产活动、思维活动的本质特征的总和。”</a:t>
            </a:r>
          </a:p>
        </p:txBody>
      </p:sp>
      <p:sp>
        <p:nvSpPr>
          <p:cNvPr id="19" name="矩形 18">
            <a:extLst>
              <a:ext uri="{FF2B5EF4-FFF2-40B4-BE49-F238E27FC236}">
                <a16:creationId xmlns="" xmlns:a16="http://schemas.microsoft.com/office/drawing/2014/main" id="{0AF94568-EAE7-8043-87F5-AF1F8C6D10B8}"/>
              </a:ext>
            </a:extLst>
          </p:cNvPr>
          <p:cNvSpPr/>
          <p:nvPr/>
        </p:nvSpPr>
        <p:spPr>
          <a:xfrm>
            <a:off x="1656342" y="2432612"/>
            <a:ext cx="2467853" cy="1090868"/>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“人类群体或民族世代相传的行为模式、艺术、宗教、信仰、群体组织及其他一切人类生产活动、思维活动的本质特征的总和。”</a:t>
            </a:r>
          </a:p>
        </p:txBody>
      </p:sp>
    </p:spTree>
    <p:extLst>
      <p:ext uri="{BB962C8B-B14F-4D97-AF65-F5344CB8AC3E}">
        <p14:creationId xmlns:p14="http://schemas.microsoft.com/office/powerpoint/2010/main" val="1284789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4054"/>
                                  </p:iterate>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childTnLst>
                          </p:cTn>
                        </p:par>
                        <p:par>
                          <p:cTn id="10" fill="hold">
                            <p:stCondLst>
                              <p:cond delay="818"/>
                            </p:stCondLst>
                            <p:childTnLst>
                              <p:par>
                                <p:cTn id="11" presetID="53" presetClass="entr" presetSubtype="16" fill="hold" grpId="0" nodeType="afterEffect">
                                  <p:stCondLst>
                                    <p:cond delay="0"/>
                                  </p:stCondLst>
                                  <p:iterate type="lt">
                                    <p:tmPct val="4054"/>
                                  </p:iterate>
                                  <p:childTnLst>
                                    <p:set>
                                      <p:cBhvr>
                                        <p:cTn id="12" dur="1" fill="hold">
                                          <p:stCondLst>
                                            <p:cond delay="0"/>
                                          </p:stCondLst>
                                        </p:cTn>
                                        <p:tgtEl>
                                          <p:spTgt spid="17"/>
                                        </p:tgtEl>
                                        <p:attrNameLst>
                                          <p:attrName>style.visibility</p:attrName>
                                        </p:attrNameLst>
                                      </p:cBhvr>
                                      <p:to>
                                        <p:strVal val="visible"/>
                                      </p:to>
                                    </p:set>
                                    <p:anim calcmode="lin" valueType="num">
                                      <p:cBhvr>
                                        <p:cTn id="13" dur="250" fill="hold"/>
                                        <p:tgtEl>
                                          <p:spTgt spid="17"/>
                                        </p:tgtEl>
                                        <p:attrNameLst>
                                          <p:attrName>ppt_w</p:attrName>
                                        </p:attrNameLst>
                                      </p:cBhvr>
                                      <p:tavLst>
                                        <p:tav tm="0">
                                          <p:val>
                                            <p:fltVal val="0"/>
                                          </p:val>
                                        </p:tav>
                                        <p:tav tm="100000">
                                          <p:val>
                                            <p:strVal val="#ppt_w"/>
                                          </p:val>
                                        </p:tav>
                                      </p:tavLst>
                                    </p:anim>
                                    <p:anim calcmode="lin" valueType="num">
                                      <p:cBhvr>
                                        <p:cTn id="14" dur="250" fill="hold"/>
                                        <p:tgtEl>
                                          <p:spTgt spid="17"/>
                                        </p:tgtEl>
                                        <p:attrNameLst>
                                          <p:attrName>ppt_h</p:attrName>
                                        </p:attrNameLst>
                                      </p:cBhvr>
                                      <p:tavLst>
                                        <p:tav tm="0">
                                          <p:val>
                                            <p:fltVal val="0"/>
                                          </p:val>
                                        </p:tav>
                                        <p:tav tm="100000">
                                          <p:val>
                                            <p:strVal val="#ppt_h"/>
                                          </p:val>
                                        </p:tav>
                                      </p:tavLst>
                                    </p:anim>
                                    <p:animEffect transition="in" filter="fade">
                                      <p:cBhvr>
                                        <p:cTn id="15" dur="250"/>
                                        <p:tgtEl>
                                          <p:spTgt spid="17"/>
                                        </p:tgtEl>
                                      </p:cBhvr>
                                    </p:animEffect>
                                  </p:childTnLst>
                                </p:cTn>
                              </p:par>
                            </p:childTnLst>
                          </p:cTn>
                        </p:par>
                        <p:par>
                          <p:cTn id="16" fill="hold">
                            <p:stCondLst>
                              <p:cond delay="1635"/>
                            </p:stCondLst>
                            <p:childTnLst>
                              <p:par>
                                <p:cTn id="17" presetID="53" presetClass="entr" presetSubtype="16" fill="hold" grpId="0" nodeType="afterEffect">
                                  <p:stCondLst>
                                    <p:cond delay="0"/>
                                  </p:stCondLst>
                                  <p:iterate type="lt">
                                    <p:tmPct val="4054"/>
                                  </p:iterate>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2453"/>
                            </p:stCondLst>
                            <p:childTnLst>
                              <p:par>
                                <p:cTn id="23" presetID="53" presetClass="entr" presetSubtype="16" fill="hold" grpId="0" nodeType="afterEffect">
                                  <p:stCondLst>
                                    <p:cond delay="0"/>
                                  </p:stCondLst>
                                  <p:iterate type="lt">
                                    <p:tmPct val="4054"/>
                                  </p:iterate>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5">
            <a:extLst>
              <a:ext uri="{FF2B5EF4-FFF2-40B4-BE49-F238E27FC236}">
                <a16:creationId xmlns="" xmlns:a16="http://schemas.microsoft.com/office/drawing/2014/main" id="{3C974339-38E4-42CA-AC5F-014DEBD3998D}"/>
              </a:ext>
            </a:extLst>
          </p:cNvPr>
          <p:cNvGrpSpPr/>
          <p:nvPr/>
        </p:nvGrpSpPr>
        <p:grpSpPr>
          <a:xfrm>
            <a:off x="0" y="3175"/>
            <a:ext cx="12192000" cy="6854825"/>
            <a:chOff x="0" y="3175"/>
            <a:chExt cx="12192000" cy="6854825"/>
          </a:xfrm>
        </p:grpSpPr>
        <p:sp>
          <p:nvSpPr>
            <p:cNvPr id="11" name="Freeform 9">
              <a:extLst>
                <a:ext uri="{FF2B5EF4-FFF2-40B4-BE49-F238E27FC236}">
                  <a16:creationId xmlns="" xmlns:a16="http://schemas.microsoft.com/office/drawing/2014/main" id="{011A2BA0-EF0F-4913-B36C-50F2C5AA4750}"/>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椭圆 5">
              <a:extLst>
                <a:ext uri="{FF2B5EF4-FFF2-40B4-BE49-F238E27FC236}">
                  <a16:creationId xmlns="" xmlns:a16="http://schemas.microsoft.com/office/drawing/2014/main" id="{A859F5F2-D700-42FB-8298-E6095FC84151}"/>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13" name="矩形 12">
              <a:extLst>
                <a:ext uri="{FF2B5EF4-FFF2-40B4-BE49-F238E27FC236}">
                  <a16:creationId xmlns="" xmlns:a16="http://schemas.microsoft.com/office/drawing/2014/main" id="{95EDEE02-54F1-40C7-A445-0B000FC0066E}"/>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文本框 17">
              <a:extLst>
                <a:ext uri="{FF2B5EF4-FFF2-40B4-BE49-F238E27FC236}">
                  <a16:creationId xmlns="" xmlns:a16="http://schemas.microsoft.com/office/drawing/2014/main" id="{81D36926-123A-4520-9990-8C4149561571}"/>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2" name="Picture Placeholder 2">
            <a:extLst>
              <a:ext uri="{FF2B5EF4-FFF2-40B4-BE49-F238E27FC236}">
                <a16:creationId xmlns="" xmlns:a16="http://schemas.microsoft.com/office/drawing/2014/main" id="{18D3E210-28C0-A442-A7A9-6DEAB0470B8F}"/>
              </a:ext>
            </a:extLst>
          </p:cNvPr>
          <p:cNvSpPr txBox="1">
            <a:spLocks/>
          </p:cNvSpPr>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3"/>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a:extLst>
              <a:ext uri="{FF2B5EF4-FFF2-40B4-BE49-F238E27FC236}">
                <a16:creationId xmlns="" xmlns:a16="http://schemas.microsoft.com/office/drawing/2014/main" id="{E2D2F4C5-18DF-D74E-8259-A4F9FB7F143F}"/>
              </a:ext>
            </a:extLst>
          </p:cNvPr>
          <p:cNvSpPr txBox="1">
            <a:spLocks/>
          </p:cNvSpPr>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4"/>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4" name="Group 9">
            <a:extLst>
              <a:ext uri="{FF2B5EF4-FFF2-40B4-BE49-F238E27FC236}">
                <a16:creationId xmlns="" xmlns:a16="http://schemas.microsoft.com/office/drawing/2014/main" id="{B36CC80A-CEA6-6542-8038-99B2EB4AB3AE}"/>
              </a:ext>
            </a:extLst>
          </p:cNvPr>
          <p:cNvGrpSpPr/>
          <p:nvPr/>
        </p:nvGrpSpPr>
        <p:grpSpPr>
          <a:xfrm>
            <a:off x="1888068" y="4867886"/>
            <a:ext cx="1800200" cy="383610"/>
            <a:chOff x="12808681" y="9666312"/>
            <a:chExt cx="5068776" cy="1080120"/>
          </a:xfrm>
        </p:grpSpPr>
        <p:sp>
          <p:nvSpPr>
            <p:cNvPr id="5" name="Rounded Rectangle 10">
              <a:extLst>
                <a:ext uri="{FF2B5EF4-FFF2-40B4-BE49-F238E27FC236}">
                  <a16:creationId xmlns="" xmlns:a16="http://schemas.microsoft.com/office/drawing/2014/main" id="{3AD0C261-8759-6E49-BCC6-B8B92C72143A}"/>
                </a:ext>
              </a:extLst>
            </p:cNvPr>
            <p:cNvSpPr/>
            <p:nvPr/>
          </p:nvSpPr>
          <p:spPr>
            <a:xfrm>
              <a:off x="12808681" y="9666312"/>
              <a:ext cx="5068776" cy="1080120"/>
            </a:xfrm>
            <a:prstGeom prst="roundRect">
              <a:avLst>
                <a:gd name="adj" fmla="val 50000"/>
              </a:avLst>
            </a:prstGeom>
            <a:solidFill>
              <a:schemeClr val="accent1"/>
            </a:solidFill>
            <a:ln>
              <a:noFill/>
            </a:ln>
            <a:effectLst>
              <a:outerShdw blurRad="495300" sx="111000" sy="11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思源黑体" panose="020B0500000000000000" pitchFamily="34" charset="-122"/>
                  <a:ea typeface="思源黑体" panose="020B0500000000000000" pitchFamily="34" charset="-122"/>
                  <a:sym typeface="思源黑体" panose="020B0500000000000000" pitchFamily="34" charset="-122"/>
                </a:rPr>
                <a:t>FIND MORE</a:t>
              </a:r>
            </a:p>
          </p:txBody>
        </p:sp>
        <p:sp>
          <p:nvSpPr>
            <p:cNvPr id="6" name="Freeform 166">
              <a:extLst>
                <a:ext uri="{FF2B5EF4-FFF2-40B4-BE49-F238E27FC236}">
                  <a16:creationId xmlns="" xmlns:a16="http://schemas.microsoft.com/office/drawing/2014/main" id="{A77CFB33-7EEA-ED44-B952-69B72553699F}"/>
                </a:ext>
              </a:extLst>
            </p:cNvPr>
            <p:cNvSpPr>
              <a:spLocks/>
            </p:cNvSpPr>
            <p:nvPr/>
          </p:nvSpPr>
          <p:spPr bwMode="auto">
            <a:xfrm>
              <a:off x="16797337" y="10013844"/>
              <a:ext cx="207931" cy="385057"/>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bg1"/>
            </a:solid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en-AU" sz="7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 name="TextBox 7">
            <a:extLst>
              <a:ext uri="{FF2B5EF4-FFF2-40B4-BE49-F238E27FC236}">
                <a16:creationId xmlns="" xmlns:a16="http://schemas.microsoft.com/office/drawing/2014/main" id="{749D663C-6201-D741-A4A3-EED3D3D94D99}"/>
              </a:ext>
            </a:extLst>
          </p:cNvPr>
          <p:cNvSpPr txBox="1"/>
          <p:nvPr/>
        </p:nvSpPr>
        <p:spPr>
          <a:xfrm>
            <a:off x="1888068" y="2124708"/>
            <a:ext cx="3877985" cy="584775"/>
          </a:xfrm>
          <a:prstGeom prst="rect">
            <a:avLst/>
          </a:prstGeom>
          <a:noFill/>
        </p:spPr>
        <p:txBody>
          <a:bodyPr wrap="none" rtlCol="0">
            <a:spAutoFit/>
          </a:bodyPr>
          <a:lstStyle/>
          <a:p>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什么是</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‘企业文化’</a:t>
            </a:r>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Google Shape;86;p19">
            <a:extLst>
              <a:ext uri="{FF2B5EF4-FFF2-40B4-BE49-F238E27FC236}">
                <a16:creationId xmlns="" xmlns:a16="http://schemas.microsoft.com/office/drawing/2014/main" id="{5BEC1DD2-3E88-EC43-91EE-5C2CA5E88B55}"/>
              </a:ext>
            </a:extLst>
          </p:cNvPr>
          <p:cNvSpPr txBox="1"/>
          <p:nvPr/>
        </p:nvSpPr>
        <p:spPr>
          <a:xfrm>
            <a:off x="1888068" y="1511365"/>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bg1">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rPr>
              <a:t>YOUR TITLE HERE</a:t>
            </a:r>
            <a:endParaRPr sz="2400" b="0" i="0" u="none" strike="noStrike" cap="none">
              <a:solidFill>
                <a:schemeClr val="bg1">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9" name="TextBox 24">
            <a:extLst>
              <a:ext uri="{FF2B5EF4-FFF2-40B4-BE49-F238E27FC236}">
                <a16:creationId xmlns="" xmlns:a16="http://schemas.microsoft.com/office/drawing/2014/main" id="{FC43BAC7-B6E4-354F-A8FF-7FFA655CB01B}"/>
              </a:ext>
            </a:extLst>
          </p:cNvPr>
          <p:cNvSpPr txBox="1"/>
          <p:nvPr/>
        </p:nvSpPr>
        <p:spPr>
          <a:xfrm>
            <a:off x="1874345" y="3241275"/>
            <a:ext cx="4221655" cy="1353431"/>
          </a:xfrm>
          <a:prstGeom prst="rect">
            <a:avLst/>
          </a:prstGeom>
          <a:noFill/>
        </p:spPr>
        <p:txBody>
          <a:bodyPr wrap="square" lIns="91423" tIns="45712" rIns="91423" bIns="45712" rtlCol="0">
            <a:spAutoFit/>
          </a:bodyPr>
          <a:lstStyle/>
          <a:p>
            <a:pPr lvl="0" defTabSz="121793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以文明取胜的群体竞争意识。企业内通过物体布局所传达的感觉氛围，企业成员与客户及其他外界成员的交往方式。员工恪守的经营宗旨、价值观念和道德行为准则的综合反映</a:t>
            </a:r>
          </a:p>
          <a:p>
            <a:pPr lvl="0" defTabSz="1217930">
              <a:lnSpc>
                <a:spcPts val="2000"/>
              </a:lnSpc>
              <a:defRPr/>
            </a:pP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35077342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5">
            <a:extLst>
              <a:ext uri="{FF2B5EF4-FFF2-40B4-BE49-F238E27FC236}">
                <a16:creationId xmlns="" xmlns:a16="http://schemas.microsoft.com/office/drawing/2014/main" id="{D83AA446-02D4-456A-95EB-55FF7567D3CA}"/>
              </a:ext>
            </a:extLst>
          </p:cNvPr>
          <p:cNvGrpSpPr/>
          <p:nvPr/>
        </p:nvGrpSpPr>
        <p:grpSpPr>
          <a:xfrm>
            <a:off x="0" y="3175"/>
            <a:ext cx="12192000" cy="6854825"/>
            <a:chOff x="0" y="3175"/>
            <a:chExt cx="12192000" cy="6854825"/>
          </a:xfrm>
        </p:grpSpPr>
        <p:sp>
          <p:nvSpPr>
            <p:cNvPr id="39" name="Freeform 9">
              <a:extLst>
                <a:ext uri="{FF2B5EF4-FFF2-40B4-BE49-F238E27FC236}">
                  <a16:creationId xmlns="" xmlns:a16="http://schemas.microsoft.com/office/drawing/2014/main" id="{9E75741E-89E4-48D2-A8BD-A448C74C12BB}"/>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椭圆 5">
              <a:extLst>
                <a:ext uri="{FF2B5EF4-FFF2-40B4-BE49-F238E27FC236}">
                  <a16:creationId xmlns="" xmlns:a16="http://schemas.microsoft.com/office/drawing/2014/main" id="{7B3D04B6-9076-43B6-9639-9D2E1B5606DB}"/>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1" name="矩形 40">
              <a:extLst>
                <a:ext uri="{FF2B5EF4-FFF2-40B4-BE49-F238E27FC236}">
                  <a16:creationId xmlns="" xmlns:a16="http://schemas.microsoft.com/office/drawing/2014/main" id="{1F6D7D25-DD95-4F74-80F9-21FA264B3CA0}"/>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文本框 17">
              <a:extLst>
                <a:ext uri="{FF2B5EF4-FFF2-40B4-BE49-F238E27FC236}">
                  <a16:creationId xmlns="" xmlns:a16="http://schemas.microsoft.com/office/drawing/2014/main" id="{6C159B7D-FD75-45BB-8623-CBFF53C85E71}"/>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grpSp>
        <p:nvGrpSpPr>
          <p:cNvPr id="2" name="Группа 104">
            <a:extLst>
              <a:ext uri="{FF2B5EF4-FFF2-40B4-BE49-F238E27FC236}">
                <a16:creationId xmlns="" xmlns:a16="http://schemas.microsoft.com/office/drawing/2014/main" id="{910E239B-9355-4893-B9AE-A64AAAAA42FD}"/>
              </a:ext>
            </a:extLst>
          </p:cNvPr>
          <p:cNvGrpSpPr/>
          <p:nvPr/>
        </p:nvGrpSpPr>
        <p:grpSpPr>
          <a:xfrm>
            <a:off x="1317317" y="4412075"/>
            <a:ext cx="416850" cy="412951"/>
            <a:chOff x="5929313" y="3292475"/>
            <a:chExt cx="2206626" cy="2185988"/>
          </a:xfrm>
          <a:solidFill>
            <a:schemeClr val="accent1"/>
          </a:solidFill>
        </p:grpSpPr>
        <p:sp>
          <p:nvSpPr>
            <p:cNvPr id="3" name="Freeform 91">
              <a:extLst>
                <a:ext uri="{FF2B5EF4-FFF2-40B4-BE49-F238E27FC236}">
                  <a16:creationId xmlns="" xmlns:a16="http://schemas.microsoft.com/office/drawing/2014/main" id="{84ABFA6B-B12E-43FA-B9D9-D833B6978981}"/>
                </a:ext>
              </a:extLst>
            </p:cNvPr>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92">
              <a:extLst>
                <a:ext uri="{FF2B5EF4-FFF2-40B4-BE49-F238E27FC236}">
                  <a16:creationId xmlns="" xmlns:a16="http://schemas.microsoft.com/office/drawing/2014/main" id="{5489FFBC-F41A-487C-A19C-DD83C4666AB9}"/>
                </a:ext>
              </a:extLst>
            </p:cNvPr>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93">
              <a:extLst>
                <a:ext uri="{FF2B5EF4-FFF2-40B4-BE49-F238E27FC236}">
                  <a16:creationId xmlns="" xmlns:a16="http://schemas.microsoft.com/office/drawing/2014/main" id="{F63587EE-03AD-4F03-8DD5-EA05FEBB6DF6}"/>
                </a:ext>
              </a:extLst>
            </p:cNvPr>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94">
              <a:extLst>
                <a:ext uri="{FF2B5EF4-FFF2-40B4-BE49-F238E27FC236}">
                  <a16:creationId xmlns="" xmlns:a16="http://schemas.microsoft.com/office/drawing/2014/main" id="{8F556B68-CD4B-4359-BD30-927DD524F227}"/>
                </a:ext>
              </a:extLst>
            </p:cNvPr>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5">
              <a:extLst>
                <a:ext uri="{FF2B5EF4-FFF2-40B4-BE49-F238E27FC236}">
                  <a16:creationId xmlns="" xmlns:a16="http://schemas.microsoft.com/office/drawing/2014/main" id="{D3D3689C-D692-49BC-BA25-40051F85475C}"/>
                </a:ext>
              </a:extLst>
            </p:cNvPr>
            <p:cNvSpPr>
              <a:spLocks/>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96">
              <a:extLst>
                <a:ext uri="{FF2B5EF4-FFF2-40B4-BE49-F238E27FC236}">
                  <a16:creationId xmlns="" xmlns:a16="http://schemas.microsoft.com/office/drawing/2014/main" id="{6A917121-B021-49E0-9989-7566613A7F85}"/>
                </a:ext>
              </a:extLst>
            </p:cNvPr>
            <p:cNvSpPr>
              <a:spLocks/>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9" name="Группа 190">
            <a:extLst>
              <a:ext uri="{FF2B5EF4-FFF2-40B4-BE49-F238E27FC236}">
                <a16:creationId xmlns="" xmlns:a16="http://schemas.microsoft.com/office/drawing/2014/main" id="{F8B96448-B33F-47F2-95CF-CBA3DF56E9E6}"/>
              </a:ext>
            </a:extLst>
          </p:cNvPr>
          <p:cNvGrpSpPr/>
          <p:nvPr/>
        </p:nvGrpSpPr>
        <p:grpSpPr>
          <a:xfrm>
            <a:off x="1332192" y="2720093"/>
            <a:ext cx="415036" cy="411014"/>
            <a:chOff x="5929313" y="3287713"/>
            <a:chExt cx="1965324" cy="1946275"/>
          </a:xfrm>
          <a:solidFill>
            <a:schemeClr val="accent1"/>
          </a:solidFill>
        </p:grpSpPr>
        <p:sp>
          <p:nvSpPr>
            <p:cNvPr id="10" name="Freeform 171">
              <a:extLst>
                <a:ext uri="{FF2B5EF4-FFF2-40B4-BE49-F238E27FC236}">
                  <a16:creationId xmlns="" xmlns:a16="http://schemas.microsoft.com/office/drawing/2014/main" id="{205F1694-7281-4A3A-AC3E-C54BF18D52A4}"/>
                </a:ext>
              </a:extLst>
            </p:cNvPr>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72">
              <a:extLst>
                <a:ext uri="{FF2B5EF4-FFF2-40B4-BE49-F238E27FC236}">
                  <a16:creationId xmlns="" xmlns:a16="http://schemas.microsoft.com/office/drawing/2014/main" id="{889E1098-77D2-4E89-82AB-0902C255BDA6}"/>
                </a:ext>
              </a:extLst>
            </p:cNvPr>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73">
              <a:extLst>
                <a:ext uri="{FF2B5EF4-FFF2-40B4-BE49-F238E27FC236}">
                  <a16:creationId xmlns="" xmlns:a16="http://schemas.microsoft.com/office/drawing/2014/main" id="{B6D181C3-E0F9-4B96-B8B6-BB0F7C85A310}"/>
                </a:ext>
              </a:extLst>
            </p:cNvPr>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3" name="Freeform 166">
            <a:extLst>
              <a:ext uri="{FF2B5EF4-FFF2-40B4-BE49-F238E27FC236}">
                <a16:creationId xmlns="" xmlns:a16="http://schemas.microsoft.com/office/drawing/2014/main" id="{612A4D10-592C-4F75-89D2-E0F98E20577E}"/>
              </a:ext>
            </a:extLst>
          </p:cNvPr>
          <p:cNvSpPr>
            <a:spLocks noEditPoints="1"/>
          </p:cNvSpPr>
          <p:nvPr/>
        </p:nvSpPr>
        <p:spPr bwMode="auto">
          <a:xfrm>
            <a:off x="4829905" y="2690479"/>
            <a:ext cx="417192" cy="412992"/>
          </a:xfrm>
          <a:custGeom>
            <a:avLst/>
            <a:gdLst>
              <a:gd name="T0" fmla="*/ 2242 w 4469"/>
              <a:gd name="T1" fmla="*/ 3606 h 4426"/>
              <a:gd name="T2" fmla="*/ 2300 w 4469"/>
              <a:gd name="T3" fmla="*/ 3614 h 4426"/>
              <a:gd name="T4" fmla="*/ 3522 w 4469"/>
              <a:gd name="T5" fmla="*/ 4095 h 4426"/>
              <a:gd name="T6" fmla="*/ 3675 w 4469"/>
              <a:gd name="T7" fmla="*/ 737 h 4426"/>
              <a:gd name="T8" fmla="*/ 1283 w 4469"/>
              <a:gd name="T9" fmla="*/ 3210 h 4426"/>
              <a:gd name="T10" fmla="*/ 1320 w 4469"/>
              <a:gd name="T11" fmla="*/ 3231 h 4426"/>
              <a:gd name="T12" fmla="*/ 4068 w 4469"/>
              <a:gd name="T13" fmla="*/ 522 h 4426"/>
              <a:gd name="T14" fmla="*/ 1422 w 4469"/>
              <a:gd name="T15" fmla="*/ 3327 h 4426"/>
              <a:gd name="T16" fmla="*/ 1812 w 4469"/>
              <a:gd name="T17" fmla="*/ 4003 h 4426"/>
              <a:gd name="T18" fmla="*/ 4329 w 4469"/>
              <a:gd name="T19" fmla="*/ 0 h 4426"/>
              <a:gd name="T20" fmla="*/ 4356 w 4469"/>
              <a:gd name="T21" fmla="*/ 3 h 4426"/>
              <a:gd name="T22" fmla="*/ 4405 w 4469"/>
              <a:gd name="T23" fmla="*/ 23 h 4426"/>
              <a:gd name="T24" fmla="*/ 4449 w 4469"/>
              <a:gd name="T25" fmla="*/ 68 h 4426"/>
              <a:gd name="T26" fmla="*/ 4469 w 4469"/>
              <a:gd name="T27" fmla="*/ 129 h 4426"/>
              <a:gd name="T28" fmla="*/ 3769 w 4469"/>
              <a:gd name="T29" fmla="*/ 4310 h 4426"/>
              <a:gd name="T30" fmla="*/ 3745 w 4469"/>
              <a:gd name="T31" fmla="*/ 4367 h 4426"/>
              <a:gd name="T32" fmla="*/ 3699 w 4469"/>
              <a:gd name="T33" fmla="*/ 4408 h 4426"/>
              <a:gd name="T34" fmla="*/ 3655 w 4469"/>
              <a:gd name="T35" fmla="*/ 4424 h 4426"/>
              <a:gd name="T36" fmla="*/ 3605 w 4469"/>
              <a:gd name="T37" fmla="*/ 4424 h 4426"/>
              <a:gd name="T38" fmla="*/ 2224 w 4469"/>
              <a:gd name="T39" fmla="*/ 3880 h 4426"/>
              <a:gd name="T40" fmla="*/ 1917 w 4469"/>
              <a:gd name="T41" fmla="*/ 4381 h 4426"/>
              <a:gd name="T42" fmla="*/ 1870 w 4469"/>
              <a:gd name="T43" fmla="*/ 4415 h 4426"/>
              <a:gd name="T44" fmla="*/ 1814 w 4469"/>
              <a:gd name="T45" fmla="*/ 4426 h 4426"/>
              <a:gd name="T46" fmla="*/ 1784 w 4469"/>
              <a:gd name="T47" fmla="*/ 4422 h 4426"/>
              <a:gd name="T48" fmla="*/ 1732 w 4469"/>
              <a:gd name="T49" fmla="*/ 4400 h 4426"/>
              <a:gd name="T50" fmla="*/ 1694 w 4469"/>
              <a:gd name="T51" fmla="*/ 4357 h 4426"/>
              <a:gd name="T52" fmla="*/ 87 w 4469"/>
              <a:gd name="T53" fmla="*/ 3033 h 4426"/>
              <a:gd name="T54" fmla="*/ 37 w 4469"/>
              <a:gd name="T55" fmla="*/ 2999 h 4426"/>
              <a:gd name="T56" fmla="*/ 6 w 4469"/>
              <a:gd name="T57" fmla="*/ 2948 h 4426"/>
              <a:gd name="T58" fmla="*/ 0 w 4469"/>
              <a:gd name="T59" fmla="*/ 2889 h 4426"/>
              <a:gd name="T60" fmla="*/ 19 w 4469"/>
              <a:gd name="T61" fmla="*/ 2832 h 4426"/>
              <a:gd name="T62" fmla="*/ 61 w 4469"/>
              <a:gd name="T63" fmla="*/ 2790 h 4426"/>
              <a:gd name="T64" fmla="*/ 4276 w 4469"/>
              <a:gd name="T65" fmla="*/ 10 h 4426"/>
              <a:gd name="T66" fmla="*/ 4329 w 4469"/>
              <a:gd name="T67" fmla="*/ 0 h 4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9" h="4426">
                <a:moveTo>
                  <a:pt x="4079" y="787"/>
                </a:moveTo>
                <a:lnTo>
                  <a:pt x="2242" y="3606"/>
                </a:lnTo>
                <a:lnTo>
                  <a:pt x="2270" y="3609"/>
                </a:lnTo>
                <a:lnTo>
                  <a:pt x="2300" y="3614"/>
                </a:lnTo>
                <a:lnTo>
                  <a:pt x="2329" y="3623"/>
                </a:lnTo>
                <a:lnTo>
                  <a:pt x="3522" y="4095"/>
                </a:lnTo>
                <a:lnTo>
                  <a:pt x="4079" y="787"/>
                </a:lnTo>
                <a:close/>
                <a:moveTo>
                  <a:pt x="3675" y="737"/>
                </a:moveTo>
                <a:lnTo>
                  <a:pt x="437" y="2873"/>
                </a:lnTo>
                <a:lnTo>
                  <a:pt x="1283" y="3210"/>
                </a:lnTo>
                <a:lnTo>
                  <a:pt x="1302" y="3220"/>
                </a:lnTo>
                <a:lnTo>
                  <a:pt x="1320" y="3231"/>
                </a:lnTo>
                <a:lnTo>
                  <a:pt x="3675" y="737"/>
                </a:lnTo>
                <a:close/>
                <a:moveTo>
                  <a:pt x="4068" y="522"/>
                </a:moveTo>
                <a:lnTo>
                  <a:pt x="1422" y="3327"/>
                </a:lnTo>
                <a:lnTo>
                  <a:pt x="1422" y="3327"/>
                </a:lnTo>
                <a:lnTo>
                  <a:pt x="1422" y="3329"/>
                </a:lnTo>
                <a:lnTo>
                  <a:pt x="1812" y="4003"/>
                </a:lnTo>
                <a:lnTo>
                  <a:pt x="4068" y="522"/>
                </a:lnTo>
                <a:close/>
                <a:moveTo>
                  <a:pt x="4329" y="0"/>
                </a:moveTo>
                <a:lnTo>
                  <a:pt x="4329" y="0"/>
                </a:lnTo>
                <a:lnTo>
                  <a:pt x="4356" y="3"/>
                </a:lnTo>
                <a:lnTo>
                  <a:pt x="4380" y="10"/>
                </a:lnTo>
                <a:lnTo>
                  <a:pt x="4405" y="23"/>
                </a:lnTo>
                <a:lnTo>
                  <a:pt x="4430" y="43"/>
                </a:lnTo>
                <a:lnTo>
                  <a:pt x="4449" y="68"/>
                </a:lnTo>
                <a:lnTo>
                  <a:pt x="4463" y="98"/>
                </a:lnTo>
                <a:lnTo>
                  <a:pt x="4469" y="129"/>
                </a:lnTo>
                <a:lnTo>
                  <a:pt x="4468" y="160"/>
                </a:lnTo>
                <a:lnTo>
                  <a:pt x="3769" y="4310"/>
                </a:lnTo>
                <a:lnTo>
                  <a:pt x="3760" y="4340"/>
                </a:lnTo>
                <a:lnTo>
                  <a:pt x="3745" y="4367"/>
                </a:lnTo>
                <a:lnTo>
                  <a:pt x="3725" y="4390"/>
                </a:lnTo>
                <a:lnTo>
                  <a:pt x="3699" y="4408"/>
                </a:lnTo>
                <a:lnTo>
                  <a:pt x="3677" y="4418"/>
                </a:lnTo>
                <a:lnTo>
                  <a:pt x="3655" y="4424"/>
                </a:lnTo>
                <a:lnTo>
                  <a:pt x="3630" y="4426"/>
                </a:lnTo>
                <a:lnTo>
                  <a:pt x="3605" y="4424"/>
                </a:lnTo>
                <a:lnTo>
                  <a:pt x="3579" y="4417"/>
                </a:lnTo>
                <a:lnTo>
                  <a:pt x="2224" y="3880"/>
                </a:lnTo>
                <a:lnTo>
                  <a:pt x="1934" y="4359"/>
                </a:lnTo>
                <a:lnTo>
                  <a:pt x="1917" y="4381"/>
                </a:lnTo>
                <a:lnTo>
                  <a:pt x="1896" y="4401"/>
                </a:lnTo>
                <a:lnTo>
                  <a:pt x="1870" y="4415"/>
                </a:lnTo>
                <a:lnTo>
                  <a:pt x="1843" y="4424"/>
                </a:lnTo>
                <a:lnTo>
                  <a:pt x="1814" y="4426"/>
                </a:lnTo>
                <a:lnTo>
                  <a:pt x="1813" y="4426"/>
                </a:lnTo>
                <a:lnTo>
                  <a:pt x="1784" y="4422"/>
                </a:lnTo>
                <a:lnTo>
                  <a:pt x="1757" y="4414"/>
                </a:lnTo>
                <a:lnTo>
                  <a:pt x="1732" y="4400"/>
                </a:lnTo>
                <a:lnTo>
                  <a:pt x="1712" y="4380"/>
                </a:lnTo>
                <a:lnTo>
                  <a:pt x="1694" y="4357"/>
                </a:lnTo>
                <a:lnTo>
                  <a:pt x="1180" y="3466"/>
                </a:lnTo>
                <a:lnTo>
                  <a:pt x="87" y="3033"/>
                </a:lnTo>
                <a:lnTo>
                  <a:pt x="60" y="3019"/>
                </a:lnTo>
                <a:lnTo>
                  <a:pt x="37" y="2999"/>
                </a:lnTo>
                <a:lnTo>
                  <a:pt x="19" y="2975"/>
                </a:lnTo>
                <a:lnTo>
                  <a:pt x="6" y="2948"/>
                </a:lnTo>
                <a:lnTo>
                  <a:pt x="0" y="2919"/>
                </a:lnTo>
                <a:lnTo>
                  <a:pt x="0" y="2889"/>
                </a:lnTo>
                <a:lnTo>
                  <a:pt x="6" y="2859"/>
                </a:lnTo>
                <a:lnTo>
                  <a:pt x="19" y="2832"/>
                </a:lnTo>
                <a:lnTo>
                  <a:pt x="37" y="2808"/>
                </a:lnTo>
                <a:lnTo>
                  <a:pt x="61" y="2790"/>
                </a:lnTo>
                <a:lnTo>
                  <a:pt x="4252" y="23"/>
                </a:lnTo>
                <a:lnTo>
                  <a:pt x="4276" y="10"/>
                </a:lnTo>
                <a:lnTo>
                  <a:pt x="4302" y="3"/>
                </a:lnTo>
                <a:lnTo>
                  <a:pt x="4329" y="0"/>
                </a:lnTo>
                <a:close/>
              </a:path>
            </a:pathLst>
          </a:custGeom>
          <a:solidFill>
            <a:schemeClr val="accent1"/>
          </a:solid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78">
            <a:extLst>
              <a:ext uri="{FF2B5EF4-FFF2-40B4-BE49-F238E27FC236}">
                <a16:creationId xmlns="" xmlns:a16="http://schemas.microsoft.com/office/drawing/2014/main" id="{8BD14A96-871A-4862-8878-8AB4E5FBF941}"/>
              </a:ext>
            </a:extLst>
          </p:cNvPr>
          <p:cNvSpPr>
            <a:spLocks noEditPoints="1"/>
          </p:cNvSpPr>
          <p:nvPr/>
        </p:nvSpPr>
        <p:spPr bwMode="auto">
          <a:xfrm>
            <a:off x="4830892" y="4426658"/>
            <a:ext cx="415296" cy="411429"/>
          </a:xfrm>
          <a:custGeom>
            <a:avLst/>
            <a:gdLst>
              <a:gd name="T0" fmla="*/ 266 w 4189"/>
              <a:gd name="T1" fmla="*/ 3665 h 4150"/>
              <a:gd name="T2" fmla="*/ 296 w 4189"/>
              <a:gd name="T3" fmla="*/ 3804 h 4150"/>
              <a:gd name="T4" fmla="*/ 456 w 4189"/>
              <a:gd name="T5" fmla="*/ 3890 h 4150"/>
              <a:gd name="T6" fmla="*/ 545 w 4189"/>
              <a:gd name="T7" fmla="*/ 3874 h 4150"/>
              <a:gd name="T8" fmla="*/ 992 w 4189"/>
              <a:gd name="T9" fmla="*/ 3519 h 4150"/>
              <a:gd name="T10" fmla="*/ 800 w 4189"/>
              <a:gd name="T11" fmla="*/ 3264 h 4150"/>
              <a:gd name="T12" fmla="*/ 526 w 4189"/>
              <a:gd name="T13" fmla="*/ 3137 h 4150"/>
              <a:gd name="T14" fmla="*/ 866 w 4189"/>
              <a:gd name="T15" fmla="*/ 2341 h 4150"/>
              <a:gd name="T16" fmla="*/ 610 w 4189"/>
              <a:gd name="T17" fmla="*/ 2467 h 4150"/>
              <a:gd name="T18" fmla="*/ 582 w 4189"/>
              <a:gd name="T19" fmla="*/ 3013 h 4150"/>
              <a:gd name="T20" fmla="*/ 890 w 4189"/>
              <a:gd name="T21" fmla="*/ 3169 h 4150"/>
              <a:gd name="T22" fmla="*/ 1106 w 4189"/>
              <a:gd name="T23" fmla="*/ 3453 h 4150"/>
              <a:gd name="T24" fmla="*/ 1645 w 4189"/>
              <a:gd name="T25" fmla="*/ 3588 h 4150"/>
              <a:gd name="T26" fmla="*/ 1793 w 4189"/>
              <a:gd name="T27" fmla="*/ 3406 h 4150"/>
              <a:gd name="T28" fmla="*/ 1833 w 4189"/>
              <a:gd name="T29" fmla="*/ 3090 h 4150"/>
              <a:gd name="T30" fmla="*/ 1719 w 4189"/>
              <a:gd name="T31" fmla="*/ 2764 h 4150"/>
              <a:gd name="T32" fmla="*/ 1461 w 4189"/>
              <a:gd name="T33" fmla="*/ 2487 h 4150"/>
              <a:gd name="T34" fmla="*/ 1132 w 4189"/>
              <a:gd name="T35" fmla="*/ 2344 h 4150"/>
              <a:gd name="T36" fmla="*/ 2036 w 4189"/>
              <a:gd name="T37" fmla="*/ 2828 h 4150"/>
              <a:gd name="T38" fmla="*/ 2098 w 4189"/>
              <a:gd name="T39" fmla="*/ 3182 h 4150"/>
              <a:gd name="T40" fmla="*/ 3153 w 4189"/>
              <a:gd name="T41" fmla="*/ 2121 h 4150"/>
              <a:gd name="T42" fmla="*/ 3271 w 4189"/>
              <a:gd name="T43" fmla="*/ 1840 h 4150"/>
              <a:gd name="T44" fmla="*/ 3240 w 4189"/>
              <a:gd name="T45" fmla="*/ 1519 h 4150"/>
              <a:gd name="T46" fmla="*/ 1663 w 4189"/>
              <a:gd name="T47" fmla="*/ 2314 h 4150"/>
              <a:gd name="T48" fmla="*/ 1898 w 4189"/>
              <a:gd name="T49" fmla="*/ 2568 h 4150"/>
              <a:gd name="T50" fmla="*/ 3069 w 4189"/>
              <a:gd name="T51" fmla="*/ 1214 h 4150"/>
              <a:gd name="T52" fmla="*/ 2802 w 4189"/>
              <a:gd name="T53" fmla="*/ 1001 h 4150"/>
              <a:gd name="T54" fmla="*/ 2220 w 4189"/>
              <a:gd name="T55" fmla="*/ 935 h 4150"/>
              <a:gd name="T56" fmla="*/ 997 w 4189"/>
              <a:gd name="T57" fmla="*/ 2070 h 4150"/>
              <a:gd name="T58" fmla="*/ 2607 w 4189"/>
              <a:gd name="T59" fmla="*/ 926 h 4150"/>
              <a:gd name="T60" fmla="*/ 3008 w 4189"/>
              <a:gd name="T61" fmla="*/ 263 h 4150"/>
              <a:gd name="T62" fmla="*/ 2733 w 4189"/>
              <a:gd name="T63" fmla="*/ 354 h 4150"/>
              <a:gd name="T64" fmla="*/ 2595 w 4189"/>
              <a:gd name="T65" fmla="*/ 658 h 4150"/>
              <a:gd name="T66" fmla="*/ 2995 w 4189"/>
              <a:gd name="T67" fmla="*/ 810 h 4150"/>
              <a:gd name="T68" fmla="*/ 3320 w 4189"/>
              <a:gd name="T69" fmla="*/ 1110 h 4150"/>
              <a:gd name="T70" fmla="*/ 3506 w 4189"/>
              <a:gd name="T71" fmla="*/ 1493 h 4150"/>
              <a:gd name="T72" fmla="*/ 3536 w 4189"/>
              <a:gd name="T73" fmla="*/ 1747 h 4150"/>
              <a:gd name="T74" fmla="*/ 3891 w 4189"/>
              <a:gd name="T75" fmla="*/ 1316 h 4150"/>
              <a:gd name="T76" fmla="*/ 3918 w 4189"/>
              <a:gd name="T77" fmla="*/ 985 h 4150"/>
              <a:gd name="T78" fmla="*/ 3769 w 4189"/>
              <a:gd name="T79" fmla="*/ 641 h 4150"/>
              <a:gd name="T80" fmla="*/ 3482 w 4189"/>
              <a:gd name="T81" fmla="*/ 378 h 4150"/>
              <a:gd name="T82" fmla="*/ 3140 w 4189"/>
              <a:gd name="T83" fmla="*/ 263 h 4150"/>
              <a:gd name="T84" fmla="*/ 3320 w 4189"/>
              <a:gd name="T85" fmla="*/ 32 h 4150"/>
              <a:gd name="T86" fmla="*/ 3711 w 4189"/>
              <a:gd name="T87" fmla="*/ 218 h 4150"/>
              <a:gd name="T88" fmla="*/ 4010 w 4189"/>
              <a:gd name="T89" fmla="*/ 531 h 4150"/>
              <a:gd name="T90" fmla="*/ 4165 w 4189"/>
              <a:gd name="T91" fmla="*/ 893 h 4150"/>
              <a:gd name="T92" fmla="*/ 4176 w 4189"/>
              <a:gd name="T93" fmla="*/ 1260 h 4150"/>
              <a:gd name="T94" fmla="*/ 4038 w 4189"/>
              <a:gd name="T95" fmla="*/ 1594 h 4150"/>
              <a:gd name="T96" fmla="*/ 1862 w 4189"/>
              <a:gd name="T97" fmla="*/ 3771 h 4150"/>
              <a:gd name="T98" fmla="*/ 606 w 4189"/>
              <a:gd name="T99" fmla="*/ 4126 h 4150"/>
              <a:gd name="T100" fmla="*/ 519 w 4189"/>
              <a:gd name="T101" fmla="*/ 4144 h 4150"/>
              <a:gd name="T102" fmla="*/ 337 w 4189"/>
              <a:gd name="T103" fmla="*/ 4134 h 4150"/>
              <a:gd name="T104" fmla="*/ 95 w 4189"/>
              <a:gd name="T105" fmla="*/ 3974 h 4150"/>
              <a:gd name="T106" fmla="*/ 0 w 4189"/>
              <a:gd name="T107" fmla="*/ 3697 h 4150"/>
              <a:gd name="T108" fmla="*/ 13 w 4189"/>
              <a:gd name="T109" fmla="*/ 3594 h 4150"/>
              <a:gd name="T110" fmla="*/ 345 w 4189"/>
              <a:gd name="T111" fmla="*/ 2410 h 4150"/>
              <a:gd name="T112" fmla="*/ 1813 w 4189"/>
              <a:gd name="T113" fmla="*/ 887 h 4150"/>
              <a:gd name="T114" fmla="*/ 1819 w 4189"/>
              <a:gd name="T115" fmla="*/ 881 h 4150"/>
              <a:gd name="T116" fmla="*/ 2635 w 4189"/>
              <a:gd name="T117" fmla="*/ 110 h 4150"/>
              <a:gd name="T118" fmla="*/ 2992 w 4189"/>
              <a:gd name="T119" fmla="*/ 3 h 4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9" h="4150">
                <a:moveTo>
                  <a:pt x="412" y="3129"/>
                </a:moveTo>
                <a:lnTo>
                  <a:pt x="274" y="3624"/>
                </a:lnTo>
                <a:lnTo>
                  <a:pt x="273" y="3634"/>
                </a:lnTo>
                <a:lnTo>
                  <a:pt x="269" y="3649"/>
                </a:lnTo>
                <a:lnTo>
                  <a:pt x="266" y="3665"/>
                </a:lnTo>
                <a:lnTo>
                  <a:pt x="263" y="3682"/>
                </a:lnTo>
                <a:lnTo>
                  <a:pt x="262" y="3697"/>
                </a:lnTo>
                <a:lnTo>
                  <a:pt x="266" y="3735"/>
                </a:lnTo>
                <a:lnTo>
                  <a:pt x="277" y="3771"/>
                </a:lnTo>
                <a:lnTo>
                  <a:pt x="296" y="3804"/>
                </a:lnTo>
                <a:lnTo>
                  <a:pt x="318" y="3833"/>
                </a:lnTo>
                <a:lnTo>
                  <a:pt x="348" y="3857"/>
                </a:lnTo>
                <a:lnTo>
                  <a:pt x="381" y="3874"/>
                </a:lnTo>
                <a:lnTo>
                  <a:pt x="417" y="3886"/>
                </a:lnTo>
                <a:lnTo>
                  <a:pt x="456" y="3890"/>
                </a:lnTo>
                <a:lnTo>
                  <a:pt x="476" y="3889"/>
                </a:lnTo>
                <a:lnTo>
                  <a:pt x="496" y="3885"/>
                </a:lnTo>
                <a:lnTo>
                  <a:pt x="517" y="3881"/>
                </a:lnTo>
                <a:lnTo>
                  <a:pt x="534" y="3877"/>
                </a:lnTo>
                <a:lnTo>
                  <a:pt x="545" y="3874"/>
                </a:lnTo>
                <a:lnTo>
                  <a:pt x="1033" y="3747"/>
                </a:lnTo>
                <a:lnTo>
                  <a:pt x="1032" y="3691"/>
                </a:lnTo>
                <a:lnTo>
                  <a:pt x="1025" y="3633"/>
                </a:lnTo>
                <a:lnTo>
                  <a:pt x="1012" y="3576"/>
                </a:lnTo>
                <a:lnTo>
                  <a:pt x="992" y="3519"/>
                </a:lnTo>
                <a:lnTo>
                  <a:pt x="966" y="3463"/>
                </a:lnTo>
                <a:lnTo>
                  <a:pt x="934" y="3409"/>
                </a:lnTo>
                <a:lnTo>
                  <a:pt x="895" y="3357"/>
                </a:lnTo>
                <a:lnTo>
                  <a:pt x="850" y="3308"/>
                </a:lnTo>
                <a:lnTo>
                  <a:pt x="800" y="3264"/>
                </a:lnTo>
                <a:lnTo>
                  <a:pt x="750" y="3226"/>
                </a:lnTo>
                <a:lnTo>
                  <a:pt x="696" y="3195"/>
                </a:lnTo>
                <a:lnTo>
                  <a:pt x="640" y="3170"/>
                </a:lnTo>
                <a:lnTo>
                  <a:pt x="583" y="3150"/>
                </a:lnTo>
                <a:lnTo>
                  <a:pt x="526" y="3137"/>
                </a:lnTo>
                <a:lnTo>
                  <a:pt x="470" y="3130"/>
                </a:lnTo>
                <a:lnTo>
                  <a:pt x="412" y="3129"/>
                </a:lnTo>
                <a:close/>
                <a:moveTo>
                  <a:pt x="997" y="2330"/>
                </a:moveTo>
                <a:lnTo>
                  <a:pt x="932" y="2333"/>
                </a:lnTo>
                <a:lnTo>
                  <a:pt x="866" y="2341"/>
                </a:lnTo>
                <a:lnTo>
                  <a:pt x="804" y="2356"/>
                </a:lnTo>
                <a:lnTo>
                  <a:pt x="743" y="2377"/>
                </a:lnTo>
                <a:lnTo>
                  <a:pt x="685" y="2405"/>
                </a:lnTo>
                <a:lnTo>
                  <a:pt x="632" y="2439"/>
                </a:lnTo>
                <a:lnTo>
                  <a:pt x="610" y="2467"/>
                </a:lnTo>
                <a:lnTo>
                  <a:pt x="593" y="2498"/>
                </a:lnTo>
                <a:lnTo>
                  <a:pt x="581" y="2528"/>
                </a:lnTo>
                <a:lnTo>
                  <a:pt x="450" y="2996"/>
                </a:lnTo>
                <a:lnTo>
                  <a:pt x="517" y="3002"/>
                </a:lnTo>
                <a:lnTo>
                  <a:pt x="582" y="3013"/>
                </a:lnTo>
                <a:lnTo>
                  <a:pt x="648" y="3033"/>
                </a:lnTo>
                <a:lnTo>
                  <a:pt x="712" y="3057"/>
                </a:lnTo>
                <a:lnTo>
                  <a:pt x="774" y="3089"/>
                </a:lnTo>
                <a:lnTo>
                  <a:pt x="834" y="3125"/>
                </a:lnTo>
                <a:lnTo>
                  <a:pt x="890" y="3169"/>
                </a:lnTo>
                <a:lnTo>
                  <a:pt x="942" y="3216"/>
                </a:lnTo>
                <a:lnTo>
                  <a:pt x="993" y="3271"/>
                </a:lnTo>
                <a:lnTo>
                  <a:pt x="1037" y="3329"/>
                </a:lnTo>
                <a:lnTo>
                  <a:pt x="1075" y="3390"/>
                </a:lnTo>
                <a:lnTo>
                  <a:pt x="1106" y="3453"/>
                </a:lnTo>
                <a:lnTo>
                  <a:pt x="1128" y="3518"/>
                </a:lnTo>
                <a:lnTo>
                  <a:pt x="1146" y="3583"/>
                </a:lnTo>
                <a:lnTo>
                  <a:pt x="1157" y="3649"/>
                </a:lnTo>
                <a:lnTo>
                  <a:pt x="1162" y="3714"/>
                </a:lnTo>
                <a:lnTo>
                  <a:pt x="1645" y="3588"/>
                </a:lnTo>
                <a:lnTo>
                  <a:pt x="1669" y="3579"/>
                </a:lnTo>
                <a:lnTo>
                  <a:pt x="1692" y="3568"/>
                </a:lnTo>
                <a:lnTo>
                  <a:pt x="1732" y="3518"/>
                </a:lnTo>
                <a:lnTo>
                  <a:pt x="1766" y="3463"/>
                </a:lnTo>
                <a:lnTo>
                  <a:pt x="1793" y="3406"/>
                </a:lnTo>
                <a:lnTo>
                  <a:pt x="1813" y="3348"/>
                </a:lnTo>
                <a:lnTo>
                  <a:pt x="1827" y="3285"/>
                </a:lnTo>
                <a:lnTo>
                  <a:pt x="1835" y="3222"/>
                </a:lnTo>
                <a:lnTo>
                  <a:pt x="1837" y="3157"/>
                </a:lnTo>
                <a:lnTo>
                  <a:pt x="1833" y="3090"/>
                </a:lnTo>
                <a:lnTo>
                  <a:pt x="1822" y="3024"/>
                </a:lnTo>
                <a:lnTo>
                  <a:pt x="1805" y="2958"/>
                </a:lnTo>
                <a:lnTo>
                  <a:pt x="1782" y="2891"/>
                </a:lnTo>
                <a:lnTo>
                  <a:pt x="1754" y="2828"/>
                </a:lnTo>
                <a:lnTo>
                  <a:pt x="1719" y="2764"/>
                </a:lnTo>
                <a:lnTo>
                  <a:pt x="1677" y="2702"/>
                </a:lnTo>
                <a:lnTo>
                  <a:pt x="1631" y="2642"/>
                </a:lnTo>
                <a:lnTo>
                  <a:pt x="1578" y="2586"/>
                </a:lnTo>
                <a:lnTo>
                  <a:pt x="1521" y="2533"/>
                </a:lnTo>
                <a:lnTo>
                  <a:pt x="1461" y="2487"/>
                </a:lnTo>
                <a:lnTo>
                  <a:pt x="1398" y="2446"/>
                </a:lnTo>
                <a:lnTo>
                  <a:pt x="1332" y="2411"/>
                </a:lnTo>
                <a:lnTo>
                  <a:pt x="1266" y="2383"/>
                </a:lnTo>
                <a:lnTo>
                  <a:pt x="1199" y="2361"/>
                </a:lnTo>
                <a:lnTo>
                  <a:pt x="1132" y="2344"/>
                </a:lnTo>
                <a:lnTo>
                  <a:pt x="1064" y="2334"/>
                </a:lnTo>
                <a:lnTo>
                  <a:pt x="997" y="2330"/>
                </a:lnTo>
                <a:close/>
                <a:moveTo>
                  <a:pt x="3240" y="1519"/>
                </a:moveTo>
                <a:lnTo>
                  <a:pt x="2001" y="2746"/>
                </a:lnTo>
                <a:lnTo>
                  <a:pt x="2036" y="2828"/>
                </a:lnTo>
                <a:lnTo>
                  <a:pt x="2064" y="2913"/>
                </a:lnTo>
                <a:lnTo>
                  <a:pt x="2084" y="2999"/>
                </a:lnTo>
                <a:lnTo>
                  <a:pt x="2097" y="3085"/>
                </a:lnTo>
                <a:lnTo>
                  <a:pt x="2098" y="3134"/>
                </a:lnTo>
                <a:lnTo>
                  <a:pt x="2098" y="3182"/>
                </a:lnTo>
                <a:lnTo>
                  <a:pt x="3110" y="2173"/>
                </a:lnTo>
                <a:lnTo>
                  <a:pt x="3107" y="2171"/>
                </a:lnTo>
                <a:lnTo>
                  <a:pt x="3109" y="2170"/>
                </a:lnTo>
                <a:lnTo>
                  <a:pt x="3111" y="2169"/>
                </a:lnTo>
                <a:lnTo>
                  <a:pt x="3153" y="2121"/>
                </a:lnTo>
                <a:lnTo>
                  <a:pt x="3189" y="2070"/>
                </a:lnTo>
                <a:lnTo>
                  <a:pt x="3219" y="2017"/>
                </a:lnTo>
                <a:lnTo>
                  <a:pt x="3243" y="1960"/>
                </a:lnTo>
                <a:lnTo>
                  <a:pt x="3260" y="1901"/>
                </a:lnTo>
                <a:lnTo>
                  <a:pt x="3271" y="1840"/>
                </a:lnTo>
                <a:lnTo>
                  <a:pt x="3276" y="1777"/>
                </a:lnTo>
                <a:lnTo>
                  <a:pt x="3276" y="1714"/>
                </a:lnTo>
                <a:lnTo>
                  <a:pt x="3269" y="1649"/>
                </a:lnTo>
                <a:lnTo>
                  <a:pt x="3257" y="1584"/>
                </a:lnTo>
                <a:lnTo>
                  <a:pt x="3240" y="1519"/>
                </a:lnTo>
                <a:close/>
                <a:moveTo>
                  <a:pt x="2743" y="974"/>
                </a:moveTo>
                <a:lnTo>
                  <a:pt x="1495" y="2210"/>
                </a:lnTo>
                <a:lnTo>
                  <a:pt x="1553" y="2242"/>
                </a:lnTo>
                <a:lnTo>
                  <a:pt x="1608" y="2277"/>
                </a:lnTo>
                <a:lnTo>
                  <a:pt x="1663" y="2314"/>
                </a:lnTo>
                <a:lnTo>
                  <a:pt x="1714" y="2357"/>
                </a:lnTo>
                <a:lnTo>
                  <a:pt x="1763" y="2402"/>
                </a:lnTo>
                <a:lnTo>
                  <a:pt x="1813" y="2455"/>
                </a:lnTo>
                <a:lnTo>
                  <a:pt x="1857" y="2511"/>
                </a:lnTo>
                <a:lnTo>
                  <a:pt x="1898" y="2568"/>
                </a:lnTo>
                <a:lnTo>
                  <a:pt x="1937" y="2626"/>
                </a:lnTo>
                <a:lnTo>
                  <a:pt x="3186" y="1389"/>
                </a:lnTo>
                <a:lnTo>
                  <a:pt x="3152" y="1329"/>
                </a:lnTo>
                <a:lnTo>
                  <a:pt x="3113" y="1269"/>
                </a:lnTo>
                <a:lnTo>
                  <a:pt x="3069" y="1214"/>
                </a:lnTo>
                <a:lnTo>
                  <a:pt x="3019" y="1159"/>
                </a:lnTo>
                <a:lnTo>
                  <a:pt x="2967" y="1113"/>
                </a:lnTo>
                <a:lnTo>
                  <a:pt x="2915" y="1070"/>
                </a:lnTo>
                <a:lnTo>
                  <a:pt x="2858" y="1033"/>
                </a:lnTo>
                <a:lnTo>
                  <a:pt x="2802" y="1001"/>
                </a:lnTo>
                <a:lnTo>
                  <a:pt x="2743" y="974"/>
                </a:lnTo>
                <a:close/>
                <a:moveTo>
                  <a:pt x="2409" y="903"/>
                </a:moveTo>
                <a:lnTo>
                  <a:pt x="2344" y="907"/>
                </a:lnTo>
                <a:lnTo>
                  <a:pt x="2281" y="918"/>
                </a:lnTo>
                <a:lnTo>
                  <a:pt x="2220" y="935"/>
                </a:lnTo>
                <a:lnTo>
                  <a:pt x="2162" y="958"/>
                </a:lnTo>
                <a:lnTo>
                  <a:pt x="2106" y="987"/>
                </a:lnTo>
                <a:lnTo>
                  <a:pt x="2054" y="1023"/>
                </a:lnTo>
                <a:lnTo>
                  <a:pt x="2005" y="1064"/>
                </a:lnTo>
                <a:lnTo>
                  <a:pt x="997" y="2070"/>
                </a:lnTo>
                <a:lnTo>
                  <a:pt x="1092" y="2076"/>
                </a:lnTo>
                <a:lnTo>
                  <a:pt x="1187" y="2092"/>
                </a:lnTo>
                <a:lnTo>
                  <a:pt x="1281" y="2116"/>
                </a:lnTo>
                <a:lnTo>
                  <a:pt x="1373" y="2147"/>
                </a:lnTo>
                <a:lnTo>
                  <a:pt x="2607" y="926"/>
                </a:lnTo>
                <a:lnTo>
                  <a:pt x="2540" y="913"/>
                </a:lnTo>
                <a:lnTo>
                  <a:pt x="2474" y="905"/>
                </a:lnTo>
                <a:lnTo>
                  <a:pt x="2409" y="903"/>
                </a:lnTo>
                <a:close/>
                <a:moveTo>
                  <a:pt x="3070" y="260"/>
                </a:moveTo>
                <a:lnTo>
                  <a:pt x="3008" y="263"/>
                </a:lnTo>
                <a:lnTo>
                  <a:pt x="2948" y="271"/>
                </a:lnTo>
                <a:lnTo>
                  <a:pt x="2891" y="284"/>
                </a:lnTo>
                <a:lnTo>
                  <a:pt x="2836" y="302"/>
                </a:lnTo>
                <a:lnTo>
                  <a:pt x="2783" y="326"/>
                </a:lnTo>
                <a:lnTo>
                  <a:pt x="2733" y="354"/>
                </a:lnTo>
                <a:lnTo>
                  <a:pt x="2687" y="389"/>
                </a:lnTo>
                <a:lnTo>
                  <a:pt x="2644" y="426"/>
                </a:lnTo>
                <a:lnTo>
                  <a:pt x="2427" y="642"/>
                </a:lnTo>
                <a:lnTo>
                  <a:pt x="2512" y="646"/>
                </a:lnTo>
                <a:lnTo>
                  <a:pt x="2595" y="658"/>
                </a:lnTo>
                <a:lnTo>
                  <a:pt x="2678" y="675"/>
                </a:lnTo>
                <a:lnTo>
                  <a:pt x="2759" y="699"/>
                </a:lnTo>
                <a:lnTo>
                  <a:pt x="2840" y="731"/>
                </a:lnTo>
                <a:lnTo>
                  <a:pt x="2919" y="768"/>
                </a:lnTo>
                <a:lnTo>
                  <a:pt x="2995" y="810"/>
                </a:lnTo>
                <a:lnTo>
                  <a:pt x="3067" y="861"/>
                </a:lnTo>
                <a:lnTo>
                  <a:pt x="3137" y="915"/>
                </a:lnTo>
                <a:lnTo>
                  <a:pt x="3203" y="976"/>
                </a:lnTo>
                <a:lnTo>
                  <a:pt x="3264" y="1041"/>
                </a:lnTo>
                <a:lnTo>
                  <a:pt x="3320" y="1110"/>
                </a:lnTo>
                <a:lnTo>
                  <a:pt x="3370" y="1182"/>
                </a:lnTo>
                <a:lnTo>
                  <a:pt x="3414" y="1256"/>
                </a:lnTo>
                <a:lnTo>
                  <a:pt x="3452" y="1333"/>
                </a:lnTo>
                <a:lnTo>
                  <a:pt x="3482" y="1413"/>
                </a:lnTo>
                <a:lnTo>
                  <a:pt x="3506" y="1493"/>
                </a:lnTo>
                <a:lnTo>
                  <a:pt x="3525" y="1576"/>
                </a:lnTo>
                <a:lnTo>
                  <a:pt x="3536" y="1659"/>
                </a:lnTo>
                <a:lnTo>
                  <a:pt x="3537" y="1688"/>
                </a:lnTo>
                <a:lnTo>
                  <a:pt x="3536" y="1718"/>
                </a:lnTo>
                <a:lnTo>
                  <a:pt x="3536" y="1747"/>
                </a:lnTo>
                <a:lnTo>
                  <a:pt x="3756" y="1527"/>
                </a:lnTo>
                <a:lnTo>
                  <a:pt x="3798" y="1479"/>
                </a:lnTo>
                <a:lnTo>
                  <a:pt x="3836" y="1428"/>
                </a:lnTo>
                <a:lnTo>
                  <a:pt x="3867" y="1373"/>
                </a:lnTo>
                <a:lnTo>
                  <a:pt x="3891" y="1316"/>
                </a:lnTo>
                <a:lnTo>
                  <a:pt x="3910" y="1255"/>
                </a:lnTo>
                <a:lnTo>
                  <a:pt x="3922" y="1191"/>
                </a:lnTo>
                <a:lnTo>
                  <a:pt x="3927" y="1126"/>
                </a:lnTo>
                <a:lnTo>
                  <a:pt x="3926" y="1058"/>
                </a:lnTo>
                <a:lnTo>
                  <a:pt x="3918" y="985"/>
                </a:lnTo>
                <a:lnTo>
                  <a:pt x="3902" y="914"/>
                </a:lnTo>
                <a:lnTo>
                  <a:pt x="3879" y="842"/>
                </a:lnTo>
                <a:lnTo>
                  <a:pt x="3848" y="773"/>
                </a:lnTo>
                <a:lnTo>
                  <a:pt x="3812" y="706"/>
                </a:lnTo>
                <a:lnTo>
                  <a:pt x="3769" y="641"/>
                </a:lnTo>
                <a:lnTo>
                  <a:pt x="3719" y="577"/>
                </a:lnTo>
                <a:lnTo>
                  <a:pt x="3663" y="517"/>
                </a:lnTo>
                <a:lnTo>
                  <a:pt x="3606" y="466"/>
                </a:lnTo>
                <a:lnTo>
                  <a:pt x="3545" y="419"/>
                </a:lnTo>
                <a:lnTo>
                  <a:pt x="3482" y="378"/>
                </a:lnTo>
                <a:lnTo>
                  <a:pt x="3417" y="342"/>
                </a:lnTo>
                <a:lnTo>
                  <a:pt x="3350" y="313"/>
                </a:lnTo>
                <a:lnTo>
                  <a:pt x="3280" y="290"/>
                </a:lnTo>
                <a:lnTo>
                  <a:pt x="3211" y="273"/>
                </a:lnTo>
                <a:lnTo>
                  <a:pt x="3140" y="263"/>
                </a:lnTo>
                <a:lnTo>
                  <a:pt x="3070" y="260"/>
                </a:lnTo>
                <a:close/>
                <a:moveTo>
                  <a:pt x="3070" y="0"/>
                </a:moveTo>
                <a:lnTo>
                  <a:pt x="3154" y="4"/>
                </a:lnTo>
                <a:lnTo>
                  <a:pt x="3237" y="15"/>
                </a:lnTo>
                <a:lnTo>
                  <a:pt x="3320" y="32"/>
                </a:lnTo>
                <a:lnTo>
                  <a:pt x="3402" y="56"/>
                </a:lnTo>
                <a:lnTo>
                  <a:pt x="3484" y="88"/>
                </a:lnTo>
                <a:lnTo>
                  <a:pt x="3561" y="125"/>
                </a:lnTo>
                <a:lnTo>
                  <a:pt x="3638" y="168"/>
                </a:lnTo>
                <a:lnTo>
                  <a:pt x="3711" y="218"/>
                </a:lnTo>
                <a:lnTo>
                  <a:pt x="3782" y="273"/>
                </a:lnTo>
                <a:lnTo>
                  <a:pt x="3848" y="334"/>
                </a:lnTo>
                <a:lnTo>
                  <a:pt x="3908" y="398"/>
                </a:lnTo>
                <a:lnTo>
                  <a:pt x="3962" y="463"/>
                </a:lnTo>
                <a:lnTo>
                  <a:pt x="4010" y="531"/>
                </a:lnTo>
                <a:lnTo>
                  <a:pt x="4053" y="601"/>
                </a:lnTo>
                <a:lnTo>
                  <a:pt x="4089" y="672"/>
                </a:lnTo>
                <a:lnTo>
                  <a:pt x="4120" y="744"/>
                </a:lnTo>
                <a:lnTo>
                  <a:pt x="4145" y="818"/>
                </a:lnTo>
                <a:lnTo>
                  <a:pt x="4165" y="893"/>
                </a:lnTo>
                <a:lnTo>
                  <a:pt x="4179" y="967"/>
                </a:lnTo>
                <a:lnTo>
                  <a:pt x="4187" y="1041"/>
                </a:lnTo>
                <a:lnTo>
                  <a:pt x="4189" y="1115"/>
                </a:lnTo>
                <a:lnTo>
                  <a:pt x="4185" y="1188"/>
                </a:lnTo>
                <a:lnTo>
                  <a:pt x="4176" y="1260"/>
                </a:lnTo>
                <a:lnTo>
                  <a:pt x="4160" y="1332"/>
                </a:lnTo>
                <a:lnTo>
                  <a:pt x="4139" y="1401"/>
                </a:lnTo>
                <a:lnTo>
                  <a:pt x="4112" y="1468"/>
                </a:lnTo>
                <a:lnTo>
                  <a:pt x="4078" y="1532"/>
                </a:lnTo>
                <a:lnTo>
                  <a:pt x="4038" y="1594"/>
                </a:lnTo>
                <a:lnTo>
                  <a:pt x="3993" y="1654"/>
                </a:lnTo>
                <a:lnTo>
                  <a:pt x="3942" y="1710"/>
                </a:lnTo>
                <a:lnTo>
                  <a:pt x="1944" y="3705"/>
                </a:lnTo>
                <a:lnTo>
                  <a:pt x="1904" y="3740"/>
                </a:lnTo>
                <a:lnTo>
                  <a:pt x="1862" y="3771"/>
                </a:lnTo>
                <a:lnTo>
                  <a:pt x="1817" y="3797"/>
                </a:lnTo>
                <a:lnTo>
                  <a:pt x="1770" y="3819"/>
                </a:lnTo>
                <a:lnTo>
                  <a:pt x="1720" y="3837"/>
                </a:lnTo>
                <a:lnTo>
                  <a:pt x="610" y="4125"/>
                </a:lnTo>
                <a:lnTo>
                  <a:pt x="606" y="4126"/>
                </a:lnTo>
                <a:lnTo>
                  <a:pt x="596" y="4129"/>
                </a:lnTo>
                <a:lnTo>
                  <a:pt x="581" y="4132"/>
                </a:lnTo>
                <a:lnTo>
                  <a:pt x="562" y="4136"/>
                </a:lnTo>
                <a:lnTo>
                  <a:pt x="541" y="4140"/>
                </a:lnTo>
                <a:lnTo>
                  <a:pt x="519" y="4144"/>
                </a:lnTo>
                <a:lnTo>
                  <a:pt x="498" y="4148"/>
                </a:lnTo>
                <a:lnTo>
                  <a:pt x="478" y="4149"/>
                </a:lnTo>
                <a:lnTo>
                  <a:pt x="459" y="4150"/>
                </a:lnTo>
                <a:lnTo>
                  <a:pt x="396" y="4146"/>
                </a:lnTo>
                <a:lnTo>
                  <a:pt x="337" y="4134"/>
                </a:lnTo>
                <a:lnTo>
                  <a:pt x="280" y="4114"/>
                </a:lnTo>
                <a:lnTo>
                  <a:pt x="227" y="4088"/>
                </a:lnTo>
                <a:lnTo>
                  <a:pt x="178" y="4056"/>
                </a:lnTo>
                <a:lnTo>
                  <a:pt x="134" y="4018"/>
                </a:lnTo>
                <a:lnTo>
                  <a:pt x="95" y="3974"/>
                </a:lnTo>
                <a:lnTo>
                  <a:pt x="63" y="3925"/>
                </a:lnTo>
                <a:lnTo>
                  <a:pt x="36" y="3873"/>
                </a:lnTo>
                <a:lnTo>
                  <a:pt x="16" y="3817"/>
                </a:lnTo>
                <a:lnTo>
                  <a:pt x="4" y="3758"/>
                </a:lnTo>
                <a:lnTo>
                  <a:pt x="0" y="3697"/>
                </a:lnTo>
                <a:lnTo>
                  <a:pt x="1" y="3678"/>
                </a:lnTo>
                <a:lnTo>
                  <a:pt x="2" y="3657"/>
                </a:lnTo>
                <a:lnTo>
                  <a:pt x="6" y="3636"/>
                </a:lnTo>
                <a:lnTo>
                  <a:pt x="10" y="3613"/>
                </a:lnTo>
                <a:lnTo>
                  <a:pt x="13" y="3594"/>
                </a:lnTo>
                <a:lnTo>
                  <a:pt x="17" y="3579"/>
                </a:lnTo>
                <a:lnTo>
                  <a:pt x="20" y="3567"/>
                </a:lnTo>
                <a:lnTo>
                  <a:pt x="20" y="3563"/>
                </a:lnTo>
                <a:lnTo>
                  <a:pt x="328" y="2459"/>
                </a:lnTo>
                <a:lnTo>
                  <a:pt x="345" y="2410"/>
                </a:lnTo>
                <a:lnTo>
                  <a:pt x="368" y="2362"/>
                </a:lnTo>
                <a:lnTo>
                  <a:pt x="393" y="2318"/>
                </a:lnTo>
                <a:lnTo>
                  <a:pt x="425" y="2276"/>
                </a:lnTo>
                <a:lnTo>
                  <a:pt x="460" y="2238"/>
                </a:lnTo>
                <a:lnTo>
                  <a:pt x="1813" y="887"/>
                </a:lnTo>
                <a:lnTo>
                  <a:pt x="1813" y="887"/>
                </a:lnTo>
                <a:lnTo>
                  <a:pt x="1814" y="886"/>
                </a:lnTo>
                <a:lnTo>
                  <a:pt x="1815" y="885"/>
                </a:lnTo>
                <a:lnTo>
                  <a:pt x="1817" y="882"/>
                </a:lnTo>
                <a:lnTo>
                  <a:pt x="1819" y="881"/>
                </a:lnTo>
                <a:lnTo>
                  <a:pt x="1821" y="879"/>
                </a:lnTo>
                <a:lnTo>
                  <a:pt x="2458" y="243"/>
                </a:lnTo>
                <a:lnTo>
                  <a:pt x="2513" y="194"/>
                </a:lnTo>
                <a:lnTo>
                  <a:pt x="2572" y="150"/>
                </a:lnTo>
                <a:lnTo>
                  <a:pt x="2635" y="110"/>
                </a:lnTo>
                <a:lnTo>
                  <a:pt x="2700" y="77"/>
                </a:lnTo>
                <a:lnTo>
                  <a:pt x="2770" y="50"/>
                </a:lnTo>
                <a:lnTo>
                  <a:pt x="2842" y="28"/>
                </a:lnTo>
                <a:lnTo>
                  <a:pt x="2916" y="12"/>
                </a:lnTo>
                <a:lnTo>
                  <a:pt x="2992" y="3"/>
                </a:lnTo>
                <a:lnTo>
                  <a:pt x="3070" y="0"/>
                </a:lnTo>
                <a:close/>
              </a:path>
            </a:pathLst>
          </a:custGeom>
          <a:solidFill>
            <a:schemeClr val="accent1"/>
          </a:solid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5" name="Группа 104">
            <a:extLst>
              <a:ext uri="{FF2B5EF4-FFF2-40B4-BE49-F238E27FC236}">
                <a16:creationId xmlns="" xmlns:a16="http://schemas.microsoft.com/office/drawing/2014/main" id="{3797BCB4-8D75-410E-B487-665473EF4048}"/>
              </a:ext>
            </a:extLst>
          </p:cNvPr>
          <p:cNvGrpSpPr/>
          <p:nvPr/>
        </p:nvGrpSpPr>
        <p:grpSpPr>
          <a:xfrm>
            <a:off x="8581212" y="4406754"/>
            <a:ext cx="416850" cy="412951"/>
            <a:chOff x="5929313" y="3292475"/>
            <a:chExt cx="2206626" cy="2185988"/>
          </a:xfrm>
          <a:solidFill>
            <a:schemeClr val="accent1"/>
          </a:solidFill>
        </p:grpSpPr>
        <p:sp>
          <p:nvSpPr>
            <p:cNvPr id="16" name="Freeform 91">
              <a:extLst>
                <a:ext uri="{FF2B5EF4-FFF2-40B4-BE49-F238E27FC236}">
                  <a16:creationId xmlns="" xmlns:a16="http://schemas.microsoft.com/office/drawing/2014/main" id="{C57E42A3-83A9-40AB-97F4-096202364465}"/>
                </a:ext>
              </a:extLst>
            </p:cNvPr>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92">
              <a:extLst>
                <a:ext uri="{FF2B5EF4-FFF2-40B4-BE49-F238E27FC236}">
                  <a16:creationId xmlns="" xmlns:a16="http://schemas.microsoft.com/office/drawing/2014/main" id="{9782EF58-78D4-4B23-9D01-D174D768568F}"/>
                </a:ext>
              </a:extLst>
            </p:cNvPr>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93">
              <a:extLst>
                <a:ext uri="{FF2B5EF4-FFF2-40B4-BE49-F238E27FC236}">
                  <a16:creationId xmlns="" xmlns:a16="http://schemas.microsoft.com/office/drawing/2014/main" id="{A0897477-A543-4A71-9E4D-ED1B5B2745FE}"/>
                </a:ext>
              </a:extLst>
            </p:cNvPr>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Freeform 94">
              <a:extLst>
                <a:ext uri="{FF2B5EF4-FFF2-40B4-BE49-F238E27FC236}">
                  <a16:creationId xmlns="" xmlns:a16="http://schemas.microsoft.com/office/drawing/2014/main" id="{10894403-F801-4E65-A1AA-278AF3BA85CA}"/>
                </a:ext>
              </a:extLst>
            </p:cNvPr>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Freeform 95">
              <a:extLst>
                <a:ext uri="{FF2B5EF4-FFF2-40B4-BE49-F238E27FC236}">
                  <a16:creationId xmlns="" xmlns:a16="http://schemas.microsoft.com/office/drawing/2014/main" id="{0F2443D1-FE33-47BF-90CC-F4A0804DD8DA}"/>
                </a:ext>
              </a:extLst>
            </p:cNvPr>
            <p:cNvSpPr>
              <a:spLocks/>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96">
              <a:extLst>
                <a:ext uri="{FF2B5EF4-FFF2-40B4-BE49-F238E27FC236}">
                  <a16:creationId xmlns="" xmlns:a16="http://schemas.microsoft.com/office/drawing/2014/main" id="{9A2DCB65-BBB9-4340-BB14-43D2A89BAC52}"/>
                </a:ext>
              </a:extLst>
            </p:cNvPr>
            <p:cNvSpPr>
              <a:spLocks/>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Группа 190">
            <a:extLst>
              <a:ext uri="{FF2B5EF4-FFF2-40B4-BE49-F238E27FC236}">
                <a16:creationId xmlns="" xmlns:a16="http://schemas.microsoft.com/office/drawing/2014/main" id="{DF4C2BA4-7537-4A11-8B08-A9283BBAC98C}"/>
              </a:ext>
            </a:extLst>
          </p:cNvPr>
          <p:cNvGrpSpPr/>
          <p:nvPr/>
        </p:nvGrpSpPr>
        <p:grpSpPr>
          <a:xfrm>
            <a:off x="8596087" y="2714772"/>
            <a:ext cx="415036" cy="411014"/>
            <a:chOff x="5929313" y="3287713"/>
            <a:chExt cx="1965324" cy="1946275"/>
          </a:xfrm>
          <a:solidFill>
            <a:schemeClr val="accent1"/>
          </a:solidFill>
        </p:grpSpPr>
        <p:sp>
          <p:nvSpPr>
            <p:cNvPr id="23" name="Freeform 171">
              <a:extLst>
                <a:ext uri="{FF2B5EF4-FFF2-40B4-BE49-F238E27FC236}">
                  <a16:creationId xmlns="" xmlns:a16="http://schemas.microsoft.com/office/drawing/2014/main" id="{032BDAC6-60BC-4B7F-BB2A-1AF8A2FE3661}"/>
                </a:ext>
              </a:extLst>
            </p:cNvPr>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172">
              <a:extLst>
                <a:ext uri="{FF2B5EF4-FFF2-40B4-BE49-F238E27FC236}">
                  <a16:creationId xmlns="" xmlns:a16="http://schemas.microsoft.com/office/drawing/2014/main" id="{98553D62-7ADC-4CD5-A99E-0E0B9183B19E}"/>
                </a:ext>
              </a:extLst>
            </p:cNvPr>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Freeform 173">
              <a:extLst>
                <a:ext uri="{FF2B5EF4-FFF2-40B4-BE49-F238E27FC236}">
                  <a16:creationId xmlns="" xmlns:a16="http://schemas.microsoft.com/office/drawing/2014/main" id="{1EA92C14-28C4-4263-8EFF-739AA3348896}"/>
                </a:ext>
              </a:extLst>
            </p:cNvPr>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endParaRPr lang="ru-RU" sz="3599">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6" name="Rectangle 29">
            <a:extLst>
              <a:ext uri="{FF2B5EF4-FFF2-40B4-BE49-F238E27FC236}">
                <a16:creationId xmlns="" xmlns:a16="http://schemas.microsoft.com/office/drawing/2014/main" id="{436D1D54-AEF2-4026-897F-783656509B82}"/>
              </a:ext>
            </a:extLst>
          </p:cNvPr>
          <p:cNvSpPr/>
          <p:nvPr/>
        </p:nvSpPr>
        <p:spPr>
          <a:xfrm>
            <a:off x="1943370" y="3020009"/>
            <a:ext cx="2009488" cy="831318"/>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文化是一个集体在其整个历史中习得的所有共享的被视为理所当然的假设的总和</a:t>
            </a:r>
          </a:p>
        </p:txBody>
      </p:sp>
      <p:sp>
        <p:nvSpPr>
          <p:cNvPr id="27" name="Rectangle 30">
            <a:extLst>
              <a:ext uri="{FF2B5EF4-FFF2-40B4-BE49-F238E27FC236}">
                <a16:creationId xmlns="" xmlns:a16="http://schemas.microsoft.com/office/drawing/2014/main" id="{9A36F39D-3E23-4B1E-806D-AE12D2FA98A0}"/>
              </a:ext>
            </a:extLst>
          </p:cNvPr>
          <p:cNvSpPr/>
          <p:nvPr/>
        </p:nvSpPr>
        <p:spPr>
          <a:xfrm>
            <a:off x="1943370" y="2690479"/>
            <a:ext cx="1092141"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经营哲学</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28" name="Rectangle 29">
            <a:extLst>
              <a:ext uri="{FF2B5EF4-FFF2-40B4-BE49-F238E27FC236}">
                <a16:creationId xmlns="" xmlns:a16="http://schemas.microsoft.com/office/drawing/2014/main" id="{9D1DE4A9-852A-48C8-A588-DF6404BDE1B0}"/>
              </a:ext>
            </a:extLst>
          </p:cNvPr>
          <p:cNvSpPr/>
          <p:nvPr/>
        </p:nvSpPr>
        <p:spPr>
          <a:xfrm>
            <a:off x="5499281" y="3020009"/>
            <a:ext cx="2009488" cy="831318"/>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群体在解决其外在适应与内部整合问题时，学得的一组基本假设，因为他们运作得很好</a:t>
            </a:r>
          </a:p>
        </p:txBody>
      </p:sp>
      <p:sp>
        <p:nvSpPr>
          <p:cNvPr id="29" name="Rectangle 30">
            <a:extLst>
              <a:ext uri="{FF2B5EF4-FFF2-40B4-BE49-F238E27FC236}">
                <a16:creationId xmlns="" xmlns:a16="http://schemas.microsoft.com/office/drawing/2014/main" id="{3481A252-B786-418D-B3A5-A28CFBBC62ED}"/>
              </a:ext>
            </a:extLst>
          </p:cNvPr>
          <p:cNvSpPr/>
          <p:nvPr/>
        </p:nvSpPr>
        <p:spPr>
          <a:xfrm>
            <a:off x="5499281" y="2690479"/>
            <a:ext cx="109214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企业精神</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0" name="Rectangle 29">
            <a:extLst>
              <a:ext uri="{FF2B5EF4-FFF2-40B4-BE49-F238E27FC236}">
                <a16:creationId xmlns="" xmlns:a16="http://schemas.microsoft.com/office/drawing/2014/main" id="{1E34967D-2403-4D3B-B00A-1C7727B3BD66}"/>
              </a:ext>
            </a:extLst>
          </p:cNvPr>
          <p:cNvSpPr/>
          <p:nvPr/>
        </p:nvSpPr>
        <p:spPr>
          <a:xfrm>
            <a:off x="9354723" y="3020009"/>
            <a:ext cx="2009488" cy="831253"/>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文化是一个集体在其整个历史中习得的所有共享的被视为理所当然的假设的总和</a:t>
            </a:r>
          </a:p>
        </p:txBody>
      </p:sp>
      <p:sp>
        <p:nvSpPr>
          <p:cNvPr id="31" name="Rectangle 30">
            <a:extLst>
              <a:ext uri="{FF2B5EF4-FFF2-40B4-BE49-F238E27FC236}">
                <a16:creationId xmlns="" xmlns:a16="http://schemas.microsoft.com/office/drawing/2014/main" id="{0FB6050D-8DE5-4B8C-9D5A-4BEA1141C3F1}"/>
              </a:ext>
            </a:extLst>
          </p:cNvPr>
          <p:cNvSpPr/>
          <p:nvPr/>
        </p:nvSpPr>
        <p:spPr>
          <a:xfrm>
            <a:off x="9354723" y="2690479"/>
            <a:ext cx="109214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核心理念</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2" name="Rectangle 29">
            <a:extLst>
              <a:ext uri="{FF2B5EF4-FFF2-40B4-BE49-F238E27FC236}">
                <a16:creationId xmlns="" xmlns:a16="http://schemas.microsoft.com/office/drawing/2014/main" id="{B710DC8C-4C84-49F9-81BC-ACB174208A40}"/>
              </a:ext>
            </a:extLst>
          </p:cNvPr>
          <p:cNvSpPr/>
          <p:nvPr/>
        </p:nvSpPr>
        <p:spPr>
          <a:xfrm>
            <a:off x="1943370" y="4734152"/>
            <a:ext cx="2009488" cy="831253"/>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群体在解决其外在适应与内部整合问题时，学得的一组基本假设，因为他们运作得很好</a:t>
            </a:r>
          </a:p>
        </p:txBody>
      </p:sp>
      <p:sp>
        <p:nvSpPr>
          <p:cNvPr id="33" name="Rectangle 30">
            <a:extLst>
              <a:ext uri="{FF2B5EF4-FFF2-40B4-BE49-F238E27FC236}">
                <a16:creationId xmlns="" xmlns:a16="http://schemas.microsoft.com/office/drawing/2014/main" id="{E99D9F58-23F1-4586-9357-80B519F80C24}"/>
              </a:ext>
            </a:extLst>
          </p:cNvPr>
          <p:cNvSpPr/>
          <p:nvPr/>
        </p:nvSpPr>
        <p:spPr>
          <a:xfrm>
            <a:off x="1943370" y="4404622"/>
            <a:ext cx="109214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经营理念</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4" name="Rectangle 29">
            <a:extLst>
              <a:ext uri="{FF2B5EF4-FFF2-40B4-BE49-F238E27FC236}">
                <a16:creationId xmlns="" xmlns:a16="http://schemas.microsoft.com/office/drawing/2014/main" id="{4994DDDE-40D2-49B3-99EE-F616CE9BB90B}"/>
              </a:ext>
            </a:extLst>
          </p:cNvPr>
          <p:cNvSpPr/>
          <p:nvPr/>
        </p:nvSpPr>
        <p:spPr>
          <a:xfrm>
            <a:off x="5499281" y="4734152"/>
            <a:ext cx="2009488" cy="831253"/>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文化是一个集体在其整个历史中习得的所有共享的被视为理所当然的假设的总和</a:t>
            </a:r>
          </a:p>
        </p:txBody>
      </p:sp>
      <p:sp>
        <p:nvSpPr>
          <p:cNvPr id="35" name="Rectangle 30">
            <a:extLst>
              <a:ext uri="{FF2B5EF4-FFF2-40B4-BE49-F238E27FC236}">
                <a16:creationId xmlns="" xmlns:a16="http://schemas.microsoft.com/office/drawing/2014/main" id="{0199E184-CC28-4F94-B1CD-51CC0EE626C1}"/>
              </a:ext>
            </a:extLst>
          </p:cNvPr>
          <p:cNvSpPr/>
          <p:nvPr/>
        </p:nvSpPr>
        <p:spPr>
          <a:xfrm>
            <a:off x="5499281" y="4404622"/>
            <a:ext cx="1415136"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核心价值观</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6" name="Rectangle 29">
            <a:extLst>
              <a:ext uri="{FF2B5EF4-FFF2-40B4-BE49-F238E27FC236}">
                <a16:creationId xmlns="" xmlns:a16="http://schemas.microsoft.com/office/drawing/2014/main" id="{60465CBA-C639-4143-94F9-7DD0070B1902}"/>
              </a:ext>
            </a:extLst>
          </p:cNvPr>
          <p:cNvSpPr/>
          <p:nvPr/>
        </p:nvSpPr>
        <p:spPr>
          <a:xfrm>
            <a:off x="9354723" y="4734152"/>
            <a:ext cx="2009488" cy="831253"/>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群体在解决其外在适应与内部整合问题时，学得的一组基本假设，因为他们运作得很好</a:t>
            </a:r>
          </a:p>
        </p:txBody>
      </p:sp>
      <p:sp>
        <p:nvSpPr>
          <p:cNvPr id="37" name="Rectangle 30">
            <a:extLst>
              <a:ext uri="{FF2B5EF4-FFF2-40B4-BE49-F238E27FC236}">
                <a16:creationId xmlns="" xmlns:a16="http://schemas.microsoft.com/office/drawing/2014/main" id="{9A13895C-79AD-4A70-97A6-641478D2411F}"/>
              </a:ext>
            </a:extLst>
          </p:cNvPr>
          <p:cNvSpPr/>
          <p:nvPr/>
        </p:nvSpPr>
        <p:spPr>
          <a:xfrm>
            <a:off x="9354723" y="4404622"/>
            <a:ext cx="1463203"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主题价值观</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Tree>
    <p:extLst>
      <p:ext uri="{BB962C8B-B14F-4D97-AF65-F5344CB8AC3E}">
        <p14:creationId xmlns:p14="http://schemas.microsoft.com/office/powerpoint/2010/main" val="3887804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5">
            <a:extLst>
              <a:ext uri="{FF2B5EF4-FFF2-40B4-BE49-F238E27FC236}">
                <a16:creationId xmlns="" xmlns:a16="http://schemas.microsoft.com/office/drawing/2014/main" id="{ABC2E088-AD38-468F-AAD8-E8794703D002}"/>
              </a:ext>
            </a:extLst>
          </p:cNvPr>
          <p:cNvGrpSpPr/>
          <p:nvPr/>
        </p:nvGrpSpPr>
        <p:grpSpPr>
          <a:xfrm>
            <a:off x="0" y="3175"/>
            <a:ext cx="12192000" cy="6854825"/>
            <a:chOff x="0" y="3175"/>
            <a:chExt cx="12192000" cy="6854825"/>
          </a:xfrm>
        </p:grpSpPr>
        <p:sp>
          <p:nvSpPr>
            <p:cNvPr id="27" name="Freeform 9">
              <a:extLst>
                <a:ext uri="{FF2B5EF4-FFF2-40B4-BE49-F238E27FC236}">
                  <a16:creationId xmlns="" xmlns:a16="http://schemas.microsoft.com/office/drawing/2014/main" id="{A204412D-1BC1-443F-B1B7-EA6D01A1C25A}"/>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椭圆 5">
              <a:extLst>
                <a:ext uri="{FF2B5EF4-FFF2-40B4-BE49-F238E27FC236}">
                  <a16:creationId xmlns="" xmlns:a16="http://schemas.microsoft.com/office/drawing/2014/main" id="{EE35290F-E2C4-4931-95DC-A2121E75BDB8}"/>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9" name="矩形 28">
              <a:extLst>
                <a:ext uri="{FF2B5EF4-FFF2-40B4-BE49-F238E27FC236}">
                  <a16:creationId xmlns="" xmlns:a16="http://schemas.microsoft.com/office/drawing/2014/main" id="{B27FD877-86F5-41C0-9218-36CD0FC8D32C}"/>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文本框 17">
              <a:extLst>
                <a:ext uri="{FF2B5EF4-FFF2-40B4-BE49-F238E27FC236}">
                  <a16:creationId xmlns="" xmlns:a16="http://schemas.microsoft.com/office/drawing/2014/main" id="{E95AE983-1ADA-481E-9B72-C29F550B5114}"/>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grpSp>
        <p:nvGrpSpPr>
          <p:cNvPr id="2" name="Group 11">
            <a:extLst>
              <a:ext uri="{FF2B5EF4-FFF2-40B4-BE49-F238E27FC236}">
                <a16:creationId xmlns="" xmlns:a16="http://schemas.microsoft.com/office/drawing/2014/main" id="{28C76A96-CFD3-3D42-AA26-178664A3CE30}"/>
              </a:ext>
            </a:extLst>
          </p:cNvPr>
          <p:cNvGrpSpPr/>
          <p:nvPr/>
        </p:nvGrpSpPr>
        <p:grpSpPr>
          <a:xfrm>
            <a:off x="827324" y="2247932"/>
            <a:ext cx="1851692" cy="1851692"/>
            <a:chOff x="7049948" y="3876028"/>
            <a:chExt cx="1867436" cy="1867436"/>
          </a:xfrm>
        </p:grpSpPr>
        <p:sp>
          <p:nvSpPr>
            <p:cNvPr id="3" name="Partial Circle 12">
              <a:extLst>
                <a:ext uri="{FF2B5EF4-FFF2-40B4-BE49-F238E27FC236}">
                  <a16:creationId xmlns="" xmlns:a16="http://schemas.microsoft.com/office/drawing/2014/main" id="{14AB49F0-ABA7-5748-94E4-29A96B6EC39E}"/>
                </a:ext>
              </a:extLst>
            </p:cNvPr>
            <p:cNvSpPr/>
            <p:nvPr/>
          </p:nvSpPr>
          <p:spPr>
            <a:xfrm>
              <a:off x="7049948" y="3876028"/>
              <a:ext cx="1867436" cy="1867436"/>
            </a:xfrm>
            <a:prstGeom prst="pie">
              <a:avLst>
                <a:gd name="adj1" fmla="val 16198735"/>
                <a:gd name="adj2" fmla="val 113535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13">
              <a:extLst>
                <a:ext uri="{FF2B5EF4-FFF2-40B4-BE49-F238E27FC236}">
                  <a16:creationId xmlns="" xmlns:a16="http://schemas.microsoft.com/office/drawing/2014/main" id="{7A3212EE-38E2-DC4A-BE83-A9B1491065EC}"/>
                </a:ext>
              </a:extLst>
            </p:cNvPr>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a:latin typeface="思源黑体" panose="020B0500000000000000" pitchFamily="34" charset="-122"/>
                  <a:ea typeface="思源黑体" panose="020B0500000000000000" pitchFamily="34" charset="-122"/>
                  <a:sym typeface="思源黑体" panose="020B0500000000000000" pitchFamily="34" charset="-122"/>
                </a:rPr>
                <a:t>77%</a:t>
              </a:r>
            </a:p>
          </p:txBody>
        </p:sp>
      </p:grpSp>
      <p:sp>
        <p:nvSpPr>
          <p:cNvPr id="7" name="Freeform 65">
            <a:extLst>
              <a:ext uri="{FF2B5EF4-FFF2-40B4-BE49-F238E27FC236}">
                <a16:creationId xmlns="" xmlns:a16="http://schemas.microsoft.com/office/drawing/2014/main" id="{93E03E1E-833E-D246-B879-0F1C7D48FE07}"/>
              </a:ext>
            </a:extLst>
          </p:cNvPr>
          <p:cNvSpPr>
            <a:spLocks noChangeArrowheads="1"/>
          </p:cNvSpPr>
          <p:nvPr/>
        </p:nvSpPr>
        <p:spPr bwMode="auto">
          <a:xfrm>
            <a:off x="1075966" y="4289284"/>
            <a:ext cx="258913" cy="260454"/>
          </a:xfrm>
          <a:custGeom>
            <a:avLst/>
            <a:gdLst>
              <a:gd name="T0" fmla="*/ 173935 w 619"/>
              <a:gd name="T1" fmla="*/ 21281 h 619"/>
              <a:gd name="T2" fmla="*/ 173935 w 619"/>
              <a:gd name="T3" fmla="*/ 21281 h 619"/>
              <a:gd name="T4" fmla="*/ 79257 w 619"/>
              <a:gd name="T5" fmla="*/ 42561 h 619"/>
              <a:gd name="T6" fmla="*/ 52718 w 619"/>
              <a:gd name="T7" fmla="*/ 90172 h 619"/>
              <a:gd name="T8" fmla="*/ 0 w 619"/>
              <a:gd name="T9" fmla="*/ 127683 h 619"/>
              <a:gd name="T10" fmla="*/ 52718 w 619"/>
              <a:gd name="T11" fmla="*/ 159423 h 619"/>
              <a:gd name="T12" fmla="*/ 68498 w 619"/>
              <a:gd name="T13" fmla="*/ 207034 h 619"/>
              <a:gd name="T14" fmla="*/ 116196 w 619"/>
              <a:gd name="T15" fmla="*/ 191164 h 619"/>
              <a:gd name="T16" fmla="*/ 168914 w 619"/>
              <a:gd name="T17" fmla="*/ 222904 h 619"/>
              <a:gd name="T18" fmla="*/ 173935 w 619"/>
              <a:gd name="T19" fmla="*/ 159423 h 619"/>
              <a:gd name="T20" fmla="*/ 200473 w 619"/>
              <a:gd name="T21" fmla="*/ 111452 h 619"/>
              <a:gd name="T22" fmla="*/ 173935 w 619"/>
              <a:gd name="T23" fmla="*/ 21281 h 619"/>
              <a:gd name="T24" fmla="*/ 73877 w 619"/>
              <a:gd name="T25" fmla="*/ 191164 h 619"/>
              <a:gd name="T26" fmla="*/ 73877 w 619"/>
              <a:gd name="T27" fmla="*/ 191164 h 619"/>
              <a:gd name="T28" fmla="*/ 68498 w 619"/>
              <a:gd name="T29" fmla="*/ 164473 h 619"/>
              <a:gd name="T30" fmla="*/ 105437 w 619"/>
              <a:gd name="T31" fmla="*/ 185754 h 619"/>
              <a:gd name="T32" fmla="*/ 73877 w 619"/>
              <a:gd name="T33" fmla="*/ 191164 h 619"/>
              <a:gd name="T34" fmla="*/ 190073 w 619"/>
              <a:gd name="T35" fmla="*/ 106403 h 619"/>
              <a:gd name="T36" fmla="*/ 190073 w 619"/>
              <a:gd name="T37" fmla="*/ 106403 h 619"/>
              <a:gd name="T38" fmla="*/ 163535 w 619"/>
              <a:gd name="T39" fmla="*/ 154013 h 619"/>
              <a:gd name="T40" fmla="*/ 158155 w 619"/>
              <a:gd name="T41" fmla="*/ 201984 h 619"/>
              <a:gd name="T42" fmla="*/ 26180 w 619"/>
              <a:gd name="T43" fmla="*/ 127683 h 619"/>
              <a:gd name="T44" fmla="*/ 63119 w 619"/>
              <a:gd name="T45" fmla="*/ 100992 h 619"/>
              <a:gd name="T46" fmla="*/ 95037 w 619"/>
              <a:gd name="T47" fmla="*/ 53021 h 619"/>
              <a:gd name="T48" fmla="*/ 168914 w 619"/>
              <a:gd name="T49" fmla="*/ 31740 h 619"/>
              <a:gd name="T50" fmla="*/ 190073 w 619"/>
              <a:gd name="T51" fmla="*/ 106403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19">
                <a:moveTo>
                  <a:pt x="485" y="59"/>
                </a:moveTo>
                <a:lnTo>
                  <a:pt x="485" y="59"/>
                </a:lnTo>
                <a:cubicBezTo>
                  <a:pt x="397" y="0"/>
                  <a:pt x="279" y="30"/>
                  <a:pt x="221" y="118"/>
                </a:cubicBezTo>
                <a:cubicBezTo>
                  <a:pt x="147" y="250"/>
                  <a:pt x="147" y="250"/>
                  <a:pt x="147" y="250"/>
                </a:cubicBezTo>
                <a:cubicBezTo>
                  <a:pt x="0" y="354"/>
                  <a:pt x="0" y="354"/>
                  <a:pt x="0" y="354"/>
                </a:cubicBezTo>
                <a:cubicBezTo>
                  <a:pt x="147" y="442"/>
                  <a:pt x="147" y="442"/>
                  <a:pt x="147" y="442"/>
                </a:cubicBezTo>
                <a:cubicBezTo>
                  <a:pt x="132" y="486"/>
                  <a:pt x="147" y="545"/>
                  <a:pt x="191" y="574"/>
                </a:cubicBezTo>
                <a:cubicBezTo>
                  <a:pt x="235" y="589"/>
                  <a:pt x="294" y="574"/>
                  <a:pt x="324" y="530"/>
                </a:cubicBezTo>
                <a:cubicBezTo>
                  <a:pt x="471" y="618"/>
                  <a:pt x="471" y="618"/>
                  <a:pt x="471" y="618"/>
                </a:cubicBezTo>
                <a:cubicBezTo>
                  <a:pt x="485" y="442"/>
                  <a:pt x="485" y="442"/>
                  <a:pt x="485" y="442"/>
                </a:cubicBezTo>
                <a:cubicBezTo>
                  <a:pt x="559" y="309"/>
                  <a:pt x="559" y="309"/>
                  <a:pt x="559" y="309"/>
                </a:cubicBezTo>
                <a:cubicBezTo>
                  <a:pt x="618" y="221"/>
                  <a:pt x="588" y="103"/>
                  <a:pt x="485" y="59"/>
                </a:cubicBezTo>
                <a:close/>
                <a:moveTo>
                  <a:pt x="206" y="530"/>
                </a:moveTo>
                <a:lnTo>
                  <a:pt x="206" y="530"/>
                </a:lnTo>
                <a:cubicBezTo>
                  <a:pt x="176" y="515"/>
                  <a:pt x="176" y="486"/>
                  <a:pt x="191" y="456"/>
                </a:cubicBezTo>
                <a:cubicBezTo>
                  <a:pt x="294" y="515"/>
                  <a:pt x="294" y="515"/>
                  <a:pt x="294" y="515"/>
                </a:cubicBezTo>
                <a:cubicBezTo>
                  <a:pt x="265" y="545"/>
                  <a:pt x="235" y="545"/>
                  <a:pt x="206" y="530"/>
                </a:cubicBezTo>
                <a:close/>
                <a:moveTo>
                  <a:pt x="530" y="295"/>
                </a:moveTo>
                <a:lnTo>
                  <a:pt x="530" y="295"/>
                </a:lnTo>
                <a:cubicBezTo>
                  <a:pt x="456" y="427"/>
                  <a:pt x="456" y="427"/>
                  <a:pt x="456" y="427"/>
                </a:cubicBezTo>
                <a:cubicBezTo>
                  <a:pt x="441" y="560"/>
                  <a:pt x="441" y="560"/>
                  <a:pt x="441" y="560"/>
                </a:cubicBezTo>
                <a:cubicBezTo>
                  <a:pt x="73" y="354"/>
                  <a:pt x="73" y="354"/>
                  <a:pt x="73" y="354"/>
                </a:cubicBezTo>
                <a:cubicBezTo>
                  <a:pt x="176" y="280"/>
                  <a:pt x="176" y="280"/>
                  <a:pt x="176" y="280"/>
                </a:cubicBezTo>
                <a:cubicBezTo>
                  <a:pt x="265" y="147"/>
                  <a:pt x="265" y="147"/>
                  <a:pt x="265" y="147"/>
                </a:cubicBezTo>
                <a:cubicBezTo>
                  <a:pt x="294" y="74"/>
                  <a:pt x="397" y="44"/>
                  <a:pt x="471" y="88"/>
                </a:cubicBezTo>
                <a:cubicBezTo>
                  <a:pt x="544" y="133"/>
                  <a:pt x="574" y="221"/>
                  <a:pt x="530" y="295"/>
                </a:cubicBezTo>
                <a:close/>
              </a:path>
            </a:pathLst>
          </a:custGeom>
          <a:solidFill>
            <a:schemeClr val="tx1">
              <a:lumMod val="85000"/>
              <a:lumOff val="1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9" name="Group 25">
            <a:extLst>
              <a:ext uri="{FF2B5EF4-FFF2-40B4-BE49-F238E27FC236}">
                <a16:creationId xmlns="" xmlns:a16="http://schemas.microsoft.com/office/drawing/2014/main" id="{25F31FAC-9478-E340-B25E-6E47C689CE3A}"/>
              </a:ext>
            </a:extLst>
          </p:cNvPr>
          <p:cNvGrpSpPr/>
          <p:nvPr/>
        </p:nvGrpSpPr>
        <p:grpSpPr>
          <a:xfrm>
            <a:off x="3621324" y="2247932"/>
            <a:ext cx="1851692" cy="1851692"/>
            <a:chOff x="7049948" y="3876028"/>
            <a:chExt cx="1867436" cy="1867436"/>
          </a:xfrm>
        </p:grpSpPr>
        <p:sp>
          <p:nvSpPr>
            <p:cNvPr id="10" name="Partial Circle 26">
              <a:extLst>
                <a:ext uri="{FF2B5EF4-FFF2-40B4-BE49-F238E27FC236}">
                  <a16:creationId xmlns="" xmlns:a16="http://schemas.microsoft.com/office/drawing/2014/main" id="{45041809-9A5D-6C42-AAA6-E844C01781CC}"/>
                </a:ext>
              </a:extLst>
            </p:cNvPr>
            <p:cNvSpPr/>
            <p:nvPr/>
          </p:nvSpPr>
          <p:spPr>
            <a:xfrm>
              <a:off x="7049948" y="3876028"/>
              <a:ext cx="1867436" cy="1867436"/>
            </a:xfrm>
            <a:prstGeom prst="pie">
              <a:avLst>
                <a:gd name="adj1" fmla="val 16198735"/>
                <a:gd name="adj2" fmla="val 72628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Oval 27">
              <a:extLst>
                <a:ext uri="{FF2B5EF4-FFF2-40B4-BE49-F238E27FC236}">
                  <a16:creationId xmlns="" xmlns:a16="http://schemas.microsoft.com/office/drawing/2014/main" id="{83F20767-B821-964A-B0FF-DECD8CD9F214}"/>
                </a:ext>
              </a:extLst>
            </p:cNvPr>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a:latin typeface="思源黑体" panose="020B0500000000000000" pitchFamily="34" charset="-122"/>
                  <a:ea typeface="思源黑体" panose="020B0500000000000000" pitchFamily="34" charset="-122"/>
                  <a:sym typeface="思源黑体" panose="020B0500000000000000" pitchFamily="34" charset="-122"/>
                </a:rPr>
                <a:t>60%</a:t>
              </a:r>
            </a:p>
          </p:txBody>
        </p:sp>
      </p:grpSp>
      <p:grpSp>
        <p:nvGrpSpPr>
          <p:cNvPr id="12" name="Group 32">
            <a:extLst>
              <a:ext uri="{FF2B5EF4-FFF2-40B4-BE49-F238E27FC236}">
                <a16:creationId xmlns="" xmlns:a16="http://schemas.microsoft.com/office/drawing/2014/main" id="{170B4B6E-91E7-0D4E-A1CD-F1AE609ECF98}"/>
              </a:ext>
            </a:extLst>
          </p:cNvPr>
          <p:cNvGrpSpPr/>
          <p:nvPr/>
        </p:nvGrpSpPr>
        <p:grpSpPr>
          <a:xfrm>
            <a:off x="6514277" y="2247932"/>
            <a:ext cx="1851692" cy="1851692"/>
            <a:chOff x="7049948" y="3876028"/>
            <a:chExt cx="1867436" cy="1867436"/>
          </a:xfrm>
        </p:grpSpPr>
        <p:sp>
          <p:nvSpPr>
            <p:cNvPr id="13" name="Partial Circle 33">
              <a:extLst>
                <a:ext uri="{FF2B5EF4-FFF2-40B4-BE49-F238E27FC236}">
                  <a16:creationId xmlns="" xmlns:a16="http://schemas.microsoft.com/office/drawing/2014/main" id="{8CAEDF1B-AE70-2D41-91E5-E7DFECECB1CA}"/>
                </a:ext>
              </a:extLst>
            </p:cNvPr>
            <p:cNvSpPr/>
            <p:nvPr/>
          </p:nvSpPr>
          <p:spPr>
            <a:xfrm>
              <a:off x="7049948" y="3876028"/>
              <a:ext cx="1867436" cy="1867436"/>
            </a:xfrm>
            <a:prstGeom prst="pie">
              <a:avLst>
                <a:gd name="adj1" fmla="val 16198735"/>
                <a:gd name="adj2" fmla="val 131017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Oval 34">
              <a:extLst>
                <a:ext uri="{FF2B5EF4-FFF2-40B4-BE49-F238E27FC236}">
                  <a16:creationId xmlns="" xmlns:a16="http://schemas.microsoft.com/office/drawing/2014/main" id="{A04C28EE-D095-3743-8197-56D68DF0B6DB}"/>
                </a:ext>
              </a:extLst>
            </p:cNvPr>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a:latin typeface="思源黑体" panose="020B0500000000000000" pitchFamily="34" charset="-122"/>
                  <a:ea typeface="思源黑体" panose="020B0500000000000000" pitchFamily="34" charset="-122"/>
                  <a:sym typeface="思源黑体" panose="020B0500000000000000" pitchFamily="34" charset="-122"/>
                </a:rPr>
                <a:t>80%</a:t>
              </a:r>
            </a:p>
          </p:txBody>
        </p:sp>
      </p:grpSp>
      <p:grpSp>
        <p:nvGrpSpPr>
          <p:cNvPr id="15" name="Group 39">
            <a:extLst>
              <a:ext uri="{FF2B5EF4-FFF2-40B4-BE49-F238E27FC236}">
                <a16:creationId xmlns="" xmlns:a16="http://schemas.microsoft.com/office/drawing/2014/main" id="{FCE14D68-FD30-B142-BD0C-293234A0564A}"/>
              </a:ext>
            </a:extLst>
          </p:cNvPr>
          <p:cNvGrpSpPr/>
          <p:nvPr/>
        </p:nvGrpSpPr>
        <p:grpSpPr>
          <a:xfrm>
            <a:off x="9308277" y="2247932"/>
            <a:ext cx="1851692" cy="1851692"/>
            <a:chOff x="7049948" y="3876028"/>
            <a:chExt cx="1867436" cy="1867436"/>
          </a:xfrm>
        </p:grpSpPr>
        <p:sp>
          <p:nvSpPr>
            <p:cNvPr id="16" name="Partial Circle 40">
              <a:extLst>
                <a:ext uri="{FF2B5EF4-FFF2-40B4-BE49-F238E27FC236}">
                  <a16:creationId xmlns="" xmlns:a16="http://schemas.microsoft.com/office/drawing/2014/main" id="{685C3ADB-5DD6-8440-B8B6-D6E41E3DE3F9}"/>
                </a:ext>
              </a:extLst>
            </p:cNvPr>
            <p:cNvSpPr/>
            <p:nvPr/>
          </p:nvSpPr>
          <p:spPr>
            <a:xfrm>
              <a:off x="7049948" y="3876028"/>
              <a:ext cx="1867436" cy="1867436"/>
            </a:xfrm>
            <a:prstGeom prst="pie">
              <a:avLst>
                <a:gd name="adj1" fmla="val 16198735"/>
                <a:gd name="adj2" fmla="val 99560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Oval 41">
              <a:extLst>
                <a:ext uri="{FF2B5EF4-FFF2-40B4-BE49-F238E27FC236}">
                  <a16:creationId xmlns="" xmlns:a16="http://schemas.microsoft.com/office/drawing/2014/main" id="{655FB028-9E26-BB4D-BA79-8EB25D9A8EEB}"/>
                </a:ext>
              </a:extLst>
            </p:cNvPr>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a:latin typeface="思源黑体" panose="020B0500000000000000" pitchFamily="34" charset="-122"/>
                  <a:ea typeface="思源黑体" panose="020B0500000000000000" pitchFamily="34" charset="-122"/>
                  <a:sym typeface="思源黑体" panose="020B0500000000000000" pitchFamily="34" charset="-122"/>
                </a:rPr>
                <a:t>69%</a:t>
              </a:r>
            </a:p>
          </p:txBody>
        </p:sp>
      </p:grpSp>
      <p:sp>
        <p:nvSpPr>
          <p:cNvPr id="20" name="Freeform 136">
            <a:extLst>
              <a:ext uri="{FF2B5EF4-FFF2-40B4-BE49-F238E27FC236}">
                <a16:creationId xmlns="" xmlns:a16="http://schemas.microsoft.com/office/drawing/2014/main" id="{D3FE47CF-119F-0144-94F6-314386E02481}"/>
              </a:ext>
            </a:extLst>
          </p:cNvPr>
          <p:cNvSpPr>
            <a:spLocks noChangeArrowheads="1"/>
          </p:cNvSpPr>
          <p:nvPr/>
        </p:nvSpPr>
        <p:spPr bwMode="auto">
          <a:xfrm>
            <a:off x="9595671" y="4288094"/>
            <a:ext cx="220162" cy="220162"/>
          </a:xfrm>
          <a:custGeom>
            <a:avLst/>
            <a:gdLst>
              <a:gd name="T0" fmla="*/ 180642 w 634"/>
              <a:gd name="T1" fmla="*/ 84715 h 634"/>
              <a:gd name="T2" fmla="*/ 180642 w 634"/>
              <a:gd name="T3" fmla="*/ 127253 h 634"/>
              <a:gd name="T4" fmla="*/ 180642 w 634"/>
              <a:gd name="T5" fmla="*/ 84715 h 634"/>
              <a:gd name="T6" fmla="*/ 186051 w 634"/>
              <a:gd name="T7" fmla="*/ 116798 h 634"/>
              <a:gd name="T8" fmla="*/ 169825 w 634"/>
              <a:gd name="T9" fmla="*/ 100937 h 634"/>
              <a:gd name="T10" fmla="*/ 186051 w 634"/>
              <a:gd name="T11" fmla="*/ 116798 h 634"/>
              <a:gd name="T12" fmla="*/ 191098 w 634"/>
              <a:gd name="T13" fmla="*/ 185652 h 634"/>
              <a:gd name="T14" fmla="*/ 159369 w 634"/>
              <a:gd name="T15" fmla="*/ 191059 h 634"/>
              <a:gd name="T16" fmla="*/ 191098 w 634"/>
              <a:gd name="T17" fmla="*/ 201874 h 634"/>
              <a:gd name="T18" fmla="*/ 191098 w 634"/>
              <a:gd name="T19" fmla="*/ 185652 h 634"/>
              <a:gd name="T20" fmla="*/ 127639 w 634"/>
              <a:gd name="T21" fmla="*/ 84715 h 634"/>
              <a:gd name="T22" fmla="*/ 32090 w 634"/>
              <a:gd name="T23" fmla="*/ 100937 h 634"/>
              <a:gd name="T24" fmla="*/ 42546 w 634"/>
              <a:gd name="T25" fmla="*/ 201874 h 634"/>
              <a:gd name="T26" fmla="*/ 143504 w 634"/>
              <a:gd name="T27" fmla="*/ 185652 h 634"/>
              <a:gd name="T28" fmla="*/ 127639 w 634"/>
              <a:gd name="T29" fmla="*/ 84715 h 634"/>
              <a:gd name="T30" fmla="*/ 127639 w 634"/>
              <a:gd name="T31" fmla="*/ 180605 h 634"/>
              <a:gd name="T32" fmla="*/ 53363 w 634"/>
              <a:gd name="T33" fmla="*/ 185652 h 634"/>
              <a:gd name="T34" fmla="*/ 42546 w 634"/>
              <a:gd name="T35" fmla="*/ 105984 h 634"/>
              <a:gd name="T36" fmla="*/ 122231 w 634"/>
              <a:gd name="T37" fmla="*/ 100937 h 634"/>
              <a:gd name="T38" fmla="*/ 127639 w 634"/>
              <a:gd name="T39" fmla="*/ 180605 h 634"/>
              <a:gd name="T40" fmla="*/ 191098 w 634"/>
              <a:gd name="T41" fmla="*/ 164383 h 634"/>
              <a:gd name="T42" fmla="*/ 159369 w 634"/>
              <a:gd name="T43" fmla="*/ 169790 h 634"/>
              <a:gd name="T44" fmla="*/ 191098 w 634"/>
              <a:gd name="T45" fmla="*/ 180605 h 634"/>
              <a:gd name="T46" fmla="*/ 191098 w 634"/>
              <a:gd name="T47" fmla="*/ 164383 h 634"/>
              <a:gd name="T48" fmla="*/ 201915 w 634"/>
              <a:gd name="T49" fmla="*/ 58399 h 634"/>
              <a:gd name="T50" fmla="*/ 196507 w 634"/>
              <a:gd name="T51" fmla="*/ 15862 h 634"/>
              <a:gd name="T52" fmla="*/ 191098 w 634"/>
              <a:gd name="T53" fmla="*/ 5407 h 634"/>
              <a:gd name="T54" fmla="*/ 42546 w 634"/>
              <a:gd name="T55" fmla="*/ 5407 h 634"/>
              <a:gd name="T56" fmla="*/ 32090 w 634"/>
              <a:gd name="T57" fmla="*/ 15862 h 634"/>
              <a:gd name="T58" fmla="*/ 32090 w 634"/>
              <a:gd name="T59" fmla="*/ 58399 h 634"/>
              <a:gd name="T60" fmla="*/ 0 w 634"/>
              <a:gd name="T61" fmla="*/ 201874 h 634"/>
              <a:gd name="T62" fmla="*/ 201915 w 634"/>
              <a:gd name="T63" fmla="*/ 228190 h 634"/>
              <a:gd name="T64" fmla="*/ 228236 w 634"/>
              <a:gd name="T65" fmla="*/ 84715 h 634"/>
              <a:gd name="T66" fmla="*/ 212372 w 634"/>
              <a:gd name="T67" fmla="*/ 201874 h 634"/>
              <a:gd name="T68" fmla="*/ 201915 w 634"/>
              <a:gd name="T69" fmla="*/ 212328 h 634"/>
              <a:gd name="T70" fmla="*/ 16225 w 634"/>
              <a:gd name="T71" fmla="*/ 201874 h 634"/>
              <a:gd name="T72" fmla="*/ 32090 w 634"/>
              <a:gd name="T73" fmla="*/ 74261 h 634"/>
              <a:gd name="T74" fmla="*/ 212372 w 634"/>
              <a:gd name="T75" fmla="*/ 8471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501" y="235"/>
                </a:moveTo>
                <a:lnTo>
                  <a:pt x="501" y="235"/>
                </a:lnTo>
                <a:cubicBezTo>
                  <a:pt x="457" y="235"/>
                  <a:pt x="442" y="265"/>
                  <a:pt x="442" y="294"/>
                </a:cubicBezTo>
                <a:cubicBezTo>
                  <a:pt x="442" y="339"/>
                  <a:pt x="457" y="353"/>
                  <a:pt x="501" y="353"/>
                </a:cubicBezTo>
                <a:cubicBezTo>
                  <a:pt x="530" y="353"/>
                  <a:pt x="560" y="339"/>
                  <a:pt x="560" y="294"/>
                </a:cubicBezTo>
                <a:cubicBezTo>
                  <a:pt x="560" y="265"/>
                  <a:pt x="530" y="235"/>
                  <a:pt x="501" y="235"/>
                </a:cubicBezTo>
                <a:close/>
                <a:moveTo>
                  <a:pt x="516" y="324"/>
                </a:moveTo>
                <a:lnTo>
                  <a:pt x="516" y="324"/>
                </a:lnTo>
                <a:cubicBezTo>
                  <a:pt x="471" y="324"/>
                  <a:pt x="471" y="324"/>
                  <a:pt x="471" y="324"/>
                </a:cubicBezTo>
                <a:cubicBezTo>
                  <a:pt x="471" y="280"/>
                  <a:pt x="471" y="280"/>
                  <a:pt x="471" y="280"/>
                </a:cubicBezTo>
                <a:cubicBezTo>
                  <a:pt x="516" y="280"/>
                  <a:pt x="516" y="280"/>
                  <a:pt x="516" y="280"/>
                </a:cubicBezTo>
                <a:lnTo>
                  <a:pt x="516" y="324"/>
                </a:lnTo>
                <a:close/>
                <a:moveTo>
                  <a:pt x="530" y="515"/>
                </a:moveTo>
                <a:lnTo>
                  <a:pt x="530" y="515"/>
                </a:lnTo>
                <a:cubicBezTo>
                  <a:pt x="457" y="515"/>
                  <a:pt x="457" y="515"/>
                  <a:pt x="457" y="515"/>
                </a:cubicBezTo>
                <a:cubicBezTo>
                  <a:pt x="442" y="515"/>
                  <a:pt x="442" y="530"/>
                  <a:pt x="442" y="530"/>
                </a:cubicBezTo>
                <a:cubicBezTo>
                  <a:pt x="442" y="545"/>
                  <a:pt x="442" y="560"/>
                  <a:pt x="457" y="560"/>
                </a:cubicBezTo>
                <a:cubicBezTo>
                  <a:pt x="530" y="560"/>
                  <a:pt x="530" y="560"/>
                  <a:pt x="530" y="560"/>
                </a:cubicBezTo>
                <a:cubicBezTo>
                  <a:pt x="545" y="560"/>
                  <a:pt x="560" y="545"/>
                  <a:pt x="560" y="530"/>
                </a:cubicBezTo>
                <a:cubicBezTo>
                  <a:pt x="560" y="530"/>
                  <a:pt x="545" y="515"/>
                  <a:pt x="530" y="515"/>
                </a:cubicBezTo>
                <a:close/>
                <a:moveTo>
                  <a:pt x="354" y="235"/>
                </a:moveTo>
                <a:lnTo>
                  <a:pt x="354" y="235"/>
                </a:lnTo>
                <a:cubicBezTo>
                  <a:pt x="118" y="235"/>
                  <a:pt x="118" y="235"/>
                  <a:pt x="118" y="235"/>
                </a:cubicBezTo>
                <a:cubicBezTo>
                  <a:pt x="103" y="235"/>
                  <a:pt x="89" y="265"/>
                  <a:pt x="89" y="280"/>
                </a:cubicBezTo>
                <a:cubicBezTo>
                  <a:pt x="89" y="515"/>
                  <a:pt x="89" y="515"/>
                  <a:pt x="89" y="515"/>
                </a:cubicBezTo>
                <a:cubicBezTo>
                  <a:pt x="89" y="530"/>
                  <a:pt x="103" y="560"/>
                  <a:pt x="118" y="560"/>
                </a:cubicBezTo>
                <a:cubicBezTo>
                  <a:pt x="354" y="560"/>
                  <a:pt x="354" y="560"/>
                  <a:pt x="354" y="560"/>
                </a:cubicBezTo>
                <a:cubicBezTo>
                  <a:pt x="383" y="560"/>
                  <a:pt x="398" y="530"/>
                  <a:pt x="398" y="515"/>
                </a:cubicBezTo>
                <a:cubicBezTo>
                  <a:pt x="398" y="280"/>
                  <a:pt x="398" y="280"/>
                  <a:pt x="398" y="280"/>
                </a:cubicBezTo>
                <a:cubicBezTo>
                  <a:pt x="398" y="265"/>
                  <a:pt x="383" y="235"/>
                  <a:pt x="354" y="235"/>
                </a:cubicBezTo>
                <a:close/>
                <a:moveTo>
                  <a:pt x="354" y="501"/>
                </a:moveTo>
                <a:lnTo>
                  <a:pt x="354" y="501"/>
                </a:lnTo>
                <a:cubicBezTo>
                  <a:pt x="354" y="501"/>
                  <a:pt x="354" y="515"/>
                  <a:pt x="339" y="515"/>
                </a:cubicBezTo>
                <a:cubicBezTo>
                  <a:pt x="148" y="515"/>
                  <a:pt x="148" y="515"/>
                  <a:pt x="148" y="515"/>
                </a:cubicBezTo>
                <a:cubicBezTo>
                  <a:pt x="133" y="515"/>
                  <a:pt x="118" y="501"/>
                  <a:pt x="118" y="501"/>
                </a:cubicBezTo>
                <a:cubicBezTo>
                  <a:pt x="118" y="294"/>
                  <a:pt x="118" y="294"/>
                  <a:pt x="118" y="294"/>
                </a:cubicBezTo>
                <a:cubicBezTo>
                  <a:pt x="118" y="294"/>
                  <a:pt x="133" y="280"/>
                  <a:pt x="148" y="280"/>
                </a:cubicBezTo>
                <a:cubicBezTo>
                  <a:pt x="339" y="280"/>
                  <a:pt x="339" y="280"/>
                  <a:pt x="339" y="280"/>
                </a:cubicBezTo>
                <a:cubicBezTo>
                  <a:pt x="354" y="280"/>
                  <a:pt x="354" y="294"/>
                  <a:pt x="354" y="294"/>
                </a:cubicBezTo>
                <a:lnTo>
                  <a:pt x="354" y="501"/>
                </a:lnTo>
                <a:close/>
                <a:moveTo>
                  <a:pt x="530" y="456"/>
                </a:moveTo>
                <a:lnTo>
                  <a:pt x="530" y="456"/>
                </a:lnTo>
                <a:cubicBezTo>
                  <a:pt x="457" y="456"/>
                  <a:pt x="457" y="456"/>
                  <a:pt x="457" y="456"/>
                </a:cubicBezTo>
                <a:cubicBezTo>
                  <a:pt x="442" y="456"/>
                  <a:pt x="442" y="471"/>
                  <a:pt x="442" y="471"/>
                </a:cubicBezTo>
                <a:cubicBezTo>
                  <a:pt x="442" y="486"/>
                  <a:pt x="442" y="501"/>
                  <a:pt x="457" y="501"/>
                </a:cubicBezTo>
                <a:cubicBezTo>
                  <a:pt x="530" y="501"/>
                  <a:pt x="530" y="501"/>
                  <a:pt x="530" y="501"/>
                </a:cubicBezTo>
                <a:cubicBezTo>
                  <a:pt x="545" y="501"/>
                  <a:pt x="560" y="486"/>
                  <a:pt x="560" y="471"/>
                </a:cubicBezTo>
                <a:cubicBezTo>
                  <a:pt x="560" y="471"/>
                  <a:pt x="545" y="456"/>
                  <a:pt x="530" y="456"/>
                </a:cubicBezTo>
                <a:close/>
                <a:moveTo>
                  <a:pt x="560" y="162"/>
                </a:moveTo>
                <a:lnTo>
                  <a:pt x="560" y="162"/>
                </a:lnTo>
                <a:cubicBezTo>
                  <a:pt x="369" y="162"/>
                  <a:pt x="369" y="162"/>
                  <a:pt x="369" y="162"/>
                </a:cubicBezTo>
                <a:cubicBezTo>
                  <a:pt x="545" y="44"/>
                  <a:pt x="545" y="44"/>
                  <a:pt x="545" y="44"/>
                </a:cubicBezTo>
                <a:cubicBezTo>
                  <a:pt x="560" y="44"/>
                  <a:pt x="560" y="30"/>
                  <a:pt x="545" y="15"/>
                </a:cubicBezTo>
                <a:cubicBezTo>
                  <a:pt x="545" y="0"/>
                  <a:pt x="530" y="0"/>
                  <a:pt x="530" y="15"/>
                </a:cubicBezTo>
                <a:cubicBezTo>
                  <a:pt x="530" y="15"/>
                  <a:pt x="339" y="133"/>
                  <a:pt x="324" y="147"/>
                </a:cubicBezTo>
                <a:cubicBezTo>
                  <a:pt x="118" y="15"/>
                  <a:pt x="118" y="15"/>
                  <a:pt x="118" y="15"/>
                </a:cubicBezTo>
                <a:cubicBezTo>
                  <a:pt x="103" y="0"/>
                  <a:pt x="89" y="0"/>
                  <a:pt x="89" y="15"/>
                </a:cubicBezTo>
                <a:cubicBezTo>
                  <a:pt x="89" y="30"/>
                  <a:pt x="89" y="44"/>
                  <a:pt x="89" y="44"/>
                </a:cubicBezTo>
                <a:cubicBezTo>
                  <a:pt x="265" y="162"/>
                  <a:pt x="265" y="162"/>
                  <a:pt x="265" y="162"/>
                </a:cubicBezTo>
                <a:cubicBezTo>
                  <a:pt x="89" y="162"/>
                  <a:pt x="89" y="162"/>
                  <a:pt x="89" y="162"/>
                </a:cubicBezTo>
                <a:cubicBezTo>
                  <a:pt x="45" y="162"/>
                  <a:pt x="0" y="192"/>
                  <a:pt x="0" y="235"/>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235"/>
                  <a:pt x="633" y="235"/>
                  <a:pt x="633" y="235"/>
                </a:cubicBezTo>
                <a:cubicBezTo>
                  <a:pt x="633" y="192"/>
                  <a:pt x="604" y="162"/>
                  <a:pt x="560" y="162"/>
                </a:cubicBezTo>
                <a:close/>
                <a:moveTo>
                  <a:pt x="589" y="560"/>
                </a:moveTo>
                <a:lnTo>
                  <a:pt x="589" y="560"/>
                </a:lnTo>
                <a:cubicBezTo>
                  <a:pt x="589" y="574"/>
                  <a:pt x="575" y="589"/>
                  <a:pt x="560" y="589"/>
                </a:cubicBezTo>
                <a:cubicBezTo>
                  <a:pt x="89" y="589"/>
                  <a:pt x="89" y="589"/>
                  <a:pt x="89" y="589"/>
                </a:cubicBezTo>
                <a:cubicBezTo>
                  <a:pt x="59" y="589"/>
                  <a:pt x="45" y="574"/>
                  <a:pt x="45" y="560"/>
                </a:cubicBezTo>
                <a:cubicBezTo>
                  <a:pt x="45" y="235"/>
                  <a:pt x="45" y="235"/>
                  <a:pt x="45" y="235"/>
                </a:cubicBezTo>
                <a:cubicBezTo>
                  <a:pt x="45" y="221"/>
                  <a:pt x="59" y="206"/>
                  <a:pt x="89" y="206"/>
                </a:cubicBezTo>
                <a:cubicBezTo>
                  <a:pt x="560" y="206"/>
                  <a:pt x="560" y="206"/>
                  <a:pt x="560" y="206"/>
                </a:cubicBezTo>
                <a:cubicBezTo>
                  <a:pt x="575" y="206"/>
                  <a:pt x="589" y="221"/>
                  <a:pt x="589" y="235"/>
                </a:cubicBezTo>
                <a:lnTo>
                  <a:pt x="589" y="560"/>
                </a:lnTo>
                <a:close/>
              </a:path>
            </a:pathLst>
          </a:custGeom>
          <a:solidFill>
            <a:schemeClr val="tx1">
              <a:lumMod val="85000"/>
              <a:lumOff val="1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Freeform 139">
            <a:extLst>
              <a:ext uri="{FF2B5EF4-FFF2-40B4-BE49-F238E27FC236}">
                <a16:creationId xmlns="" xmlns:a16="http://schemas.microsoft.com/office/drawing/2014/main" id="{FAC7E053-3135-264F-B57A-15C73927DC98}"/>
              </a:ext>
            </a:extLst>
          </p:cNvPr>
          <p:cNvSpPr>
            <a:spLocks noChangeArrowheads="1"/>
          </p:cNvSpPr>
          <p:nvPr/>
        </p:nvSpPr>
        <p:spPr bwMode="auto">
          <a:xfrm>
            <a:off x="3894679" y="4306546"/>
            <a:ext cx="234200" cy="201710"/>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tx1">
              <a:lumMod val="85000"/>
              <a:lumOff val="1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09">
            <a:extLst>
              <a:ext uri="{FF2B5EF4-FFF2-40B4-BE49-F238E27FC236}">
                <a16:creationId xmlns="" xmlns:a16="http://schemas.microsoft.com/office/drawing/2014/main" id="{FFA6D064-849E-BF44-BA60-F0B049E3E09C}"/>
              </a:ext>
            </a:extLst>
          </p:cNvPr>
          <p:cNvSpPr>
            <a:spLocks noChangeArrowheads="1"/>
          </p:cNvSpPr>
          <p:nvPr/>
        </p:nvSpPr>
        <p:spPr bwMode="auto">
          <a:xfrm>
            <a:off x="6858927" y="4341063"/>
            <a:ext cx="167193" cy="167193"/>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tx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a:extLst>
              <a:ext uri="{FF2B5EF4-FFF2-40B4-BE49-F238E27FC236}">
                <a16:creationId xmlns="" xmlns:a16="http://schemas.microsoft.com/office/drawing/2014/main" id="{38041F91-8DC7-ED4B-9329-CDF1DB49A965}"/>
              </a:ext>
            </a:extLst>
          </p:cNvPr>
          <p:cNvSpPr/>
          <p:nvPr/>
        </p:nvSpPr>
        <p:spPr>
          <a:xfrm>
            <a:off x="1334879" y="4288094"/>
            <a:ext cx="1092141" cy="338554"/>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表象数据</a:t>
            </a:r>
          </a:p>
        </p:txBody>
      </p:sp>
      <p:sp>
        <p:nvSpPr>
          <p:cNvPr id="34" name="Rectangle 30">
            <a:extLst>
              <a:ext uri="{FF2B5EF4-FFF2-40B4-BE49-F238E27FC236}">
                <a16:creationId xmlns="" xmlns:a16="http://schemas.microsoft.com/office/drawing/2014/main" id="{34E2203F-C918-C54C-A447-99BB7FED61D2}"/>
              </a:ext>
            </a:extLst>
          </p:cNvPr>
          <p:cNvSpPr/>
          <p:nvPr/>
        </p:nvSpPr>
        <p:spPr>
          <a:xfrm>
            <a:off x="4123341" y="4288094"/>
            <a:ext cx="1092141" cy="58477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表达的值</a:t>
            </a:r>
          </a:p>
          <a:p>
            <a:pPr lvl="0" defTabSz="914400">
              <a:defRPr/>
            </a:pP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5" name="Rectangle 30">
            <a:extLst>
              <a:ext uri="{FF2B5EF4-FFF2-40B4-BE49-F238E27FC236}">
                <a16:creationId xmlns="" xmlns:a16="http://schemas.microsoft.com/office/drawing/2014/main" id="{CDDB8573-C11D-DD4F-AA6A-BD77DFB45D2D}"/>
              </a:ext>
            </a:extLst>
          </p:cNvPr>
          <p:cNvSpPr/>
          <p:nvPr/>
        </p:nvSpPr>
        <p:spPr>
          <a:xfrm>
            <a:off x="7026120" y="4288094"/>
            <a:ext cx="109214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基本假设</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6" name="Rectangle 30">
            <a:extLst>
              <a:ext uri="{FF2B5EF4-FFF2-40B4-BE49-F238E27FC236}">
                <a16:creationId xmlns="" xmlns:a16="http://schemas.microsoft.com/office/drawing/2014/main" id="{E2F5A3B1-3C76-FF43-87B1-FF3266B718F6}"/>
              </a:ext>
            </a:extLst>
          </p:cNvPr>
          <p:cNvSpPr/>
          <p:nvPr/>
        </p:nvSpPr>
        <p:spPr>
          <a:xfrm>
            <a:off x="9928899" y="4288094"/>
            <a:ext cx="109214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价值观念</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endParaRPr>
          </a:p>
        </p:txBody>
      </p:sp>
      <p:sp>
        <p:nvSpPr>
          <p:cNvPr id="37" name="Rectangle 29">
            <a:extLst>
              <a:ext uri="{FF2B5EF4-FFF2-40B4-BE49-F238E27FC236}">
                <a16:creationId xmlns="" xmlns:a16="http://schemas.microsoft.com/office/drawing/2014/main" id="{2BDA0AA9-C9F0-2140-92F3-648AD4171EEA}"/>
              </a:ext>
            </a:extLst>
          </p:cNvPr>
          <p:cNvSpPr/>
          <p:nvPr/>
        </p:nvSpPr>
        <p:spPr>
          <a:xfrm>
            <a:off x="916640" y="4739398"/>
            <a:ext cx="1673057" cy="1090876"/>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使命表述了企业存在的意义为什么存在？为谁创造价值？，是企业终极责任。</a:t>
            </a:r>
          </a:p>
        </p:txBody>
      </p:sp>
      <p:sp>
        <p:nvSpPr>
          <p:cNvPr id="38" name="Rectangle 29">
            <a:extLst>
              <a:ext uri="{FF2B5EF4-FFF2-40B4-BE49-F238E27FC236}">
                <a16:creationId xmlns="" xmlns:a16="http://schemas.microsoft.com/office/drawing/2014/main" id="{D961455C-6A27-E842-BBA4-1595E0B31BA5}"/>
              </a:ext>
            </a:extLst>
          </p:cNvPr>
          <p:cNvSpPr/>
          <p:nvPr/>
        </p:nvSpPr>
        <p:spPr>
          <a:xfrm>
            <a:off x="3710640" y="4739398"/>
            <a:ext cx="1673057" cy="1090876"/>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使命表述了企业存在的意义为什么存在？为谁创造价值？，是企业终极责任。</a:t>
            </a:r>
          </a:p>
        </p:txBody>
      </p:sp>
      <p:sp>
        <p:nvSpPr>
          <p:cNvPr id="39" name="Rectangle 29">
            <a:extLst>
              <a:ext uri="{FF2B5EF4-FFF2-40B4-BE49-F238E27FC236}">
                <a16:creationId xmlns="" xmlns:a16="http://schemas.microsoft.com/office/drawing/2014/main" id="{0A70059E-DE4E-D540-A3A6-46F2A80AEF26}"/>
              </a:ext>
            </a:extLst>
          </p:cNvPr>
          <p:cNvSpPr/>
          <p:nvPr/>
        </p:nvSpPr>
        <p:spPr>
          <a:xfrm>
            <a:off x="6603593" y="4739398"/>
            <a:ext cx="1673057" cy="1090876"/>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使命表述了企业存在的意义为什么存在？为谁创造价值？，是企业终极责任。</a:t>
            </a:r>
          </a:p>
        </p:txBody>
      </p:sp>
      <p:sp>
        <p:nvSpPr>
          <p:cNvPr id="40" name="Rectangle 29">
            <a:extLst>
              <a:ext uri="{FF2B5EF4-FFF2-40B4-BE49-F238E27FC236}">
                <a16:creationId xmlns="" xmlns:a16="http://schemas.microsoft.com/office/drawing/2014/main" id="{3AD28C64-1396-A24B-B794-34F0D6FDA0C6}"/>
              </a:ext>
            </a:extLst>
          </p:cNvPr>
          <p:cNvSpPr/>
          <p:nvPr/>
        </p:nvSpPr>
        <p:spPr>
          <a:xfrm>
            <a:off x="9397593" y="4739398"/>
            <a:ext cx="1673057" cy="1090876"/>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使命表述了企业存在的意义为什么存在？为谁创造价值？，是企业终极责任。</a:t>
            </a:r>
          </a:p>
        </p:txBody>
      </p:sp>
    </p:spTree>
    <p:extLst>
      <p:ext uri="{BB962C8B-B14F-4D97-AF65-F5344CB8AC3E}">
        <p14:creationId xmlns:p14="http://schemas.microsoft.com/office/powerpoint/2010/main" val="26320550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1000"/>
                                        <p:tgtEl>
                                          <p:spTgt spid="36"/>
                                        </p:tgtEl>
                                      </p:cBhvr>
                                    </p:animEffect>
                                    <p:anim calcmode="lin" valueType="num">
                                      <p:cBhvr>
                                        <p:cTn id="46" dur="1000" fill="hold"/>
                                        <p:tgtEl>
                                          <p:spTgt spid="36"/>
                                        </p:tgtEl>
                                        <p:attrNameLst>
                                          <p:attrName>ppt_x</p:attrName>
                                        </p:attrNameLst>
                                      </p:cBhvr>
                                      <p:tavLst>
                                        <p:tav tm="0">
                                          <p:val>
                                            <p:strVal val="#ppt_x"/>
                                          </p:val>
                                        </p:tav>
                                        <p:tav tm="100000">
                                          <p:val>
                                            <p:strVal val="#ppt_x"/>
                                          </p:val>
                                        </p:tav>
                                      </p:tavLst>
                                    </p:anim>
                                    <p:anim calcmode="lin" valueType="num">
                                      <p:cBhvr>
                                        <p:cTn id="47" dur="1000" fill="hold"/>
                                        <p:tgtEl>
                                          <p:spTgt spid="36"/>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2"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42"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42"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1000"/>
                                        <p:tgtEl>
                                          <p:spTgt spid="39"/>
                                        </p:tgtEl>
                                      </p:cBhvr>
                                    </p:animEffect>
                                    <p:anim calcmode="lin" valueType="num">
                                      <p:cBhvr>
                                        <p:cTn id="64" dur="1000" fill="hold"/>
                                        <p:tgtEl>
                                          <p:spTgt spid="39"/>
                                        </p:tgtEl>
                                        <p:attrNameLst>
                                          <p:attrName>ppt_x</p:attrName>
                                        </p:attrNameLst>
                                      </p:cBhvr>
                                      <p:tavLst>
                                        <p:tav tm="0">
                                          <p:val>
                                            <p:strVal val="#ppt_x"/>
                                          </p:val>
                                        </p:tav>
                                        <p:tav tm="100000">
                                          <p:val>
                                            <p:strVal val="#ppt_x"/>
                                          </p:val>
                                        </p:tav>
                                      </p:tavLst>
                                    </p:anim>
                                    <p:anim calcmode="lin" valueType="num">
                                      <p:cBhvr>
                                        <p:cTn id="65" dur="1000" fill="hold"/>
                                        <p:tgtEl>
                                          <p:spTgt spid="39"/>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42"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1000"/>
                                        <p:tgtEl>
                                          <p:spTgt spid="40"/>
                                        </p:tgtEl>
                                      </p:cBhvr>
                                    </p:animEffect>
                                    <p:anim calcmode="lin" valueType="num">
                                      <p:cBhvr>
                                        <p:cTn id="70" dur="1000" fill="hold"/>
                                        <p:tgtEl>
                                          <p:spTgt spid="40"/>
                                        </p:tgtEl>
                                        <p:attrNameLst>
                                          <p:attrName>ppt_x</p:attrName>
                                        </p:attrNameLst>
                                      </p:cBhvr>
                                      <p:tavLst>
                                        <p:tav tm="0">
                                          <p:val>
                                            <p:strVal val="#ppt_x"/>
                                          </p:val>
                                        </p:tav>
                                        <p:tav tm="100000">
                                          <p:val>
                                            <p:strVal val="#ppt_x"/>
                                          </p:val>
                                        </p:tav>
                                      </p:tavLst>
                                    </p:anim>
                                    <p:anim calcmode="lin" valueType="num">
                                      <p:cBhvr>
                                        <p:cTn id="7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5">
            <a:extLst>
              <a:ext uri="{FF2B5EF4-FFF2-40B4-BE49-F238E27FC236}">
                <a16:creationId xmlns="" xmlns:a16="http://schemas.microsoft.com/office/drawing/2014/main" id="{17AD8261-689F-40B5-9172-4A08239D375F}"/>
              </a:ext>
            </a:extLst>
          </p:cNvPr>
          <p:cNvGrpSpPr/>
          <p:nvPr/>
        </p:nvGrpSpPr>
        <p:grpSpPr>
          <a:xfrm>
            <a:off x="0" y="3175"/>
            <a:ext cx="12192000" cy="6854825"/>
            <a:chOff x="0" y="3175"/>
            <a:chExt cx="12192000" cy="6854825"/>
          </a:xfrm>
        </p:grpSpPr>
        <p:sp>
          <p:nvSpPr>
            <p:cNvPr id="33" name="Freeform 9">
              <a:extLst>
                <a:ext uri="{FF2B5EF4-FFF2-40B4-BE49-F238E27FC236}">
                  <a16:creationId xmlns="" xmlns:a16="http://schemas.microsoft.com/office/drawing/2014/main" id="{420B9436-BA7F-4A0C-A334-36687CDB2C38}"/>
                </a:ext>
              </a:extLst>
            </p:cNvPr>
            <p:cNvSpPr>
              <a:spLocks/>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椭圆 5">
              <a:extLst>
                <a:ext uri="{FF2B5EF4-FFF2-40B4-BE49-F238E27FC236}">
                  <a16:creationId xmlns="" xmlns:a16="http://schemas.microsoft.com/office/drawing/2014/main" id="{A85BAFF3-6075-4D10-922C-B7020E0C9636}"/>
                </a:ext>
              </a:extLst>
            </p:cNvPr>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5" name="矩形 34">
              <a:extLst>
                <a:ext uri="{FF2B5EF4-FFF2-40B4-BE49-F238E27FC236}">
                  <a16:creationId xmlns="" xmlns:a16="http://schemas.microsoft.com/office/drawing/2014/main" id="{01700514-D4C2-45FE-9241-85BFFA5607B2}"/>
                </a:ext>
              </a:extLst>
            </p:cNvPr>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文本框 17">
              <a:extLst>
                <a:ext uri="{FF2B5EF4-FFF2-40B4-BE49-F238E27FC236}">
                  <a16:creationId xmlns="" xmlns:a16="http://schemas.microsoft.com/office/drawing/2014/main" id="{D5F79FCA-F8E8-41AE-A45D-68554492E999}"/>
                </a:ext>
              </a:extLst>
            </p:cNvPr>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p>
          </p:txBody>
        </p:sp>
      </p:grpSp>
      <p:sp>
        <p:nvSpPr>
          <p:cNvPr id="2" name="Picture Placeholder 1">
            <a:extLst>
              <a:ext uri="{FF2B5EF4-FFF2-40B4-BE49-F238E27FC236}">
                <a16:creationId xmlns="" xmlns:a16="http://schemas.microsoft.com/office/drawing/2014/main" id="{0EF21061-DFF6-224F-93CC-77FD9B6E0CD3}"/>
              </a:ext>
            </a:extLst>
          </p:cNvPr>
          <p:cNvSpPr txBox="1">
            <a:spLocks/>
          </p:cNvSpPr>
          <p:nvPr/>
        </p:nvSpPr>
        <p:spPr>
          <a:xfrm>
            <a:off x="857039" y="1264914"/>
            <a:ext cx="3162300" cy="4749800"/>
          </a:xfrm>
          <a:prstGeom prst="rect">
            <a:avLst/>
          </a:prstGeom>
          <a:blipFill>
            <a:blip r:embed="rId3"/>
            <a:stretch>
              <a:fillRect l="-63811" r="-63811"/>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Oval 13">
            <a:extLst>
              <a:ext uri="{FF2B5EF4-FFF2-40B4-BE49-F238E27FC236}">
                <a16:creationId xmlns="" xmlns:a16="http://schemas.microsoft.com/office/drawing/2014/main" id="{B2DE58CA-72B3-D14E-94E8-4F82E2301864}"/>
              </a:ext>
            </a:extLst>
          </p:cNvPr>
          <p:cNvSpPr/>
          <p:nvPr/>
        </p:nvSpPr>
        <p:spPr>
          <a:xfrm rot="18933254">
            <a:off x="4853182" y="1623378"/>
            <a:ext cx="596900" cy="596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13" name="Oval 14">
            <a:extLst>
              <a:ext uri="{FF2B5EF4-FFF2-40B4-BE49-F238E27FC236}">
                <a16:creationId xmlns="" xmlns:a16="http://schemas.microsoft.com/office/drawing/2014/main" id="{CAADFD15-EAF5-B84D-8747-B982ABAEB74E}"/>
              </a:ext>
            </a:extLst>
          </p:cNvPr>
          <p:cNvSpPr/>
          <p:nvPr/>
        </p:nvSpPr>
        <p:spPr>
          <a:xfrm rot="18933254">
            <a:off x="4853182" y="3362726"/>
            <a:ext cx="596900" cy="596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14" name="Oval 15">
            <a:extLst>
              <a:ext uri="{FF2B5EF4-FFF2-40B4-BE49-F238E27FC236}">
                <a16:creationId xmlns="" xmlns:a16="http://schemas.microsoft.com/office/drawing/2014/main" id="{0C85581F-340C-9F4B-9343-5680A88A9EC1}"/>
              </a:ext>
            </a:extLst>
          </p:cNvPr>
          <p:cNvSpPr/>
          <p:nvPr/>
        </p:nvSpPr>
        <p:spPr>
          <a:xfrm rot="18933254">
            <a:off x="4853182" y="5163245"/>
            <a:ext cx="596900" cy="596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21" name="Shape 2836">
            <a:extLst>
              <a:ext uri="{FF2B5EF4-FFF2-40B4-BE49-F238E27FC236}">
                <a16:creationId xmlns="" xmlns:a16="http://schemas.microsoft.com/office/drawing/2014/main" id="{402B9EB1-63CE-1C4E-90FE-4715AA49D89D}"/>
              </a:ext>
            </a:extLst>
          </p:cNvPr>
          <p:cNvSpPr/>
          <p:nvPr/>
        </p:nvSpPr>
        <p:spPr>
          <a:xfrm>
            <a:off x="5011968" y="1820254"/>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FFFFF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22" name="Shape 2837">
            <a:extLst>
              <a:ext uri="{FF2B5EF4-FFF2-40B4-BE49-F238E27FC236}">
                <a16:creationId xmlns="" xmlns:a16="http://schemas.microsoft.com/office/drawing/2014/main" id="{5C81C1BB-EE90-DD44-B3DC-491391F7D722}"/>
              </a:ext>
            </a:extLst>
          </p:cNvPr>
          <p:cNvSpPr/>
          <p:nvPr/>
        </p:nvSpPr>
        <p:spPr>
          <a:xfrm>
            <a:off x="5011968" y="3553254"/>
            <a:ext cx="279328" cy="215845"/>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rgbClr val="FFFFF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26" name="Shape 2857">
            <a:extLst>
              <a:ext uri="{FF2B5EF4-FFF2-40B4-BE49-F238E27FC236}">
                <a16:creationId xmlns="" xmlns:a16="http://schemas.microsoft.com/office/drawing/2014/main" id="{6C0ED7D0-C868-3449-A5F2-E248641C07DF}"/>
              </a:ext>
            </a:extLst>
          </p:cNvPr>
          <p:cNvSpPr/>
          <p:nvPr/>
        </p:nvSpPr>
        <p:spPr>
          <a:xfrm>
            <a:off x="5011968" y="532203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FFFFF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28" name="Rectangle 31">
            <a:extLst>
              <a:ext uri="{FF2B5EF4-FFF2-40B4-BE49-F238E27FC236}">
                <a16:creationId xmlns="" xmlns:a16="http://schemas.microsoft.com/office/drawing/2014/main" id="{F0E0B770-6A9E-7540-8904-0620F5FF780F}"/>
              </a:ext>
            </a:extLst>
          </p:cNvPr>
          <p:cNvSpPr/>
          <p:nvPr/>
        </p:nvSpPr>
        <p:spPr>
          <a:xfrm>
            <a:off x="862915" y="5198285"/>
            <a:ext cx="3160780" cy="820859"/>
          </a:xfrm>
          <a:prstGeom prst="rect">
            <a:avLst/>
          </a:prstGeom>
          <a:gradFill>
            <a:gsLst>
              <a:gs pos="0">
                <a:schemeClr val="accent1"/>
              </a:gs>
              <a:gs pos="100000">
                <a:schemeClr val="accent2"/>
              </a:gs>
            </a:gsLst>
            <a:lin ang="6600000" scaled="0"/>
          </a:gradFill>
          <a:ln>
            <a:noFill/>
          </a:ln>
          <a:effectLst>
            <a:outerShdw blurRad="7112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TextBox 32">
            <a:extLst>
              <a:ext uri="{FF2B5EF4-FFF2-40B4-BE49-F238E27FC236}">
                <a16:creationId xmlns="" xmlns:a16="http://schemas.microsoft.com/office/drawing/2014/main" id="{773736BE-BAA7-594D-9D77-0780736E7A97}"/>
              </a:ext>
            </a:extLst>
          </p:cNvPr>
          <p:cNvSpPr txBox="1"/>
          <p:nvPr/>
        </p:nvSpPr>
        <p:spPr>
          <a:xfrm>
            <a:off x="1112121" y="5405589"/>
            <a:ext cx="2569555" cy="369332"/>
          </a:xfrm>
          <a:prstGeom prst="rect">
            <a:avLst/>
          </a:prstGeom>
          <a:noFill/>
        </p:spPr>
        <p:txBody>
          <a:bodyPr wrap="square" rtlCol="0">
            <a:spAutoFit/>
          </a:bodyPr>
          <a:lstStyle/>
          <a:p>
            <a:pPr algn="ctr"/>
            <a:r>
              <a:rPr lang="id-ID" dirty="0">
                <a:solidFill>
                  <a:schemeClr val="bg1"/>
                </a:solidFill>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rPr>
              <a:t>Your Text Here</a:t>
            </a:r>
            <a:endParaRPr lang="en-US" dirty="0">
              <a:solidFill>
                <a:schemeClr val="bg1"/>
              </a:solidFill>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30" name="Rectangle 29">
            <a:extLst>
              <a:ext uri="{FF2B5EF4-FFF2-40B4-BE49-F238E27FC236}">
                <a16:creationId xmlns="" xmlns:a16="http://schemas.microsoft.com/office/drawing/2014/main" id="{9991D6BD-A84B-CF42-B079-1CF9C5B49DFF}"/>
              </a:ext>
            </a:extLst>
          </p:cNvPr>
          <p:cNvSpPr/>
          <p:nvPr/>
        </p:nvSpPr>
        <p:spPr>
          <a:xfrm>
            <a:off x="5856074" y="1820254"/>
            <a:ext cx="2009488" cy="574837"/>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a:t>
            </a:r>
          </a:p>
        </p:txBody>
      </p:sp>
      <p:sp>
        <p:nvSpPr>
          <p:cNvPr id="31" name="Rectangle 30">
            <a:extLst>
              <a:ext uri="{FF2B5EF4-FFF2-40B4-BE49-F238E27FC236}">
                <a16:creationId xmlns="" xmlns:a16="http://schemas.microsoft.com/office/drawing/2014/main" id="{B8220A61-98B4-BE41-8520-B0919A4D6DDC}"/>
              </a:ext>
            </a:extLst>
          </p:cNvPr>
          <p:cNvSpPr/>
          <p:nvPr/>
        </p:nvSpPr>
        <p:spPr>
          <a:xfrm>
            <a:off x="5856074" y="1499011"/>
            <a:ext cx="1092141"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经营理念</a:t>
            </a:r>
          </a:p>
        </p:txBody>
      </p:sp>
      <p:sp>
        <p:nvSpPr>
          <p:cNvPr id="36" name="Rectangle 29">
            <a:extLst>
              <a:ext uri="{FF2B5EF4-FFF2-40B4-BE49-F238E27FC236}">
                <a16:creationId xmlns="" xmlns:a16="http://schemas.microsoft.com/office/drawing/2014/main" id="{98EEA1A3-ECFA-9242-A66B-1EA9ACF043ED}"/>
              </a:ext>
            </a:extLst>
          </p:cNvPr>
          <p:cNvSpPr/>
          <p:nvPr/>
        </p:nvSpPr>
        <p:spPr>
          <a:xfrm>
            <a:off x="5856074" y="3560366"/>
            <a:ext cx="2009488" cy="574837"/>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a:t>
            </a:r>
          </a:p>
        </p:txBody>
      </p:sp>
      <p:sp>
        <p:nvSpPr>
          <p:cNvPr id="37" name="Rectangle 30">
            <a:extLst>
              <a:ext uri="{FF2B5EF4-FFF2-40B4-BE49-F238E27FC236}">
                <a16:creationId xmlns="" xmlns:a16="http://schemas.microsoft.com/office/drawing/2014/main" id="{2763CE8F-8BF4-B74B-8BCE-D51716072773}"/>
              </a:ext>
            </a:extLst>
          </p:cNvPr>
          <p:cNvSpPr/>
          <p:nvPr/>
        </p:nvSpPr>
        <p:spPr>
          <a:xfrm>
            <a:off x="5856074" y="3239123"/>
            <a:ext cx="1495702" cy="338554"/>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核心价值观</a:t>
            </a:r>
          </a:p>
        </p:txBody>
      </p:sp>
      <p:sp>
        <p:nvSpPr>
          <p:cNvPr id="40" name="Rectangle 29">
            <a:extLst>
              <a:ext uri="{FF2B5EF4-FFF2-40B4-BE49-F238E27FC236}">
                <a16:creationId xmlns="" xmlns:a16="http://schemas.microsoft.com/office/drawing/2014/main" id="{11868169-ED01-994B-A73D-64C562BC1235}"/>
              </a:ext>
            </a:extLst>
          </p:cNvPr>
          <p:cNvSpPr/>
          <p:nvPr/>
        </p:nvSpPr>
        <p:spPr>
          <a:xfrm>
            <a:off x="5856074" y="5347425"/>
            <a:ext cx="2009488" cy="574837"/>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a:t>
            </a:r>
          </a:p>
        </p:txBody>
      </p:sp>
      <p:sp>
        <p:nvSpPr>
          <p:cNvPr id="41" name="Rectangle 30">
            <a:extLst>
              <a:ext uri="{FF2B5EF4-FFF2-40B4-BE49-F238E27FC236}">
                <a16:creationId xmlns="" xmlns:a16="http://schemas.microsoft.com/office/drawing/2014/main" id="{758D9F29-0AAA-3742-9520-D6D048FAB674}"/>
              </a:ext>
            </a:extLst>
          </p:cNvPr>
          <p:cNvSpPr/>
          <p:nvPr/>
        </p:nvSpPr>
        <p:spPr>
          <a:xfrm>
            <a:off x="5856074" y="5026182"/>
            <a:ext cx="1664256" cy="338554"/>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pitchFamily="34" charset="0"/>
                <a:sym typeface="思源黑体" panose="020B0500000000000000" pitchFamily="34" charset="-122"/>
              </a:rPr>
              <a:t>主题价值观</a:t>
            </a:r>
          </a:p>
        </p:txBody>
      </p:sp>
      <p:sp>
        <p:nvSpPr>
          <p:cNvPr id="39" name="TextBox 7">
            <a:extLst>
              <a:ext uri="{FF2B5EF4-FFF2-40B4-BE49-F238E27FC236}">
                <a16:creationId xmlns="" xmlns:a16="http://schemas.microsoft.com/office/drawing/2014/main" id="{82949C02-F1DD-F84E-AFBA-E7AB3FDA7A09}"/>
              </a:ext>
            </a:extLst>
          </p:cNvPr>
          <p:cNvSpPr txBox="1"/>
          <p:nvPr/>
        </p:nvSpPr>
        <p:spPr>
          <a:xfrm>
            <a:off x="8364325" y="2350700"/>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价值观的产生主线</a:t>
            </a:r>
          </a:p>
        </p:txBody>
      </p:sp>
      <p:sp>
        <p:nvSpPr>
          <p:cNvPr id="48" name="Google Shape;86;p19">
            <a:extLst>
              <a:ext uri="{FF2B5EF4-FFF2-40B4-BE49-F238E27FC236}">
                <a16:creationId xmlns="" xmlns:a16="http://schemas.microsoft.com/office/drawing/2014/main" id="{8B56F01F-2DFB-FE4E-B5BF-1EF7E2107C62}"/>
              </a:ext>
            </a:extLst>
          </p:cNvPr>
          <p:cNvSpPr txBox="1"/>
          <p:nvPr/>
        </p:nvSpPr>
        <p:spPr>
          <a:xfrm>
            <a:off x="8364325" y="1737357"/>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bg1">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rPr>
              <a:t>YOUR TITLE HERE</a:t>
            </a:r>
            <a:endParaRPr sz="2400" b="0" i="0" u="none" strike="noStrike" cap="none">
              <a:solidFill>
                <a:schemeClr val="bg1">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49" name="TextBox 24">
            <a:extLst>
              <a:ext uri="{FF2B5EF4-FFF2-40B4-BE49-F238E27FC236}">
                <a16:creationId xmlns="" xmlns:a16="http://schemas.microsoft.com/office/drawing/2014/main" id="{37F19B1F-9A72-9346-A8F8-B1239C713C40}"/>
              </a:ext>
            </a:extLst>
          </p:cNvPr>
          <p:cNvSpPr txBox="1"/>
          <p:nvPr/>
        </p:nvSpPr>
        <p:spPr>
          <a:xfrm>
            <a:off x="8350603" y="3467267"/>
            <a:ext cx="2698900" cy="1721802"/>
          </a:xfrm>
          <a:prstGeom prst="rect">
            <a:avLst/>
          </a:prstGeom>
          <a:noFill/>
        </p:spPr>
        <p:txBody>
          <a:bodyPr wrap="square" lIns="91423" tIns="45712" rIns="91423" bIns="45712" rtlCol="0">
            <a:spAutoFit/>
          </a:bodyPr>
          <a:lstStyle/>
          <a:p>
            <a:pPr lvl="0" defTabSz="121793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以文明取胜的群体竞争意识。企业内通过物体布局所传达的感觉氛围，企业成员与客户及其他外界成员的交往方式。员工恪守的经营宗旨、价值观念和道德行为准则的综合反映</a:t>
            </a:r>
          </a:p>
          <a:p>
            <a:pPr lvl="0" defTabSz="1217930">
              <a:lnSpc>
                <a:spcPct val="150000"/>
              </a:lnSpc>
              <a:defRPr/>
            </a:pP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4103884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6" grpId="0"/>
      <p:bldP spid="37" grpId="0"/>
      <p:bldP spid="40" grpId="0"/>
      <p:bldP spid="41"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a:extLst>
              <a:ext uri="{FF2B5EF4-FFF2-40B4-BE49-F238E27FC236}">
                <a16:creationId xmlns="" xmlns:a16="http://schemas.microsoft.com/office/drawing/2014/main" id="{4C475234-42BD-0E4E-B870-BC98FAAC2FFA}"/>
              </a:ext>
            </a:extLst>
          </p:cNvPr>
          <p:cNvSpPr>
            <a:spLocks/>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a:extLst>
              <a:ext uri="{FF2B5EF4-FFF2-40B4-BE49-F238E27FC236}">
                <a16:creationId xmlns="" xmlns:a16="http://schemas.microsoft.com/office/drawing/2014/main" id="{01B63C71-09D4-CD4D-BB82-7DD279BF6E53}"/>
              </a:ext>
            </a:extLst>
          </p:cNvPr>
          <p:cNvSpPr/>
          <p:nvPr/>
        </p:nvSpPr>
        <p:spPr>
          <a:xfrm>
            <a:off x="0" y="1815548"/>
            <a:ext cx="12192000" cy="3783496"/>
          </a:xfrm>
          <a:prstGeom prst="rect">
            <a:avLst/>
          </a:prstGeom>
          <a:blipFill>
            <a:blip r:embed="rId4"/>
            <a:stretch>
              <a:fillRect t="-58042" b="-580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a:extLst>
              <a:ext uri="{FF2B5EF4-FFF2-40B4-BE49-F238E27FC236}">
                <a16:creationId xmlns="" xmlns:a16="http://schemas.microsoft.com/office/drawing/2014/main" id="{A10EC927-5738-0B4B-9EBA-B515A914BBE7}"/>
              </a:ext>
            </a:extLst>
          </p:cNvPr>
          <p:cNvSpPr/>
          <p:nvPr/>
        </p:nvSpPr>
        <p:spPr>
          <a:xfrm>
            <a:off x="0" y="1815548"/>
            <a:ext cx="12191999"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a:extLst>
              <a:ext uri="{FF2B5EF4-FFF2-40B4-BE49-F238E27FC236}">
                <a16:creationId xmlns="" xmlns:a16="http://schemas.microsoft.com/office/drawing/2014/main" id="{3EC1A62C-9250-2F4E-B5FD-D10FA4741824}"/>
              </a:ext>
            </a:extLst>
          </p:cNvPr>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a:extLst>
              <a:ext uri="{FF2B5EF4-FFF2-40B4-BE49-F238E27FC236}">
                <a16:creationId xmlns="" xmlns:a16="http://schemas.microsoft.com/office/drawing/2014/main" id="{0556104D-50FE-5540-8AC4-40F2A244292F}"/>
              </a:ext>
            </a:extLst>
          </p:cNvPr>
          <p:cNvSpPr txBox="1"/>
          <p:nvPr/>
        </p:nvSpPr>
        <p:spPr>
          <a:xfrm>
            <a:off x="1357981" y="472698"/>
            <a:ext cx="1377300" cy="523220"/>
          </a:xfrm>
          <a:prstGeom prst="rect">
            <a:avLst/>
          </a:prstGeom>
          <a:noFill/>
        </p:spPr>
        <p:txBody>
          <a:bodyPr wrap="none" rtlCol="0">
            <a:spAutoFit/>
          </a:bodyPr>
          <a:lstStyle/>
          <a:p>
            <a:pPr algn="l"/>
            <a:r>
              <a:rPr lang="en-US" alt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2020</a:t>
            </a:r>
            <a:endParaRPr lang="zh-CN" altLang="en-US" sz="28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a:extLst>
              <a:ext uri="{FF2B5EF4-FFF2-40B4-BE49-F238E27FC236}">
                <a16:creationId xmlns="" xmlns:a16="http://schemas.microsoft.com/office/drawing/2014/main" id="{CFCA9331-6B13-5341-87BA-86DA8CCC66B6}"/>
              </a:ext>
            </a:extLst>
          </p:cNvPr>
          <p:cNvGrpSpPr/>
          <p:nvPr/>
        </p:nvGrpSpPr>
        <p:grpSpPr>
          <a:xfrm>
            <a:off x="2318096" y="2611830"/>
            <a:ext cx="2381772" cy="2190932"/>
            <a:chOff x="1470701" y="1821913"/>
            <a:chExt cx="3820826" cy="3607097"/>
          </a:xfrm>
        </p:grpSpPr>
        <p:sp>
          <p:nvSpPr>
            <p:cNvPr id="8" name="矩形 1">
              <a:extLst>
                <a:ext uri="{FF2B5EF4-FFF2-40B4-BE49-F238E27FC236}">
                  <a16:creationId xmlns="" xmlns:a16="http://schemas.microsoft.com/office/drawing/2014/main" id="{0C8F17A1-CDED-0F44-B9F9-B0C03A6B1B76}"/>
                </a:ext>
              </a:extLst>
            </p:cNvPr>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a:extLst>
                <a:ext uri="{FF2B5EF4-FFF2-40B4-BE49-F238E27FC236}">
                  <a16:creationId xmlns="" xmlns:a16="http://schemas.microsoft.com/office/drawing/2014/main" id="{C49AE8E5-4513-4646-AD0E-D5AA7BDAAB98}"/>
                </a:ext>
              </a:extLst>
            </p:cNvPr>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a:extLst>
                <a:ext uri="{FF2B5EF4-FFF2-40B4-BE49-F238E27FC236}">
                  <a16:creationId xmlns="" xmlns:a16="http://schemas.microsoft.com/office/drawing/2014/main" id="{68D86627-90D8-3F4F-B3BA-580D789A5EFF}"/>
                </a:ext>
              </a:extLst>
            </p:cNvPr>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a:extLst>
                <a:ext uri="{FF2B5EF4-FFF2-40B4-BE49-F238E27FC236}">
                  <a16:creationId xmlns="" xmlns:a16="http://schemas.microsoft.com/office/drawing/2014/main" id="{15182477-B9F1-B048-89EF-85E10140BEC6}"/>
                </a:ext>
              </a:extLst>
            </p:cNvPr>
            <p:cNvSpPr txBox="1"/>
            <p:nvPr/>
          </p:nvSpPr>
          <p:spPr>
            <a:xfrm>
              <a:off x="2019199" y="2721526"/>
              <a:ext cx="2723828" cy="18241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02</a:t>
              </a:r>
              <a:endParaRPr kumimoji="0" lang="zh-CN" altLang="en-US" sz="72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3" name="组合 16">
            <a:extLst>
              <a:ext uri="{FF2B5EF4-FFF2-40B4-BE49-F238E27FC236}">
                <a16:creationId xmlns="" xmlns:a16="http://schemas.microsoft.com/office/drawing/2014/main" id="{C6ACF3FF-9F17-C342-B43F-94807D67AE07}"/>
              </a:ext>
            </a:extLst>
          </p:cNvPr>
          <p:cNvGrpSpPr/>
          <p:nvPr/>
        </p:nvGrpSpPr>
        <p:grpSpPr>
          <a:xfrm>
            <a:off x="5342504" y="2611830"/>
            <a:ext cx="5333873" cy="918784"/>
            <a:chOff x="6724136" y="1588625"/>
            <a:chExt cx="5333873" cy="918784"/>
          </a:xfrm>
        </p:grpSpPr>
        <p:sp>
          <p:nvSpPr>
            <p:cNvPr id="14" name="文本框 17">
              <a:extLst>
                <a:ext uri="{FF2B5EF4-FFF2-40B4-BE49-F238E27FC236}">
                  <a16:creationId xmlns="" xmlns:a16="http://schemas.microsoft.com/office/drawing/2014/main" id="{AD0E5CC2-0A9E-744B-9892-F9763BC0D641}"/>
                </a:ext>
              </a:extLst>
            </p:cNvPr>
            <p:cNvSpPr txBox="1"/>
            <p:nvPr/>
          </p:nvSpPr>
          <p:spPr>
            <a:xfrm>
              <a:off x="6724136" y="1588625"/>
              <a:ext cx="5333873" cy="646331"/>
            </a:xfrm>
            <a:prstGeom prst="rect">
              <a:avLst/>
            </a:prstGeom>
            <a:noFill/>
          </p:spPr>
          <p:txBody>
            <a:bodyPr wrap="square" rtlCol="0">
              <a:spAutoFit/>
            </a:bodyPr>
            <a:lstStyle/>
            <a:p>
              <a:r>
                <a:rPr lang="zh-CN" altLang="en-US" sz="36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公司核心价值观</a:t>
              </a:r>
            </a:p>
          </p:txBody>
        </p:sp>
        <p:sp>
          <p:nvSpPr>
            <p:cNvPr id="15" name="TextBox 16">
              <a:extLst>
                <a:ext uri="{FF2B5EF4-FFF2-40B4-BE49-F238E27FC236}">
                  <a16:creationId xmlns="" xmlns:a16="http://schemas.microsoft.com/office/drawing/2014/main" id="{B33748E3-4427-974D-9BD7-1F7324536AEB}"/>
                </a:ext>
              </a:extLst>
            </p:cNvPr>
            <p:cNvSpPr txBox="1"/>
            <p:nvPr/>
          </p:nvSpPr>
          <p:spPr>
            <a:xfrm>
              <a:off x="6819699" y="2353521"/>
              <a:ext cx="4123627" cy="153888"/>
            </a:xfrm>
            <a:prstGeom prst="rect">
              <a:avLst/>
            </a:prstGeom>
            <a:noFill/>
          </p:spPr>
          <p:txBody>
            <a:bodyPr wrap="square" lIns="0" tIns="0" rIns="0" bIns="0" rtlCol="0" anchor="t">
              <a:spAutoFit/>
            </a:bodyPr>
            <a:lstStyle/>
            <a:p>
              <a:pPr algn="dist" defTabSz="1219170">
                <a:spcBef>
                  <a:spcPct val="20000"/>
                </a:spcBef>
                <a:defRPr/>
              </a:pPr>
              <a:r>
                <a:rPr lang="en-US" sz="100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There are many variations of passages</a:t>
              </a:r>
            </a:p>
          </p:txBody>
        </p:sp>
      </p:grpSp>
      <p:sp>
        <p:nvSpPr>
          <p:cNvPr id="16" name="PA-文本框 9">
            <a:extLst>
              <a:ext uri="{FF2B5EF4-FFF2-40B4-BE49-F238E27FC236}">
                <a16:creationId xmlns="" xmlns:a16="http://schemas.microsoft.com/office/drawing/2014/main" id="{6E72C148-C367-F749-BF2B-925C71BCDC11}"/>
              </a:ext>
            </a:extLst>
          </p:cNvPr>
          <p:cNvSpPr txBox="1"/>
          <p:nvPr>
            <p:custDataLst>
              <p:tags r:id="rId1"/>
            </p:custDataLst>
          </p:nvPr>
        </p:nvSpPr>
        <p:spPr>
          <a:xfrm>
            <a:off x="5338065" y="3855314"/>
            <a:ext cx="4812008" cy="789255"/>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关键行为准则不需要大家全部背诵，但要求我们在制定政策和规章制度时依照关键行为准则，同时要求我们对照关键行为准则，规范自己的行为，落实好企业的价值观。</a:t>
            </a:r>
          </a:p>
        </p:txBody>
      </p:sp>
    </p:spTree>
    <p:extLst>
      <p:ext uri="{BB962C8B-B14F-4D97-AF65-F5344CB8AC3E}">
        <p14:creationId xmlns:p14="http://schemas.microsoft.com/office/powerpoint/2010/main" val="3777073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
  <p:tag name="ISPRING_ULTRA_SCORM_COURSE_ID" val="0E1D4189-C6CE-4E0A-8573-37DE6D2BCA26"/>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C:\Users\codi\Desktop"/>
  <p:tag name="ISPRING_PRESENTATION_TITLE" val="演示文稿2"/>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PA" val="v5.1.0"/>
</p:tagLst>
</file>

<file path=ppt/tags/tag11.xml><?xml version="1.0" encoding="utf-8"?>
<p:tagLst xmlns:a="http://schemas.openxmlformats.org/drawingml/2006/main" xmlns:r="http://schemas.openxmlformats.org/officeDocument/2006/relationships" xmlns:p="http://schemas.openxmlformats.org/presentationml/2006/main">
  <p:tag name="PA" val="v5.1.0"/>
</p:tagLst>
</file>

<file path=ppt/tags/tag2.xml><?xml version="1.0" encoding="utf-8"?>
<p:tagLst xmlns:a="http://schemas.openxmlformats.org/drawingml/2006/main" xmlns:r="http://schemas.openxmlformats.org/officeDocument/2006/relationships" xmlns:p="http://schemas.openxmlformats.org/presentationml/2006/main">
  <p:tag name="PA" val="v5.1.0"/>
</p:tagLst>
</file>

<file path=ppt/tags/tag3.xml><?xml version="1.0" encoding="utf-8"?>
<p:tagLst xmlns:a="http://schemas.openxmlformats.org/drawingml/2006/main" xmlns:r="http://schemas.openxmlformats.org/officeDocument/2006/relationships" xmlns:p="http://schemas.openxmlformats.org/presentationml/2006/main">
  <p:tag name="PA" val="v5.1.0"/>
</p:tagLst>
</file>

<file path=ppt/tags/tag4.xml><?xml version="1.0" encoding="utf-8"?>
<p:tagLst xmlns:a="http://schemas.openxmlformats.org/drawingml/2006/main" xmlns:r="http://schemas.openxmlformats.org/officeDocument/2006/relationships" xmlns:p="http://schemas.openxmlformats.org/presentationml/2006/main">
  <p:tag name="MH" val="20161008230036"/>
  <p:tag name="MH_LIBRARY" val="CONTENTS"/>
  <p:tag name="MH_TYPE" val="OTHERS"/>
  <p:tag name="ID" val="553514"/>
</p:tagLst>
</file>

<file path=ppt/tags/tag5.xml><?xml version="1.0" encoding="utf-8"?>
<p:tagLst xmlns:a="http://schemas.openxmlformats.org/drawingml/2006/main" xmlns:r="http://schemas.openxmlformats.org/officeDocument/2006/relationships" xmlns:p="http://schemas.openxmlformats.org/presentationml/2006/main">
  <p:tag name="ISLIDE.DIAGRAM" val="1077"/>
</p:tagLst>
</file>

<file path=ppt/tags/tag6.xml><?xml version="1.0" encoding="utf-8"?>
<p:tagLst xmlns:a="http://schemas.openxmlformats.org/drawingml/2006/main" xmlns:r="http://schemas.openxmlformats.org/officeDocument/2006/relationships" xmlns:p="http://schemas.openxmlformats.org/presentationml/2006/main">
  <p:tag name="PA" val="v5.1.0"/>
</p:tagLst>
</file>

<file path=ppt/tags/tag7.xml><?xml version="1.0" encoding="utf-8"?>
<p:tagLst xmlns:a="http://schemas.openxmlformats.org/drawingml/2006/main" xmlns:r="http://schemas.openxmlformats.org/officeDocument/2006/relationships" xmlns:p="http://schemas.openxmlformats.org/presentationml/2006/main">
  <p:tag name="PA" val="v5.1.0"/>
</p:tagLst>
</file>

<file path=ppt/tags/tag8.xml><?xml version="1.0" encoding="utf-8"?>
<p:tagLst xmlns:a="http://schemas.openxmlformats.org/drawingml/2006/main" xmlns:r="http://schemas.openxmlformats.org/officeDocument/2006/relationships" xmlns:p="http://schemas.openxmlformats.org/presentationml/2006/main">
  <p:tag name="PA" val="v5.1.0"/>
</p:tagLst>
</file>

<file path=ppt/tags/tag9.xml><?xml version="1.0" encoding="utf-8"?>
<p:tagLst xmlns:a="http://schemas.openxmlformats.org/drawingml/2006/main" xmlns:r="http://schemas.openxmlformats.org/officeDocument/2006/relationships" xmlns:p="http://schemas.openxmlformats.org/presentationml/2006/main">
  <p:tag name="PA" val="v5.1.0"/>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44</TotalTime>
  <Words>2184</Words>
  <Application>Microsoft Office PowerPoint</Application>
  <PresentationFormat>宽屏</PresentationFormat>
  <Paragraphs>227</Paragraphs>
  <Slides>25</Slides>
  <Notes>25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Lato Heavy</vt:lpstr>
      <vt:lpstr>Meiryo</vt:lpstr>
      <vt:lpstr>等线</vt:lpstr>
      <vt:lpstr>思源黑体</vt:lpstr>
      <vt:lpstr>宋体</vt:lpstr>
      <vt:lpstr>微软雅黑</vt:lpstr>
      <vt:lpstr>字魂35号-经典雅黑</vt:lpstr>
      <vt:lpstr>Arial</vt:lpstr>
      <vt:lpstr>Calibri</vt:lpstr>
      <vt:lpstr>Calibri Light</vt:lpstr>
      <vt:lpstr>Lato</vt:lpstr>
      <vt:lpstr>Montserrat</vt:lpstr>
      <vt:lpstr>Open Sans</vt:lpstr>
      <vt:lpstr>Source Sans Pro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22</cp:revision>
  <dcterms:created xsi:type="dcterms:W3CDTF">2019-11-11T11:40:09Z</dcterms:created>
  <dcterms:modified xsi:type="dcterms:W3CDTF">2020-01-01T13:54:58Z</dcterms:modified>
</cp:coreProperties>
</file>