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27"/>
  </p:notesMasterIdLst>
  <p:sldIdLst>
    <p:sldId id="286" r:id="rId3"/>
    <p:sldId id="260" r:id="rId4"/>
    <p:sldId id="261" r:id="rId5"/>
    <p:sldId id="262" r:id="rId6"/>
    <p:sldId id="263" r:id="rId7"/>
    <p:sldId id="264" r:id="rId8"/>
    <p:sldId id="265" r:id="rId9"/>
    <p:sldId id="283" r:id="rId10"/>
    <p:sldId id="266" r:id="rId11"/>
    <p:sldId id="267" r:id="rId12"/>
    <p:sldId id="268" r:id="rId13"/>
    <p:sldId id="269" r:id="rId14"/>
    <p:sldId id="284" r:id="rId15"/>
    <p:sldId id="271" r:id="rId16"/>
    <p:sldId id="270" r:id="rId17"/>
    <p:sldId id="287" r:id="rId18"/>
    <p:sldId id="273" r:id="rId19"/>
    <p:sldId id="285" r:id="rId20"/>
    <p:sldId id="277" r:id="rId21"/>
    <p:sldId id="278" r:id="rId22"/>
    <p:sldId id="279" r:id="rId23"/>
    <p:sldId id="280" r:id="rId24"/>
    <p:sldId id="281" r:id="rId25"/>
    <p:sldId id="288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277" userDrawn="1">
          <p15:clr>
            <a:srgbClr val="A4A3A4"/>
          </p15:clr>
        </p15:guide>
        <p15:guide id="4" pos="5110" userDrawn="1">
          <p15:clr>
            <a:srgbClr val="A4A3A4"/>
          </p15:clr>
        </p15:guide>
        <p15:guide id="5" pos="2547" userDrawn="1">
          <p15:clr>
            <a:srgbClr val="A4A3A4"/>
          </p15:clr>
        </p15:guide>
        <p15:guide id="6" pos="6403" userDrawn="1">
          <p15:clr>
            <a:srgbClr val="A4A3A4"/>
          </p15:clr>
        </p15:guide>
        <p15:guide id="7" pos="71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7FE"/>
    <a:srgbClr val="4BDDE9"/>
    <a:srgbClr val="FFFFFF"/>
    <a:srgbClr val="345692"/>
    <a:srgbClr val="17C0D4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1" autoAdjust="0"/>
    <p:restoredTop sz="94635"/>
  </p:normalViewPr>
  <p:slideViewPr>
    <p:cSldViewPr snapToGrid="0">
      <p:cViewPr varScale="1">
        <p:scale>
          <a:sx n="113" d="100"/>
          <a:sy n="113" d="100"/>
        </p:scale>
        <p:origin x="510" y="96"/>
      </p:cViewPr>
      <p:guideLst>
        <p:guide orient="horz" pos="2160"/>
        <p:guide pos="3840"/>
        <p:guide pos="1277"/>
        <p:guide pos="5110"/>
        <p:guide pos="2547"/>
        <p:guide pos="6403"/>
        <p:guide pos="7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E062EE-FD48-4DF0-BC53-B634D7B729C2}" type="datetimeFigureOut">
              <a:rPr lang="zh-CN" altLang="en-US" smtClean="0"/>
              <a:t>2018/6/16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3E9234-1F74-475F-A2EA-551410939A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647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9713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 userDrawn="1"/>
        </p:nvGrpSpPr>
        <p:grpSpPr>
          <a:xfrm>
            <a:off x="351550" y="627927"/>
            <a:ext cx="292567" cy="2185334"/>
            <a:chOff x="1323824" y="3429000"/>
            <a:chExt cx="292567" cy="2185334"/>
          </a:xfrm>
        </p:grpSpPr>
        <p:sp>
          <p:nvSpPr>
            <p:cNvPr id="3" name="Shape 2637"/>
            <p:cNvSpPr/>
            <p:nvPr/>
          </p:nvSpPr>
          <p:spPr>
            <a:xfrm>
              <a:off x="1387088" y="5309932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4" name="Shape 2639"/>
            <p:cNvSpPr/>
            <p:nvPr/>
          </p:nvSpPr>
          <p:spPr>
            <a:xfrm>
              <a:off x="1323824" y="4381415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5" name="Shape 2645"/>
            <p:cNvSpPr/>
            <p:nvPr/>
          </p:nvSpPr>
          <p:spPr>
            <a:xfrm>
              <a:off x="1325680" y="3429000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cxnSp>
        <p:nvCxnSpPr>
          <p:cNvPr id="6" name="直线连接符 5"/>
          <p:cNvCxnSpPr/>
          <p:nvPr userDrawn="1"/>
        </p:nvCxnSpPr>
        <p:spPr>
          <a:xfrm>
            <a:off x="497833" y="3429000"/>
            <a:ext cx="0" cy="342900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685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680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87619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7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2244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511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070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6821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3901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35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564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098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2018/6/16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5958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385232" y="3034603"/>
            <a:ext cx="4507832" cy="1034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175" y="717884"/>
            <a:ext cx="5076825" cy="5422231"/>
          </a:xfrm>
          <a:prstGeom prst="rect">
            <a:avLst/>
          </a:prstGeom>
          <a:noFill/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0"/>
          <a:stretch/>
        </p:blipFill>
        <p:spPr>
          <a:xfrm>
            <a:off x="4043363" y="1134978"/>
            <a:ext cx="8148637" cy="4588043"/>
          </a:xfrm>
          <a:prstGeom prst="rect">
            <a:avLst/>
          </a:prstGeom>
        </p:spPr>
      </p:pic>
      <p:sp>
        <p:nvSpPr>
          <p:cNvPr id="5" name="TextBox 32"/>
          <p:cNvSpPr txBox="1"/>
          <p:nvPr/>
        </p:nvSpPr>
        <p:spPr>
          <a:xfrm>
            <a:off x="1240573" y="1580748"/>
            <a:ext cx="4334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Heavy Oblique" charset="0"/>
                <a:ea typeface="Avenir Heavy Oblique" charset="0"/>
                <a:cs typeface="Avenir Heavy Oblique" charset="0"/>
              </a:rPr>
              <a:t>THE </a:t>
            </a:r>
            <a:r>
              <a:rPr lang="en-US" sz="4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Heavy Oblique" charset="0"/>
                <a:ea typeface="Avenir Heavy Oblique" charset="0"/>
                <a:cs typeface="Avenir Heavy Oblique" charset="0"/>
              </a:rPr>
              <a:t>PROCESS</a:t>
            </a:r>
            <a:endParaRPr lang="en-US" sz="4800" b="1" i="1" dirty="0">
              <a:solidFill>
                <a:schemeClr val="tx1">
                  <a:lumMod val="75000"/>
                  <a:lumOff val="25000"/>
                </a:schemeClr>
              </a:solidFill>
              <a:latin typeface="Avenir Heavy Oblique" charset="0"/>
              <a:ea typeface="Avenir Heavy Oblique" charset="0"/>
              <a:cs typeface="Avenir Heavy Oblique" charset="0"/>
            </a:endParaRPr>
          </a:p>
        </p:txBody>
      </p:sp>
      <p:sp>
        <p:nvSpPr>
          <p:cNvPr id="6" name="TextBox 33"/>
          <p:cNvSpPr txBox="1"/>
          <p:nvPr/>
        </p:nvSpPr>
        <p:spPr>
          <a:xfrm>
            <a:off x="1240573" y="3429000"/>
            <a:ext cx="25293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</a:t>
            </a:r>
            <a:r>
              <a:rPr lang="en-US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organization</a:t>
            </a: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</a:t>
            </a:r>
          </a:p>
        </p:txBody>
      </p:sp>
      <p:sp>
        <p:nvSpPr>
          <p:cNvPr id="9" name="Shape 2637"/>
          <p:cNvSpPr/>
          <p:nvPr/>
        </p:nvSpPr>
        <p:spPr>
          <a:xfrm>
            <a:off x="1385232" y="5309932"/>
            <a:ext cx="166039" cy="30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0" name="Shape 2639"/>
          <p:cNvSpPr/>
          <p:nvPr/>
        </p:nvSpPr>
        <p:spPr>
          <a:xfrm>
            <a:off x="2215855" y="5409480"/>
            <a:ext cx="292567" cy="186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1" name="Shape 2645"/>
          <p:cNvSpPr/>
          <p:nvPr/>
        </p:nvSpPr>
        <p:spPr>
          <a:xfrm>
            <a:off x="3173006" y="5392072"/>
            <a:ext cx="288854" cy="210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2" name="TextBox 33"/>
          <p:cNvSpPr txBox="1"/>
          <p:nvPr/>
        </p:nvSpPr>
        <p:spPr>
          <a:xfrm>
            <a:off x="1373365" y="2335923"/>
            <a:ext cx="277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</a:t>
            </a:r>
            <a:r>
              <a:rPr lang="en-US" sz="16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activities</a:t>
            </a:r>
            <a:endParaRPr lang="en-US" sz="1600" b="1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844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5" grpId="0"/>
      <p:bldP spid="6" grpId="0"/>
      <p:bldP spid="9" grpId="0" animBg="1"/>
      <p:bldP spid="10" grpId="0" animBg="1"/>
      <p:bldP spid="11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980" y="1808035"/>
            <a:ext cx="7509097" cy="4693024"/>
          </a:xfrm>
          <a:prstGeom prst="rect">
            <a:avLst/>
          </a:prstGeom>
        </p:spPr>
      </p:pic>
      <p:grpSp>
        <p:nvGrpSpPr>
          <p:cNvPr id="9" name="组 8"/>
          <p:cNvGrpSpPr/>
          <p:nvPr/>
        </p:nvGrpSpPr>
        <p:grpSpPr>
          <a:xfrm>
            <a:off x="1019175" y="3429000"/>
            <a:ext cx="5076825" cy="2689412"/>
            <a:chOff x="1019175" y="3429000"/>
            <a:chExt cx="5076825" cy="2689412"/>
          </a:xfrm>
        </p:grpSpPr>
        <p:sp>
          <p:nvSpPr>
            <p:cNvPr id="5" name="矩形 4"/>
            <p:cNvSpPr/>
            <p:nvPr/>
          </p:nvSpPr>
          <p:spPr>
            <a:xfrm>
              <a:off x="1019175" y="3429000"/>
              <a:ext cx="5076825" cy="268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TextBox 22"/>
            <p:cNvSpPr txBox="1"/>
            <p:nvPr/>
          </p:nvSpPr>
          <p:spPr>
            <a:xfrm>
              <a:off x="1135715" y="3733677"/>
              <a:ext cx="4843743" cy="16825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140"/>
                </a:lnSpc>
              </a:pP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Entrepreneurial activities differ substantially depending on the type of organization and creativity involved. Entrepreneurship ranges in scale from solo, part-time projects to large-scale.</a:t>
              </a:r>
            </a:p>
          </p:txBody>
        </p:sp>
      </p:grpSp>
      <p:sp>
        <p:nvSpPr>
          <p:cNvPr id="6" name="TextBox 23"/>
          <p:cNvSpPr txBox="1"/>
          <p:nvPr/>
        </p:nvSpPr>
        <p:spPr>
          <a:xfrm>
            <a:off x="1135715" y="969262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sp>
        <p:nvSpPr>
          <p:cNvPr id="7" name="TextBox 24"/>
          <p:cNvSpPr txBox="1"/>
          <p:nvPr/>
        </p:nvSpPr>
        <p:spPr>
          <a:xfrm>
            <a:off x="1135715" y="1892379"/>
            <a:ext cx="666264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71600" y="1548807"/>
            <a:ext cx="5076825" cy="2644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29949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239" y="716492"/>
            <a:ext cx="4068762" cy="271250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429000"/>
            <a:ext cx="4068763" cy="2712508"/>
          </a:xfrm>
          <a:prstGeom prst="rect">
            <a:avLst/>
          </a:prstGeom>
        </p:spPr>
      </p:pic>
      <p:sp>
        <p:nvSpPr>
          <p:cNvPr id="8" name="TextBox 23"/>
          <p:cNvSpPr txBox="1"/>
          <p:nvPr/>
        </p:nvSpPr>
        <p:spPr>
          <a:xfrm>
            <a:off x="6485965" y="887296"/>
            <a:ext cx="25914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</a:t>
            </a:r>
            <a:r>
              <a:rPr lang="en-US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LATEST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latin typeface="Avenir Medium Oblique" charset="0"/>
              <a:ea typeface="Avenir Medium Oblique" charset="0"/>
              <a:cs typeface="Avenir Medium Oblique" charset="0"/>
            </a:endParaRPr>
          </a:p>
        </p:txBody>
      </p:sp>
      <p:sp>
        <p:nvSpPr>
          <p:cNvPr id="9" name="TextBox 24"/>
          <p:cNvSpPr txBox="1"/>
          <p:nvPr/>
        </p:nvSpPr>
        <p:spPr>
          <a:xfrm>
            <a:off x="6485966" y="1472071"/>
            <a:ext cx="377026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sp>
        <p:nvSpPr>
          <p:cNvPr id="10" name="TextBox 23"/>
          <p:cNvSpPr txBox="1"/>
          <p:nvPr/>
        </p:nvSpPr>
        <p:spPr>
          <a:xfrm>
            <a:off x="2027238" y="4092178"/>
            <a:ext cx="29867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BEST</a:t>
            </a:r>
            <a:r>
              <a:rPr lang="zh-CN" altLang="en-US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 </a:t>
            </a:r>
            <a:r>
              <a:rPr lang="en-US" altLang="zh-CN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FRIEDNT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latin typeface="Avenir Medium Oblique" charset="0"/>
              <a:ea typeface="Avenir Medium Oblique" charset="0"/>
              <a:cs typeface="Avenir Medium Oblique" charset="0"/>
            </a:endParaRPr>
          </a:p>
        </p:txBody>
      </p:sp>
      <p:sp>
        <p:nvSpPr>
          <p:cNvPr id="11" name="TextBox 24"/>
          <p:cNvSpPr txBox="1"/>
          <p:nvPr/>
        </p:nvSpPr>
        <p:spPr>
          <a:xfrm>
            <a:off x="2027239" y="4676953"/>
            <a:ext cx="3770266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713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09"/>
          <a:stretch/>
        </p:blipFill>
        <p:spPr>
          <a:xfrm>
            <a:off x="2027238" y="0"/>
            <a:ext cx="2016125" cy="53788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9" r="55340"/>
          <a:stretch/>
        </p:blipFill>
        <p:spPr>
          <a:xfrm>
            <a:off x="4043363" y="1479176"/>
            <a:ext cx="2016125" cy="537882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40" r="8169"/>
          <a:stretch/>
        </p:blipFill>
        <p:spPr>
          <a:xfrm>
            <a:off x="6096000" y="0"/>
            <a:ext cx="2016125" cy="5378824"/>
          </a:xfrm>
          <a:prstGeom prst="rect">
            <a:avLst/>
          </a:prstGeom>
        </p:spPr>
      </p:pic>
      <p:sp>
        <p:nvSpPr>
          <p:cNvPr id="6" name="TextBox 23"/>
          <p:cNvSpPr txBox="1"/>
          <p:nvPr/>
        </p:nvSpPr>
        <p:spPr>
          <a:xfrm>
            <a:off x="2130798" y="556059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sp>
        <p:nvSpPr>
          <p:cNvPr id="7" name="TextBox 24"/>
          <p:cNvSpPr txBox="1"/>
          <p:nvPr/>
        </p:nvSpPr>
        <p:spPr>
          <a:xfrm>
            <a:off x="2130798" y="1479176"/>
            <a:ext cx="666264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grpSp>
        <p:nvGrpSpPr>
          <p:cNvPr id="10" name="组 9"/>
          <p:cNvGrpSpPr/>
          <p:nvPr/>
        </p:nvGrpSpPr>
        <p:grpSpPr>
          <a:xfrm>
            <a:off x="8758143" y="2958353"/>
            <a:ext cx="2813237" cy="3457959"/>
            <a:chOff x="8758143" y="2958353"/>
            <a:chExt cx="2813237" cy="3457959"/>
          </a:xfrm>
        </p:grpSpPr>
        <p:sp>
          <p:nvSpPr>
            <p:cNvPr id="8" name="Subtitle 2"/>
            <p:cNvSpPr txBox="1">
              <a:spLocks/>
            </p:cNvSpPr>
            <p:nvPr/>
          </p:nvSpPr>
          <p:spPr>
            <a:xfrm>
              <a:off x="8758143" y="3307787"/>
              <a:ext cx="2813237" cy="3108525"/>
            </a:xfrm>
            <a:prstGeom prst="rect">
              <a:avLst/>
            </a:prstGeom>
          </p:spPr>
          <p:txBody>
            <a:bodyPr vert="horz" wrap="square" lIns="91422" tIns="45711" rIns="91422" bIns="45711" rtlCol="0">
              <a:spAutoFit/>
            </a:bodyPr>
            <a:lstStyle>
              <a:lvl1pPr marL="0" indent="0" algn="l" defTabSz="1828434" rtl="0" eaLnBrk="1" latinLnBrk="0" hangingPunct="1">
                <a:lnSpc>
                  <a:spcPct val="90000"/>
                </a:lnSpc>
                <a:spcBef>
                  <a:spcPts val="2000"/>
                </a:spcBef>
                <a:buFont typeface="Arial" panose="020B0604020202020204" pitchFamily="34" charset="0"/>
                <a:buNone/>
                <a:defRPr lang="en-US" sz="48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1pPr>
              <a:lvl2pPr marL="914217" indent="0" algn="l" defTabSz="182843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40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2pPr>
              <a:lvl3pPr marL="1828434" indent="0" algn="l" defTabSz="182843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36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3pPr>
              <a:lvl4pPr marL="2742651" indent="0" algn="l" defTabSz="182843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3200" kern="1200" dirty="0" smtClean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4pPr>
              <a:lvl5pPr marL="3656868" indent="0" algn="l" defTabSz="182843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lang="en-US" sz="3200" kern="1200" dirty="0">
                  <a:solidFill>
                    <a:schemeClr val="tx1"/>
                  </a:solidFill>
                  <a:effectLst/>
                  <a:latin typeface="Montserrat Hairline" charset="0"/>
                  <a:ea typeface="Montserrat Hairline" charset="0"/>
                  <a:cs typeface="Montserrat Hairline" charset="0"/>
                </a:defRPr>
              </a:lvl5pPr>
              <a:lvl6pPr marL="5028194" indent="-457109" algn="l" defTabSz="182843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5942411" indent="-457109" algn="l" defTabSz="182843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6856628" indent="-457109" algn="l" defTabSz="182843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7770846" indent="-457109" algn="l" defTabSz="182843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3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40000"/>
                </a:lnSpc>
              </a:pPr>
              <a:r>
                <a:rPr lang="en-US" sz="14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8793442" y="2958353"/>
              <a:ext cx="2164976" cy="1708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8837616" y="2412457"/>
            <a:ext cx="2076628" cy="304402"/>
            <a:chOff x="1506361" y="5550641"/>
            <a:chExt cx="2076628" cy="304402"/>
          </a:xfrm>
        </p:grpSpPr>
        <p:sp>
          <p:nvSpPr>
            <p:cNvPr id="12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3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4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</p:spTree>
    <p:extLst>
      <p:ext uri="{BB962C8B-B14F-4D97-AF65-F5344CB8AC3E}">
        <p14:creationId xmlns:p14="http://schemas.microsoft.com/office/powerpoint/2010/main" val="315172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2027237" y="1780674"/>
            <a:ext cx="4212197" cy="1231106"/>
            <a:chOff x="8112124" y="1039547"/>
            <a:chExt cx="4212197" cy="1231106"/>
          </a:xfrm>
        </p:grpSpPr>
        <p:sp>
          <p:nvSpPr>
            <p:cNvPr id="5" name="TextBox 14"/>
            <p:cNvSpPr txBox="1"/>
            <p:nvPr/>
          </p:nvSpPr>
          <p:spPr>
            <a:xfrm>
              <a:off x="8112125" y="1039547"/>
              <a:ext cx="373134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WITH FEATURES</a:t>
              </a: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type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depending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on the type of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33"/>
          <p:cNvSpPr txBox="1"/>
          <p:nvPr/>
        </p:nvSpPr>
        <p:spPr>
          <a:xfrm>
            <a:off x="2027238" y="3758480"/>
            <a:ext cx="3317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organization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2027238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743169"/>
            <a:ext cx="5210175" cy="347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83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238" y="717192"/>
            <a:ext cx="8137525" cy="5423615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7348257" y="3693336"/>
            <a:ext cx="4843743" cy="16825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40"/>
              </a:lnSpc>
            </a:pP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7348257" y="2844225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</p:spTree>
    <p:extLst>
      <p:ext uri="{BB962C8B-B14F-4D97-AF65-F5344CB8AC3E}">
        <p14:creationId xmlns:p14="http://schemas.microsoft.com/office/powerpoint/2010/main" val="229108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175" y="980039"/>
            <a:ext cx="5076825" cy="338248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3506" y="3216934"/>
            <a:ext cx="5076825" cy="3384880"/>
          </a:xfrm>
          <a:prstGeom prst="rect">
            <a:avLst/>
          </a:prstGeom>
        </p:spPr>
      </p:pic>
      <p:sp>
        <p:nvSpPr>
          <p:cNvPr id="7" name="TextBox 23"/>
          <p:cNvSpPr txBox="1"/>
          <p:nvPr/>
        </p:nvSpPr>
        <p:spPr>
          <a:xfrm>
            <a:off x="6191810" y="1171422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sp>
        <p:nvSpPr>
          <p:cNvPr id="8" name="TextBox 24"/>
          <p:cNvSpPr txBox="1"/>
          <p:nvPr/>
        </p:nvSpPr>
        <p:spPr>
          <a:xfrm>
            <a:off x="6191810" y="1803351"/>
            <a:ext cx="556091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1019175" y="4544918"/>
            <a:ext cx="5076825" cy="1384976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</a:p>
        </p:txBody>
      </p:sp>
    </p:spTree>
    <p:extLst>
      <p:ext uri="{BB962C8B-B14F-4D97-AF65-F5344CB8AC3E}">
        <p14:creationId xmlns:p14="http://schemas.microsoft.com/office/powerpoint/2010/main" val="1195432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08"/>
          <a:stretch/>
        </p:blipFill>
        <p:spPr>
          <a:xfrm>
            <a:off x="1990726" y="0"/>
            <a:ext cx="2052637" cy="3429000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1990726" y="4621183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1990726" y="3772072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grpSp>
        <p:nvGrpSpPr>
          <p:cNvPr id="6" name="组 5"/>
          <p:cNvGrpSpPr/>
          <p:nvPr/>
        </p:nvGrpSpPr>
        <p:grpSpPr>
          <a:xfrm>
            <a:off x="2027238" y="5908140"/>
            <a:ext cx="2076628" cy="304402"/>
            <a:chOff x="1506361" y="5550641"/>
            <a:chExt cx="2076628" cy="304402"/>
          </a:xfrm>
        </p:grpSpPr>
        <p:sp>
          <p:nvSpPr>
            <p:cNvPr id="7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8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9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125" y="369094"/>
            <a:ext cx="4079875" cy="6119812"/>
          </a:xfrm>
          <a:prstGeom prst="rect">
            <a:avLst/>
          </a:prstGeom>
        </p:spPr>
      </p:pic>
      <p:sp>
        <p:nvSpPr>
          <p:cNvPr id="11" name="TextBox 22"/>
          <p:cNvSpPr txBox="1"/>
          <p:nvPr/>
        </p:nvSpPr>
        <p:spPr>
          <a:xfrm>
            <a:off x="4267761" y="1349188"/>
            <a:ext cx="36199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4280574" y="764413"/>
            <a:ext cx="28632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YOUR TITLE</a:t>
            </a:r>
          </a:p>
        </p:txBody>
      </p:sp>
    </p:spTree>
    <p:extLst>
      <p:ext uri="{BB962C8B-B14F-4D97-AF65-F5344CB8AC3E}">
        <p14:creationId xmlns:p14="http://schemas.microsoft.com/office/powerpoint/2010/main" val="68948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345639"/>
            <a:ext cx="6985000" cy="4656666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6872008" y="1344706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6872008" y="759931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1127125" y="5372261"/>
            <a:ext cx="6985000" cy="997178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</a:t>
            </a:r>
            <a:r>
              <a:rPr lang="en-US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organize</a:t>
            </a:r>
            <a:endParaRPr 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7073811" y="2559639"/>
            <a:ext cx="2076628" cy="304402"/>
            <a:chOff x="1506361" y="5550641"/>
            <a:chExt cx="2076628" cy="304402"/>
          </a:xfrm>
        </p:grpSpPr>
        <p:sp>
          <p:nvSpPr>
            <p:cNvPr id="8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9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585" y="3462617"/>
            <a:ext cx="2052917" cy="3079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55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2027237" y="1780674"/>
            <a:ext cx="4212197" cy="1231106"/>
            <a:chOff x="8112124" y="1039547"/>
            <a:chExt cx="4212197" cy="1231106"/>
          </a:xfrm>
        </p:grpSpPr>
        <p:sp>
          <p:nvSpPr>
            <p:cNvPr id="5" name="TextBox 14"/>
            <p:cNvSpPr txBox="1"/>
            <p:nvPr/>
          </p:nvSpPr>
          <p:spPr>
            <a:xfrm>
              <a:off x="8248381" y="1039547"/>
              <a:ext cx="221246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MOCKUP</a:t>
              </a: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type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depending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on the type of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33"/>
          <p:cNvSpPr txBox="1"/>
          <p:nvPr/>
        </p:nvSpPr>
        <p:spPr>
          <a:xfrm>
            <a:off x="2027238" y="3758480"/>
            <a:ext cx="3317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organization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2027238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327" y="1743945"/>
            <a:ext cx="5207847" cy="3471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53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1" r="15143"/>
          <a:stretch/>
        </p:blipFill>
        <p:spPr>
          <a:xfrm>
            <a:off x="2027238" y="806824"/>
            <a:ext cx="4068762" cy="3429000"/>
          </a:xfrm>
          <a:prstGeom prst="rect">
            <a:avLst/>
          </a:prstGeom>
        </p:spPr>
      </p:pic>
      <p:sp>
        <p:nvSpPr>
          <p:cNvPr id="5" name="Subtitle 2"/>
          <p:cNvSpPr txBox="1">
            <a:spLocks/>
          </p:cNvSpPr>
          <p:nvPr/>
        </p:nvSpPr>
        <p:spPr>
          <a:xfrm>
            <a:off x="2027238" y="4673014"/>
            <a:ext cx="4068762" cy="1600420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</a:t>
            </a:r>
            <a:r>
              <a:rPr lang="en-US" sz="14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organize</a:t>
            </a:r>
            <a:endParaRPr 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sp>
        <p:nvSpPr>
          <p:cNvPr id="6" name="TextBox 22"/>
          <p:cNvSpPr txBox="1"/>
          <p:nvPr/>
        </p:nvSpPr>
        <p:spPr>
          <a:xfrm>
            <a:off x="6293785" y="1640541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6293785" y="1055766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grpSp>
        <p:nvGrpSpPr>
          <p:cNvPr id="8" name="组 7"/>
          <p:cNvGrpSpPr/>
          <p:nvPr/>
        </p:nvGrpSpPr>
        <p:grpSpPr>
          <a:xfrm>
            <a:off x="6495588" y="2855474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464" y="3451478"/>
            <a:ext cx="4691063" cy="312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8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 6"/>
          <p:cNvGrpSpPr/>
          <p:nvPr/>
        </p:nvGrpSpPr>
        <p:grpSpPr>
          <a:xfrm>
            <a:off x="351550" y="627927"/>
            <a:ext cx="292567" cy="2185334"/>
            <a:chOff x="1323824" y="3429000"/>
            <a:chExt cx="292567" cy="2185334"/>
          </a:xfrm>
        </p:grpSpPr>
        <p:sp>
          <p:nvSpPr>
            <p:cNvPr id="4" name="Shape 2637"/>
            <p:cNvSpPr/>
            <p:nvPr/>
          </p:nvSpPr>
          <p:spPr>
            <a:xfrm>
              <a:off x="1387088" y="5309932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5" name="Shape 2639"/>
            <p:cNvSpPr/>
            <p:nvPr/>
          </p:nvSpPr>
          <p:spPr>
            <a:xfrm>
              <a:off x="1323824" y="4381415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6" name="Shape 2645"/>
            <p:cNvSpPr/>
            <p:nvPr/>
          </p:nvSpPr>
          <p:spPr>
            <a:xfrm>
              <a:off x="1325680" y="3429000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cxnSp>
        <p:nvCxnSpPr>
          <p:cNvPr id="10" name="直线连接符 9"/>
          <p:cNvCxnSpPr/>
          <p:nvPr/>
        </p:nvCxnSpPr>
        <p:spPr>
          <a:xfrm>
            <a:off x="497833" y="3429000"/>
            <a:ext cx="0" cy="3429000"/>
          </a:xfrm>
          <a:prstGeom prst="line">
            <a:avLst/>
          </a:prstGeom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062"/>
                    </a14:imgEffect>
                    <a14:imgEffect>
                      <a14:saturation sat="1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175"/>
          <a:stretch/>
        </p:blipFill>
        <p:spPr>
          <a:xfrm>
            <a:off x="1019175" y="1120391"/>
            <a:ext cx="6757906" cy="4924061"/>
          </a:xfrm>
          <a:prstGeom prst="rect">
            <a:avLst/>
          </a:prstGeom>
        </p:spPr>
      </p:pic>
      <p:grpSp>
        <p:nvGrpSpPr>
          <p:cNvPr id="14" name="组 13"/>
          <p:cNvGrpSpPr/>
          <p:nvPr/>
        </p:nvGrpSpPr>
        <p:grpSpPr>
          <a:xfrm>
            <a:off x="8112125" y="1120391"/>
            <a:ext cx="3207446" cy="900045"/>
            <a:chOff x="8112125" y="1293664"/>
            <a:chExt cx="3207446" cy="900045"/>
          </a:xfrm>
        </p:grpSpPr>
        <p:sp>
          <p:nvSpPr>
            <p:cNvPr id="12" name="TextBox 14"/>
            <p:cNvSpPr txBox="1"/>
            <p:nvPr/>
          </p:nvSpPr>
          <p:spPr>
            <a:xfrm>
              <a:off x="8112125" y="1293664"/>
              <a:ext cx="171713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ABOUT US</a:t>
              </a:r>
            </a:p>
          </p:txBody>
        </p:sp>
        <p:sp>
          <p:nvSpPr>
            <p:cNvPr id="13" name="TextBox 27"/>
            <p:cNvSpPr txBox="1"/>
            <p:nvPr/>
          </p:nvSpPr>
          <p:spPr>
            <a:xfrm>
              <a:off x="8112125" y="1685878"/>
              <a:ext cx="320744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Entrepreneurial activities differ substantially depending on the type of </a:t>
              </a:r>
              <a:r>
                <a:rPr lang="en-US" sz="9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8102724" y="2461730"/>
            <a:ext cx="3216847" cy="900045"/>
            <a:chOff x="8102724" y="1293664"/>
            <a:chExt cx="3216847" cy="900045"/>
          </a:xfrm>
        </p:grpSpPr>
        <p:sp>
          <p:nvSpPr>
            <p:cNvPr id="28" name="TextBox 14"/>
            <p:cNvSpPr txBox="1"/>
            <p:nvPr/>
          </p:nvSpPr>
          <p:spPr>
            <a:xfrm>
              <a:off x="8102724" y="1293664"/>
              <a:ext cx="206203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OUR VALUES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8112125" y="1685878"/>
              <a:ext cx="320744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Entrepreneurial activities differ substantially depending on the type of </a:t>
              </a:r>
              <a:r>
                <a:rPr lang="en-US" sz="9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endParaRP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8112125" y="3803069"/>
            <a:ext cx="3207446" cy="900045"/>
            <a:chOff x="8112125" y="1293664"/>
            <a:chExt cx="3207446" cy="900045"/>
          </a:xfrm>
        </p:grpSpPr>
        <p:sp>
          <p:nvSpPr>
            <p:cNvPr id="31" name="TextBox 14"/>
            <p:cNvSpPr txBox="1"/>
            <p:nvPr/>
          </p:nvSpPr>
          <p:spPr>
            <a:xfrm>
              <a:off x="8112125" y="1293664"/>
              <a:ext cx="254640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WITH FEATURES</a:t>
              </a:r>
            </a:p>
          </p:txBody>
        </p:sp>
        <p:sp>
          <p:nvSpPr>
            <p:cNvPr id="32" name="TextBox 27"/>
            <p:cNvSpPr txBox="1"/>
            <p:nvPr/>
          </p:nvSpPr>
          <p:spPr>
            <a:xfrm>
              <a:off x="8112125" y="1685878"/>
              <a:ext cx="320744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Entrepreneurial activities differ substantially depending on the type of </a:t>
              </a:r>
              <a:r>
                <a:rPr lang="en-US" sz="9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endParaRPr>
            </a:p>
          </p:txBody>
        </p:sp>
      </p:grpSp>
      <p:grpSp>
        <p:nvGrpSpPr>
          <p:cNvPr id="33" name="组 32"/>
          <p:cNvGrpSpPr/>
          <p:nvPr/>
        </p:nvGrpSpPr>
        <p:grpSpPr>
          <a:xfrm>
            <a:off x="8112125" y="5144407"/>
            <a:ext cx="3207446" cy="900045"/>
            <a:chOff x="8112125" y="1293664"/>
            <a:chExt cx="3207446" cy="900045"/>
          </a:xfrm>
        </p:grpSpPr>
        <p:sp>
          <p:nvSpPr>
            <p:cNvPr id="34" name="TextBox 14"/>
            <p:cNvSpPr txBox="1"/>
            <p:nvPr/>
          </p:nvSpPr>
          <p:spPr>
            <a:xfrm>
              <a:off x="8177848" y="1293664"/>
              <a:ext cx="158569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MOCKUP</a:t>
              </a:r>
            </a:p>
          </p:txBody>
        </p:sp>
        <p:sp>
          <p:nvSpPr>
            <p:cNvPr id="35" name="TextBox 27"/>
            <p:cNvSpPr txBox="1"/>
            <p:nvPr/>
          </p:nvSpPr>
          <p:spPr>
            <a:xfrm>
              <a:off x="8112125" y="1685878"/>
              <a:ext cx="3207446" cy="5078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Entrepreneurial activities differ substantially depending on the type of </a:t>
              </a:r>
              <a:r>
                <a:rPr lang="en-US" sz="9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organization</a:t>
              </a:r>
              <a:endPara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711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5" r="28105"/>
          <a:stretch/>
        </p:blipFill>
        <p:spPr>
          <a:xfrm>
            <a:off x="6760584" y="591670"/>
            <a:ext cx="4068762" cy="4068762"/>
          </a:xfrm>
          <a:prstGeom prst="rect">
            <a:avLst/>
          </a:prstGeom>
        </p:spPr>
      </p:pic>
      <p:sp>
        <p:nvSpPr>
          <p:cNvPr id="4" name="TextBox 22"/>
          <p:cNvSpPr txBox="1"/>
          <p:nvPr/>
        </p:nvSpPr>
        <p:spPr>
          <a:xfrm>
            <a:off x="1252257" y="1680882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5" name="TextBox 23"/>
          <p:cNvSpPr txBox="1"/>
          <p:nvPr/>
        </p:nvSpPr>
        <p:spPr>
          <a:xfrm>
            <a:off x="1252257" y="1096107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grpSp>
        <p:nvGrpSpPr>
          <p:cNvPr id="6" name="组 5"/>
          <p:cNvGrpSpPr/>
          <p:nvPr/>
        </p:nvGrpSpPr>
        <p:grpSpPr>
          <a:xfrm>
            <a:off x="1454060" y="2895815"/>
            <a:ext cx="2076628" cy="304402"/>
            <a:chOff x="1506361" y="5550641"/>
            <a:chExt cx="2076628" cy="304402"/>
          </a:xfrm>
        </p:grpSpPr>
        <p:sp>
          <p:nvSpPr>
            <p:cNvPr id="7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8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9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0"/>
          <a:stretch/>
        </p:blipFill>
        <p:spPr>
          <a:xfrm>
            <a:off x="1127125" y="3429000"/>
            <a:ext cx="4950619" cy="3429000"/>
          </a:xfrm>
          <a:prstGeom prst="rect">
            <a:avLst/>
          </a:prstGeom>
        </p:spPr>
      </p:pic>
      <p:sp>
        <p:nvSpPr>
          <p:cNvPr id="11" name="TextBox 22"/>
          <p:cNvSpPr txBox="1"/>
          <p:nvPr/>
        </p:nvSpPr>
        <p:spPr>
          <a:xfrm>
            <a:off x="6760585" y="4912658"/>
            <a:ext cx="40687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</p:spTree>
    <p:extLst>
      <p:ext uri="{BB962C8B-B14F-4D97-AF65-F5344CB8AC3E}">
        <p14:creationId xmlns:p14="http://schemas.microsoft.com/office/powerpoint/2010/main" val="162074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04" r="20457" b="20196"/>
          <a:stretch/>
        </p:blipFill>
        <p:spPr>
          <a:xfrm>
            <a:off x="1992392" y="403413"/>
            <a:ext cx="8172372" cy="3429000"/>
          </a:xfrm>
          <a:prstGeom prst="rect">
            <a:avLst/>
          </a:prstGeom>
        </p:spPr>
      </p:pic>
      <p:sp>
        <p:nvSpPr>
          <p:cNvPr id="5" name="TextBox 22"/>
          <p:cNvSpPr txBox="1"/>
          <p:nvPr/>
        </p:nvSpPr>
        <p:spPr>
          <a:xfrm>
            <a:off x="5321020" y="2743201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5321020" y="2158426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2027238" y="4466564"/>
            <a:ext cx="2016125" cy="2016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/>
        </p:blipFill>
        <p:spPr>
          <a:xfrm>
            <a:off x="6096000" y="4417188"/>
            <a:ext cx="2016125" cy="2016125"/>
          </a:xfrm>
          <a:prstGeom prst="rect">
            <a:avLst/>
          </a:prstGeom>
        </p:spPr>
      </p:pic>
      <p:sp>
        <p:nvSpPr>
          <p:cNvPr id="10" name="TextBox 22"/>
          <p:cNvSpPr txBox="1"/>
          <p:nvPr/>
        </p:nvSpPr>
        <p:spPr>
          <a:xfrm>
            <a:off x="4178528" y="4686586"/>
            <a:ext cx="19000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</a:t>
            </a:r>
            <a:r>
              <a:rPr lang="en-US" sz="1200" i="1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 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sp>
        <p:nvSpPr>
          <p:cNvPr id="11" name="TextBox 22"/>
          <p:cNvSpPr txBox="1"/>
          <p:nvPr/>
        </p:nvSpPr>
        <p:spPr>
          <a:xfrm>
            <a:off x="8264712" y="4686586"/>
            <a:ext cx="190005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</a:t>
            </a:r>
            <a:r>
              <a:rPr lang="en-US" sz="1200" i="1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 </a:t>
            </a:r>
            <a:endParaRPr lang="en-US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383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447" b="8235"/>
          <a:stretch/>
        </p:blipFill>
        <p:spPr>
          <a:xfrm>
            <a:off x="2027239" y="0"/>
            <a:ext cx="2216953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89" r="11558" b="8235"/>
          <a:stretch/>
        </p:blipFill>
        <p:spPr>
          <a:xfrm>
            <a:off x="7184278" y="0"/>
            <a:ext cx="4068762" cy="6293224"/>
          </a:xfrm>
          <a:prstGeom prst="rect">
            <a:avLst/>
          </a:prstGeom>
        </p:spPr>
      </p:pic>
      <p:sp>
        <p:nvSpPr>
          <p:cNvPr id="5" name="TextBox 22"/>
          <p:cNvSpPr txBox="1"/>
          <p:nvPr/>
        </p:nvSpPr>
        <p:spPr>
          <a:xfrm>
            <a:off x="2027239" y="4719919"/>
            <a:ext cx="48437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 Entrepreneurship ranges in scale from solo, part-time projects to large-scale.</a:t>
            </a:r>
          </a:p>
        </p:txBody>
      </p:sp>
      <p:sp>
        <p:nvSpPr>
          <p:cNvPr id="6" name="TextBox 23"/>
          <p:cNvSpPr txBox="1"/>
          <p:nvPr/>
        </p:nvSpPr>
        <p:spPr>
          <a:xfrm>
            <a:off x="2027239" y="4135144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sp>
        <p:nvSpPr>
          <p:cNvPr id="7" name="TextBox 22"/>
          <p:cNvSpPr txBox="1"/>
          <p:nvPr/>
        </p:nvSpPr>
        <p:spPr>
          <a:xfrm>
            <a:off x="4467038" y="275626"/>
            <a:ext cx="2403943" cy="2936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</a:p>
        </p:txBody>
      </p:sp>
    </p:spTree>
    <p:extLst>
      <p:ext uri="{BB962C8B-B14F-4D97-AF65-F5344CB8AC3E}">
        <p14:creationId xmlns:p14="http://schemas.microsoft.com/office/powerpoint/2010/main" val="172947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85232" y="3034603"/>
            <a:ext cx="4507832" cy="10347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9175" y="717884"/>
            <a:ext cx="5076825" cy="5422231"/>
          </a:xfrm>
          <a:prstGeom prst="rect">
            <a:avLst/>
          </a:prstGeom>
          <a:noFill/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30"/>
          <a:stretch/>
        </p:blipFill>
        <p:spPr>
          <a:xfrm>
            <a:off x="4043363" y="1134978"/>
            <a:ext cx="8148637" cy="4588043"/>
          </a:xfrm>
          <a:prstGeom prst="rect">
            <a:avLst/>
          </a:prstGeom>
        </p:spPr>
      </p:pic>
      <p:sp>
        <p:nvSpPr>
          <p:cNvPr id="6" name="TextBox 32"/>
          <p:cNvSpPr txBox="1"/>
          <p:nvPr/>
        </p:nvSpPr>
        <p:spPr>
          <a:xfrm>
            <a:off x="1373365" y="1580748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Heavy Oblique" charset="0"/>
                <a:ea typeface="Avenir Heavy Oblique" charset="0"/>
                <a:cs typeface="Avenir Heavy Oblique" charset="0"/>
              </a:rPr>
              <a:t>THANK YOU</a:t>
            </a:r>
            <a:endParaRPr lang="en-US" sz="4800" b="1" i="1" dirty="0">
              <a:solidFill>
                <a:schemeClr val="tx1">
                  <a:lumMod val="75000"/>
                  <a:lumOff val="25000"/>
                </a:schemeClr>
              </a:solidFill>
              <a:latin typeface="Avenir Heavy Oblique" charset="0"/>
              <a:ea typeface="Avenir Heavy Oblique" charset="0"/>
              <a:cs typeface="Avenir Heavy Oblique" charset="0"/>
            </a:endParaRPr>
          </a:p>
        </p:txBody>
      </p:sp>
      <p:sp>
        <p:nvSpPr>
          <p:cNvPr id="7" name="TextBox 33"/>
          <p:cNvSpPr txBox="1"/>
          <p:nvPr/>
        </p:nvSpPr>
        <p:spPr>
          <a:xfrm>
            <a:off x="1240573" y="3429000"/>
            <a:ext cx="252932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</a:t>
            </a:r>
            <a:r>
              <a:rPr lang="en-US" sz="16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organization</a:t>
            </a:r>
            <a:r>
              <a: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</a:t>
            </a:r>
          </a:p>
        </p:txBody>
      </p:sp>
      <p:sp>
        <p:nvSpPr>
          <p:cNvPr id="8" name="Shape 2637"/>
          <p:cNvSpPr/>
          <p:nvPr/>
        </p:nvSpPr>
        <p:spPr>
          <a:xfrm>
            <a:off x="1385232" y="5309932"/>
            <a:ext cx="166039" cy="3044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400" y="8836"/>
                </a:moveTo>
                <a:lnTo>
                  <a:pt x="16200" y="8836"/>
                </a:lnTo>
                <a:lnTo>
                  <a:pt x="16200" y="11782"/>
                </a:lnTo>
                <a:cubicBezTo>
                  <a:pt x="16200" y="13409"/>
                  <a:pt x="13783" y="14727"/>
                  <a:pt x="10800" y="14727"/>
                </a:cubicBezTo>
                <a:cubicBezTo>
                  <a:pt x="7817" y="14727"/>
                  <a:pt x="5400" y="13409"/>
                  <a:pt x="5400" y="11782"/>
                </a:cubicBezTo>
                <a:cubicBezTo>
                  <a:pt x="5400" y="11782"/>
                  <a:pt x="5400" y="8836"/>
                  <a:pt x="5400" y="8836"/>
                </a:cubicBezTo>
                <a:close/>
                <a:moveTo>
                  <a:pt x="5400" y="3927"/>
                </a:moveTo>
                <a:cubicBezTo>
                  <a:pt x="5400" y="2301"/>
                  <a:pt x="7817" y="982"/>
                  <a:pt x="10800" y="982"/>
                </a:cubicBezTo>
                <a:cubicBezTo>
                  <a:pt x="13783" y="982"/>
                  <a:pt x="16200" y="2301"/>
                  <a:pt x="16200" y="3927"/>
                </a:cubicBezTo>
                <a:lnTo>
                  <a:pt x="16200" y="7855"/>
                </a:lnTo>
                <a:lnTo>
                  <a:pt x="5400" y="7855"/>
                </a:lnTo>
                <a:cubicBezTo>
                  <a:pt x="5400" y="7855"/>
                  <a:pt x="5400" y="3927"/>
                  <a:pt x="5400" y="3927"/>
                </a:cubicBezTo>
                <a:close/>
                <a:moveTo>
                  <a:pt x="10800" y="15709"/>
                </a:moveTo>
                <a:cubicBezTo>
                  <a:pt x="14777" y="15709"/>
                  <a:pt x="18000" y="13951"/>
                  <a:pt x="18000" y="11782"/>
                </a:cubicBezTo>
                <a:lnTo>
                  <a:pt x="18000" y="3927"/>
                </a:lnTo>
                <a:cubicBezTo>
                  <a:pt x="18000" y="1758"/>
                  <a:pt x="14777" y="0"/>
                  <a:pt x="10800" y="0"/>
                </a:cubicBezTo>
                <a:cubicBezTo>
                  <a:pt x="6823" y="0"/>
                  <a:pt x="3600" y="1758"/>
                  <a:pt x="3600" y="3927"/>
                </a:cubicBezTo>
                <a:lnTo>
                  <a:pt x="3600" y="11782"/>
                </a:lnTo>
                <a:cubicBezTo>
                  <a:pt x="3600" y="13951"/>
                  <a:pt x="6823" y="15709"/>
                  <a:pt x="10800" y="15709"/>
                </a:cubicBezTo>
                <a:moveTo>
                  <a:pt x="21600" y="11782"/>
                </a:moveTo>
                <a:lnTo>
                  <a:pt x="21600" y="10309"/>
                </a:lnTo>
                <a:cubicBezTo>
                  <a:pt x="21600" y="10038"/>
                  <a:pt x="21197" y="9818"/>
                  <a:pt x="20700" y="9818"/>
                </a:cubicBezTo>
                <a:cubicBezTo>
                  <a:pt x="20203" y="9818"/>
                  <a:pt x="19800" y="10038"/>
                  <a:pt x="19800" y="10309"/>
                </a:cubicBezTo>
                <a:lnTo>
                  <a:pt x="19800" y="11782"/>
                </a:lnTo>
                <a:cubicBezTo>
                  <a:pt x="19800" y="14493"/>
                  <a:pt x="15771" y="16691"/>
                  <a:pt x="10800" y="16691"/>
                </a:cubicBezTo>
                <a:cubicBezTo>
                  <a:pt x="5829" y="16691"/>
                  <a:pt x="1800" y="14493"/>
                  <a:pt x="1800" y="11782"/>
                </a:cubicBezTo>
                <a:lnTo>
                  <a:pt x="1800" y="10309"/>
                </a:lnTo>
                <a:cubicBezTo>
                  <a:pt x="1800" y="10038"/>
                  <a:pt x="1397" y="9818"/>
                  <a:pt x="900" y="9818"/>
                </a:cubicBezTo>
                <a:cubicBezTo>
                  <a:pt x="403" y="9818"/>
                  <a:pt x="0" y="10038"/>
                  <a:pt x="0" y="10309"/>
                </a:cubicBezTo>
                <a:lnTo>
                  <a:pt x="0" y="11782"/>
                </a:lnTo>
                <a:cubicBezTo>
                  <a:pt x="0" y="14870"/>
                  <a:pt x="4358" y="17398"/>
                  <a:pt x="9900" y="17648"/>
                </a:cubicBezTo>
                <a:lnTo>
                  <a:pt x="9900" y="20618"/>
                </a:lnTo>
                <a:lnTo>
                  <a:pt x="3600" y="20618"/>
                </a:lnTo>
                <a:cubicBezTo>
                  <a:pt x="3103" y="20618"/>
                  <a:pt x="2700" y="20838"/>
                  <a:pt x="2700" y="21110"/>
                </a:cubicBezTo>
                <a:cubicBezTo>
                  <a:pt x="2700" y="21381"/>
                  <a:pt x="3103" y="21600"/>
                  <a:pt x="3600" y="21600"/>
                </a:cubicBezTo>
                <a:lnTo>
                  <a:pt x="18000" y="21600"/>
                </a:lnTo>
                <a:cubicBezTo>
                  <a:pt x="18497" y="21600"/>
                  <a:pt x="18900" y="21381"/>
                  <a:pt x="18900" y="21110"/>
                </a:cubicBezTo>
                <a:cubicBezTo>
                  <a:pt x="18900" y="20838"/>
                  <a:pt x="18497" y="20618"/>
                  <a:pt x="18000" y="20618"/>
                </a:cubicBezTo>
                <a:lnTo>
                  <a:pt x="11700" y="20618"/>
                </a:lnTo>
                <a:lnTo>
                  <a:pt x="11700" y="17648"/>
                </a:lnTo>
                <a:cubicBezTo>
                  <a:pt x="17243" y="17398"/>
                  <a:pt x="21600" y="14870"/>
                  <a:pt x="21600" y="117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9" name="Shape 2639"/>
          <p:cNvSpPr/>
          <p:nvPr/>
        </p:nvSpPr>
        <p:spPr>
          <a:xfrm>
            <a:off x="2215855" y="5409480"/>
            <a:ext cx="292567" cy="18617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255" y="3086"/>
                </a:moveTo>
                <a:cubicBezTo>
                  <a:pt x="12984" y="3086"/>
                  <a:pt x="12764" y="3432"/>
                  <a:pt x="12764" y="3857"/>
                </a:cubicBezTo>
                <a:cubicBezTo>
                  <a:pt x="12764" y="4284"/>
                  <a:pt x="12984" y="4629"/>
                  <a:pt x="13255" y="4629"/>
                </a:cubicBezTo>
                <a:cubicBezTo>
                  <a:pt x="13525" y="4629"/>
                  <a:pt x="13745" y="4284"/>
                  <a:pt x="13745" y="3857"/>
                </a:cubicBezTo>
                <a:cubicBezTo>
                  <a:pt x="13745" y="3432"/>
                  <a:pt x="13525" y="3086"/>
                  <a:pt x="13255" y="3086"/>
                </a:cubicBezTo>
                <a:moveTo>
                  <a:pt x="20618" y="16495"/>
                </a:moveTo>
                <a:lnTo>
                  <a:pt x="15709" y="12638"/>
                </a:lnTo>
                <a:lnTo>
                  <a:pt x="15709" y="8963"/>
                </a:lnTo>
                <a:lnTo>
                  <a:pt x="20618" y="5105"/>
                </a:lnTo>
                <a:cubicBezTo>
                  <a:pt x="20618" y="5105"/>
                  <a:pt x="20618" y="16495"/>
                  <a:pt x="20618" y="16495"/>
                </a:cubicBezTo>
                <a:close/>
                <a:moveTo>
                  <a:pt x="14727" y="16971"/>
                </a:moveTo>
                <a:lnTo>
                  <a:pt x="982" y="16971"/>
                </a:lnTo>
                <a:lnTo>
                  <a:pt x="982" y="3086"/>
                </a:lnTo>
                <a:cubicBezTo>
                  <a:pt x="982" y="2234"/>
                  <a:pt x="1422" y="1543"/>
                  <a:pt x="1964" y="1543"/>
                </a:cubicBezTo>
                <a:lnTo>
                  <a:pt x="13745" y="1543"/>
                </a:lnTo>
                <a:cubicBezTo>
                  <a:pt x="14287" y="1543"/>
                  <a:pt x="14727" y="2234"/>
                  <a:pt x="14727" y="3086"/>
                </a:cubicBezTo>
                <a:cubicBezTo>
                  <a:pt x="14727" y="3086"/>
                  <a:pt x="14727" y="16971"/>
                  <a:pt x="14727" y="16971"/>
                </a:cubicBezTo>
                <a:close/>
                <a:moveTo>
                  <a:pt x="13745" y="20057"/>
                </a:moveTo>
                <a:lnTo>
                  <a:pt x="1964" y="20057"/>
                </a:lnTo>
                <a:cubicBezTo>
                  <a:pt x="1422" y="20057"/>
                  <a:pt x="982" y="19367"/>
                  <a:pt x="982" y="18514"/>
                </a:cubicBezTo>
                <a:lnTo>
                  <a:pt x="14727" y="18514"/>
                </a:lnTo>
                <a:cubicBezTo>
                  <a:pt x="14727" y="19367"/>
                  <a:pt x="14287" y="20057"/>
                  <a:pt x="13745" y="20057"/>
                </a:cubicBezTo>
                <a:moveTo>
                  <a:pt x="21109" y="3086"/>
                </a:moveTo>
                <a:cubicBezTo>
                  <a:pt x="21030" y="3086"/>
                  <a:pt x="20958" y="3122"/>
                  <a:pt x="20892" y="3175"/>
                </a:cubicBezTo>
                <a:lnTo>
                  <a:pt x="20890" y="3167"/>
                </a:lnTo>
                <a:lnTo>
                  <a:pt x="15709" y="7237"/>
                </a:lnTo>
                <a:lnTo>
                  <a:pt x="15709" y="3086"/>
                </a:lnTo>
                <a:cubicBezTo>
                  <a:pt x="15709" y="1382"/>
                  <a:pt x="14830" y="0"/>
                  <a:pt x="13745" y="0"/>
                </a:cubicBezTo>
                <a:lnTo>
                  <a:pt x="1964" y="0"/>
                </a:lnTo>
                <a:cubicBezTo>
                  <a:pt x="879" y="0"/>
                  <a:pt x="0" y="1382"/>
                  <a:pt x="0" y="3086"/>
                </a:cubicBezTo>
                <a:lnTo>
                  <a:pt x="0" y="18514"/>
                </a:lnTo>
                <a:cubicBezTo>
                  <a:pt x="0" y="20219"/>
                  <a:pt x="879" y="21600"/>
                  <a:pt x="1964" y="21600"/>
                </a:cubicBezTo>
                <a:lnTo>
                  <a:pt x="13745" y="21600"/>
                </a:lnTo>
                <a:cubicBezTo>
                  <a:pt x="14830" y="21600"/>
                  <a:pt x="15709" y="20219"/>
                  <a:pt x="15709" y="18514"/>
                </a:cubicBezTo>
                <a:lnTo>
                  <a:pt x="15709" y="14363"/>
                </a:lnTo>
                <a:lnTo>
                  <a:pt x="20890" y="18433"/>
                </a:lnTo>
                <a:lnTo>
                  <a:pt x="20892" y="18427"/>
                </a:lnTo>
                <a:cubicBezTo>
                  <a:pt x="20958" y="18478"/>
                  <a:pt x="21030" y="18514"/>
                  <a:pt x="21109" y="18514"/>
                </a:cubicBezTo>
                <a:cubicBezTo>
                  <a:pt x="21380" y="18514"/>
                  <a:pt x="21600" y="18170"/>
                  <a:pt x="21600" y="17743"/>
                </a:cubicBezTo>
                <a:lnTo>
                  <a:pt x="21600" y="3857"/>
                </a:lnTo>
                <a:cubicBezTo>
                  <a:pt x="21600" y="3432"/>
                  <a:pt x="21380" y="3086"/>
                  <a:pt x="21109" y="3086"/>
                </a:cubicBezTo>
                <a:moveTo>
                  <a:pt x="10309" y="6171"/>
                </a:moveTo>
                <a:cubicBezTo>
                  <a:pt x="10038" y="6171"/>
                  <a:pt x="9818" y="5827"/>
                  <a:pt x="9818" y="5400"/>
                </a:cubicBezTo>
                <a:cubicBezTo>
                  <a:pt x="9818" y="4974"/>
                  <a:pt x="10038" y="4629"/>
                  <a:pt x="10309" y="4629"/>
                </a:cubicBezTo>
                <a:cubicBezTo>
                  <a:pt x="10580" y="4629"/>
                  <a:pt x="10800" y="4974"/>
                  <a:pt x="10800" y="5400"/>
                </a:cubicBezTo>
                <a:cubicBezTo>
                  <a:pt x="10800" y="5827"/>
                  <a:pt x="10580" y="6171"/>
                  <a:pt x="10309" y="6171"/>
                </a:cubicBezTo>
                <a:moveTo>
                  <a:pt x="10309" y="3086"/>
                </a:moveTo>
                <a:cubicBezTo>
                  <a:pt x="9496" y="3086"/>
                  <a:pt x="8836" y="4123"/>
                  <a:pt x="8836" y="5400"/>
                </a:cubicBezTo>
                <a:cubicBezTo>
                  <a:pt x="8836" y="6678"/>
                  <a:pt x="9496" y="7714"/>
                  <a:pt x="10309" y="7714"/>
                </a:cubicBezTo>
                <a:cubicBezTo>
                  <a:pt x="11123" y="7714"/>
                  <a:pt x="11782" y="6678"/>
                  <a:pt x="11782" y="5400"/>
                </a:cubicBezTo>
                <a:cubicBezTo>
                  <a:pt x="11782" y="4123"/>
                  <a:pt x="11123" y="3086"/>
                  <a:pt x="10309" y="3086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0" name="Shape 2645"/>
          <p:cNvSpPr/>
          <p:nvPr/>
        </p:nvSpPr>
        <p:spPr>
          <a:xfrm>
            <a:off x="3173006" y="5392072"/>
            <a:ext cx="288854" cy="210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/>
          </a:p>
        </p:txBody>
      </p:sp>
      <p:sp>
        <p:nvSpPr>
          <p:cNvPr id="11" name="TextBox 33"/>
          <p:cNvSpPr txBox="1"/>
          <p:nvPr/>
        </p:nvSpPr>
        <p:spPr>
          <a:xfrm>
            <a:off x="1373365" y="2335923"/>
            <a:ext cx="27703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</a:t>
            </a:r>
            <a:r>
              <a:rPr lang="en-US" sz="16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activities</a:t>
            </a:r>
            <a:endParaRPr lang="en-US" sz="1600" b="1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160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/>
      <p:bldP spid="7" grpId="0"/>
      <p:bldP spid="8" grpId="0" animBg="1"/>
      <p:bldP spid="9" grpId="0" animBg="1"/>
      <p:bldP spid="10" grpId="0" animBg="1"/>
      <p:bldP spid="1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143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97797"/>
            <a:ext cx="5210175" cy="3473450"/>
          </a:xfrm>
          <a:prstGeom prst="rect">
            <a:avLst/>
          </a:prstGeom>
        </p:spPr>
      </p:pic>
      <p:grpSp>
        <p:nvGrpSpPr>
          <p:cNvPr id="4" name="组 3"/>
          <p:cNvGrpSpPr/>
          <p:nvPr/>
        </p:nvGrpSpPr>
        <p:grpSpPr>
          <a:xfrm>
            <a:off x="2027237" y="1780674"/>
            <a:ext cx="4212197" cy="1231106"/>
            <a:chOff x="8112124" y="1039547"/>
            <a:chExt cx="4212197" cy="1231106"/>
          </a:xfrm>
        </p:grpSpPr>
        <p:sp>
          <p:nvSpPr>
            <p:cNvPr id="5" name="TextBox 14"/>
            <p:cNvSpPr txBox="1"/>
            <p:nvPr/>
          </p:nvSpPr>
          <p:spPr>
            <a:xfrm>
              <a:off x="8112125" y="1039547"/>
              <a:ext cx="248497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ABOUT US</a:t>
              </a: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type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depending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on the type of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33"/>
          <p:cNvSpPr txBox="1"/>
          <p:nvPr/>
        </p:nvSpPr>
        <p:spPr>
          <a:xfrm>
            <a:off x="2027238" y="3758480"/>
            <a:ext cx="3317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organization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2027238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</p:spTree>
    <p:extLst>
      <p:ext uri="{BB962C8B-B14F-4D97-AF65-F5344CB8AC3E}">
        <p14:creationId xmlns:p14="http://schemas.microsoft.com/office/powerpoint/2010/main" val="386572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481" y="416859"/>
            <a:ext cx="6662644" cy="4441762"/>
          </a:xfrm>
          <a:prstGeom prst="rect">
            <a:avLst/>
          </a:prstGeom>
        </p:spPr>
      </p:pic>
      <p:sp>
        <p:nvSpPr>
          <p:cNvPr id="4" name="TextBox 23"/>
          <p:cNvSpPr txBox="1"/>
          <p:nvPr/>
        </p:nvSpPr>
        <p:spPr>
          <a:xfrm>
            <a:off x="1449481" y="5150014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sp>
        <p:nvSpPr>
          <p:cNvPr id="5" name="TextBox 24"/>
          <p:cNvSpPr txBox="1"/>
          <p:nvPr/>
        </p:nvSpPr>
        <p:spPr>
          <a:xfrm>
            <a:off x="1449481" y="5734789"/>
            <a:ext cx="666264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sp>
        <p:nvSpPr>
          <p:cNvPr id="6" name="TextBox 25"/>
          <p:cNvSpPr txBox="1"/>
          <p:nvPr/>
        </p:nvSpPr>
        <p:spPr>
          <a:xfrm>
            <a:off x="6624045" y="787345"/>
            <a:ext cx="36728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Heavy Oblique" charset="0"/>
                <a:ea typeface="Avenir Heavy Oblique" charset="0"/>
                <a:cs typeface="Avenir Heavy Oblique" charset="0"/>
              </a:rPr>
              <a:t>YOUR TITLE</a:t>
            </a:r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8460445" y="1769315"/>
            <a:ext cx="3334203" cy="2806904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</a:p>
        </p:txBody>
      </p:sp>
    </p:spTree>
    <p:extLst>
      <p:ext uri="{BB962C8B-B14F-4D97-AF65-F5344CB8AC3E}">
        <p14:creationId xmlns:p14="http://schemas.microsoft.com/office/powerpoint/2010/main" val="3112941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778" y="649879"/>
            <a:ext cx="6084887" cy="4056591"/>
          </a:xfrm>
          <a:prstGeom prst="rect">
            <a:avLst/>
          </a:prstGeom>
        </p:spPr>
      </p:pic>
      <p:sp>
        <p:nvSpPr>
          <p:cNvPr id="4" name="TextBox 44"/>
          <p:cNvSpPr txBox="1"/>
          <p:nvPr/>
        </p:nvSpPr>
        <p:spPr>
          <a:xfrm>
            <a:off x="2697544" y="5194856"/>
            <a:ext cx="3057797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Company members share a common purpose and unite in order to focus their various talents and organize their</a:t>
            </a:r>
          </a:p>
        </p:txBody>
      </p:sp>
      <p:sp>
        <p:nvSpPr>
          <p:cNvPr id="5" name="TextBox 45"/>
          <p:cNvSpPr txBox="1"/>
          <p:nvPr/>
        </p:nvSpPr>
        <p:spPr>
          <a:xfrm>
            <a:off x="1212866" y="5139456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5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15%</a:t>
            </a:r>
          </a:p>
        </p:txBody>
      </p:sp>
      <p:sp>
        <p:nvSpPr>
          <p:cNvPr id="6" name="Shape 2688"/>
          <p:cNvSpPr/>
          <p:nvPr/>
        </p:nvSpPr>
        <p:spPr>
          <a:xfrm>
            <a:off x="6278623" y="5257342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8" y="11291"/>
                  <a:pt x="19636" y="11291"/>
                </a:cubicBezTo>
                <a:lnTo>
                  <a:pt x="19636" y="7364"/>
                </a:lnTo>
                <a:cubicBezTo>
                  <a:pt x="20178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59"/>
                  <a:pt x="18977" y="0"/>
                  <a:pt x="18164" y="0"/>
                </a:cubicBezTo>
                <a:cubicBezTo>
                  <a:pt x="17350" y="0"/>
                  <a:pt x="16691" y="659"/>
                  <a:pt x="16691" y="1473"/>
                </a:cubicBezTo>
                <a:lnTo>
                  <a:pt x="16691" y="1844"/>
                </a:lnTo>
                <a:lnTo>
                  <a:pt x="2459" y="6029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79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1"/>
                  <a:pt x="9818" y="21109"/>
                </a:cubicBezTo>
                <a:cubicBezTo>
                  <a:pt x="9818" y="21072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1"/>
                </a:lnTo>
                <a:lnTo>
                  <a:pt x="16691" y="17182"/>
                </a:lnTo>
                <a:cubicBezTo>
                  <a:pt x="16691" y="17995"/>
                  <a:pt x="17350" y="18655"/>
                  <a:pt x="18164" y="18655"/>
                </a:cubicBezTo>
                <a:cubicBezTo>
                  <a:pt x="18977" y="18655"/>
                  <a:pt x="19636" y="17995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i="1"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sp>
        <p:nvSpPr>
          <p:cNvPr id="7" name="TextBox 47"/>
          <p:cNvSpPr txBox="1"/>
          <p:nvPr/>
        </p:nvSpPr>
        <p:spPr>
          <a:xfrm>
            <a:off x="6646394" y="5140375"/>
            <a:ext cx="2072185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FIRST TITLE </a:t>
            </a:r>
            <a:r>
              <a:rPr lang="en-US" sz="105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the.</a:t>
            </a:r>
          </a:p>
        </p:txBody>
      </p:sp>
      <p:sp>
        <p:nvSpPr>
          <p:cNvPr id="8" name="TextBox 48"/>
          <p:cNvSpPr txBox="1"/>
          <p:nvPr/>
        </p:nvSpPr>
        <p:spPr>
          <a:xfrm>
            <a:off x="9619209" y="5140375"/>
            <a:ext cx="2072185" cy="946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SECOND TITLE </a:t>
            </a:r>
            <a:r>
              <a:rPr lang="en-US" sz="105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the.</a:t>
            </a:r>
          </a:p>
        </p:txBody>
      </p:sp>
      <p:sp>
        <p:nvSpPr>
          <p:cNvPr id="9" name="Shape 2770"/>
          <p:cNvSpPr/>
          <p:nvPr/>
        </p:nvSpPr>
        <p:spPr>
          <a:xfrm>
            <a:off x="9251438" y="5258204"/>
            <a:ext cx="279328" cy="2793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i="1"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6468"/>
          <a:stretch/>
        </p:blipFill>
        <p:spPr>
          <a:xfrm>
            <a:off x="8112125" y="647446"/>
            <a:ext cx="2052638" cy="4080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8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/>
      <p:bldP spid="8" grpId="0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69"/>
          <a:stretch/>
        </p:blipFill>
        <p:spPr>
          <a:xfrm>
            <a:off x="2199298" y="1610856"/>
            <a:ext cx="5912827" cy="4480660"/>
          </a:xfrm>
          <a:prstGeom prst="rect">
            <a:avLst/>
          </a:prstGeom>
        </p:spPr>
      </p:pic>
      <p:sp>
        <p:nvSpPr>
          <p:cNvPr id="6" name="TextBox 12"/>
          <p:cNvSpPr txBox="1"/>
          <p:nvPr/>
        </p:nvSpPr>
        <p:spPr>
          <a:xfrm>
            <a:off x="2350435" y="4894733"/>
            <a:ext cx="4441373" cy="10669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50"/>
              </a:lnSpc>
            </a:pP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organization and creativity involved.. Entrepreneurial activities differ substantially depending on the type of organization and creativity involved.. </a:t>
            </a:r>
          </a:p>
        </p:txBody>
      </p:sp>
      <p:sp>
        <p:nvSpPr>
          <p:cNvPr id="7" name="TextBox 13"/>
          <p:cNvSpPr txBox="1"/>
          <p:nvPr/>
        </p:nvSpPr>
        <p:spPr>
          <a:xfrm>
            <a:off x="2350435" y="4248402"/>
            <a:ext cx="342914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i="1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SOMETHING</a:t>
            </a:r>
          </a:p>
        </p:txBody>
      </p:sp>
      <p:cxnSp>
        <p:nvCxnSpPr>
          <p:cNvPr id="9" name="直线连接符 8"/>
          <p:cNvCxnSpPr/>
          <p:nvPr/>
        </p:nvCxnSpPr>
        <p:spPr>
          <a:xfrm>
            <a:off x="1398494" y="-188259"/>
            <a:ext cx="0" cy="4436661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149723" y="6359252"/>
            <a:ext cx="497541" cy="49754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6" name="组 15"/>
          <p:cNvGrpSpPr/>
          <p:nvPr/>
        </p:nvGrpSpPr>
        <p:grpSpPr>
          <a:xfrm>
            <a:off x="8482667" y="914712"/>
            <a:ext cx="3364192" cy="1201762"/>
            <a:chOff x="8765054" y="1102970"/>
            <a:chExt cx="2799418" cy="1201762"/>
          </a:xfrm>
        </p:grpSpPr>
        <p:sp>
          <p:nvSpPr>
            <p:cNvPr id="12" name="TextBox 4"/>
            <p:cNvSpPr txBox="1"/>
            <p:nvPr/>
          </p:nvSpPr>
          <p:spPr>
            <a:xfrm>
              <a:off x="9468907" y="1102970"/>
              <a:ext cx="13917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Heavy Oblique" charset="0"/>
                  <a:ea typeface="Avenir Heavy Oblique" charset="0"/>
                  <a:cs typeface="Avenir Heavy Oblique" charset="0"/>
                </a:rPr>
                <a:t>SHORT</a:t>
              </a:r>
            </a:p>
          </p:txBody>
        </p:sp>
        <p:sp>
          <p:nvSpPr>
            <p:cNvPr id="13" name="TextBox 5"/>
            <p:cNvSpPr txBox="1"/>
            <p:nvPr/>
          </p:nvSpPr>
          <p:spPr>
            <a:xfrm>
              <a:off x="8765054" y="1473735"/>
              <a:ext cx="27994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Entrepreneurial activities differ substantially depending on the type of organization and creativity involved. </a:t>
              </a: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8482667" y="2510153"/>
            <a:ext cx="3364192" cy="1201762"/>
            <a:chOff x="8765054" y="2702347"/>
            <a:chExt cx="2799418" cy="1201762"/>
          </a:xfrm>
        </p:grpSpPr>
        <p:sp>
          <p:nvSpPr>
            <p:cNvPr id="14" name="TextBox 10"/>
            <p:cNvSpPr txBox="1"/>
            <p:nvPr/>
          </p:nvSpPr>
          <p:spPr>
            <a:xfrm>
              <a:off x="9060364" y="2702347"/>
              <a:ext cx="22088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Heavy Oblique" charset="0"/>
                  <a:ea typeface="Avenir Heavy Oblique" charset="0"/>
                  <a:cs typeface="Avenir Heavy Oblique" charset="0"/>
                </a:rPr>
                <a:t>LONG TERM</a:t>
              </a:r>
            </a:p>
          </p:txBody>
        </p:sp>
        <p:sp>
          <p:nvSpPr>
            <p:cNvPr id="15" name="TextBox 11"/>
            <p:cNvSpPr txBox="1"/>
            <p:nvPr/>
          </p:nvSpPr>
          <p:spPr>
            <a:xfrm>
              <a:off x="8765054" y="3073112"/>
              <a:ext cx="27994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Entrepreneurial activities differ substantially depending on the type of organization and creativity involved. </a:t>
              </a: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8482667" y="4105594"/>
            <a:ext cx="3364192" cy="1201762"/>
            <a:chOff x="8765054" y="2702347"/>
            <a:chExt cx="2799418" cy="1201762"/>
          </a:xfrm>
        </p:grpSpPr>
        <p:sp>
          <p:nvSpPr>
            <p:cNvPr id="19" name="TextBox 10"/>
            <p:cNvSpPr txBox="1"/>
            <p:nvPr/>
          </p:nvSpPr>
          <p:spPr>
            <a:xfrm>
              <a:off x="9060364" y="2702347"/>
              <a:ext cx="220880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i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Heavy Oblique" charset="0"/>
                  <a:ea typeface="Avenir Heavy Oblique" charset="0"/>
                  <a:cs typeface="Avenir Heavy Oblique" charset="0"/>
                </a:rPr>
                <a:t>LONG TERM</a:t>
              </a:r>
            </a:p>
          </p:txBody>
        </p:sp>
        <p:sp>
          <p:nvSpPr>
            <p:cNvPr id="20" name="TextBox 11"/>
            <p:cNvSpPr txBox="1"/>
            <p:nvPr/>
          </p:nvSpPr>
          <p:spPr>
            <a:xfrm>
              <a:off x="8765054" y="3073112"/>
              <a:ext cx="27994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Entrepreneurial activities differ substantially depending on the type of organization and creativity involved.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150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43363" y="0"/>
            <a:ext cx="4068762" cy="6103143"/>
          </a:xfrm>
          <a:prstGeom prst="rect">
            <a:avLst/>
          </a:prstGeom>
        </p:spPr>
      </p:pic>
      <p:sp>
        <p:nvSpPr>
          <p:cNvPr id="4" name="TextBox 25"/>
          <p:cNvSpPr txBox="1"/>
          <p:nvPr/>
        </p:nvSpPr>
        <p:spPr>
          <a:xfrm>
            <a:off x="1006299" y="1029392"/>
            <a:ext cx="36728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Heavy Oblique" charset="0"/>
                <a:ea typeface="Avenir Heavy Oblique" charset="0"/>
                <a:cs typeface="Avenir Heavy Oblique" charset="0"/>
              </a:rPr>
              <a:t>YOUR TITLE</a:t>
            </a: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019175" y="1976528"/>
            <a:ext cx="2813237" cy="3108525"/>
          </a:xfrm>
          <a:prstGeom prst="rect">
            <a:avLst/>
          </a:prstGeom>
        </p:spPr>
        <p:txBody>
          <a:bodyPr vert="horz" wrap="square" lIns="91422" tIns="45711" rIns="91422" bIns="45711" rtlCol="0">
            <a:spAutoFit/>
          </a:bodyPr>
          <a:lstStyle>
            <a:lvl1pPr marL="0" indent="0" algn="l" defTabSz="1828434" rtl="0" eaLnBrk="1" latinLnBrk="0" hangingPunct="1">
              <a:lnSpc>
                <a:spcPct val="90000"/>
              </a:lnSpc>
              <a:spcBef>
                <a:spcPts val="2000"/>
              </a:spcBef>
              <a:buFont typeface="Arial" panose="020B0604020202020204" pitchFamily="34" charset="0"/>
              <a:buNone/>
              <a:defRPr lang="en-US" sz="48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1pPr>
            <a:lvl2pPr marL="914217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40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2pPr>
            <a:lvl3pPr marL="1828434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6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3pPr>
            <a:lvl4pPr marL="2742651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 smtClean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4pPr>
            <a:lvl5pPr marL="3656868" indent="0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3200" kern="1200" dirty="0">
                <a:solidFill>
                  <a:schemeClr val="tx1"/>
                </a:solidFill>
                <a:effectLst/>
                <a:latin typeface="Montserrat Hairline" charset="0"/>
                <a:ea typeface="Montserrat Hairline" charset="0"/>
                <a:cs typeface="Montserrat Hairline" charset="0"/>
              </a:defRPr>
            </a:lvl5pPr>
            <a:lvl6pPr marL="5028194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42411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56628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70846" indent="-457109" algn="l" defTabSz="182843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40000"/>
              </a:lnSpc>
            </a:pPr>
            <a:r>
              <a:rPr 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talents and organize their collectively available skills or resources to achieve specific, declared goals</a:t>
            </a:r>
          </a:p>
        </p:txBody>
      </p:sp>
      <p:sp>
        <p:nvSpPr>
          <p:cNvPr id="6" name="矩形 5"/>
          <p:cNvSpPr/>
          <p:nvPr/>
        </p:nvSpPr>
        <p:spPr>
          <a:xfrm>
            <a:off x="1019175" y="5513295"/>
            <a:ext cx="2541494" cy="2017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094" y="714372"/>
            <a:ext cx="2191338" cy="14610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8878" y="2536064"/>
            <a:ext cx="2191553" cy="1461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078541" y="4357756"/>
            <a:ext cx="2181890" cy="145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49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2027237" y="1780674"/>
            <a:ext cx="4212197" cy="1231106"/>
            <a:chOff x="8112124" y="1039547"/>
            <a:chExt cx="4212197" cy="1231106"/>
          </a:xfrm>
        </p:grpSpPr>
        <p:sp>
          <p:nvSpPr>
            <p:cNvPr id="5" name="TextBox 14"/>
            <p:cNvSpPr txBox="1"/>
            <p:nvPr/>
          </p:nvSpPr>
          <p:spPr>
            <a:xfrm>
              <a:off x="8112124" y="1039547"/>
              <a:ext cx="300236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b="1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venir Medium Oblique" charset="0"/>
                  <a:ea typeface="Avenir Medium Oblique" charset="0"/>
                  <a:cs typeface="Avenir Medium Oblique" charset="0"/>
                </a:rPr>
                <a:t>OUR VALUES</a:t>
              </a:r>
            </a:p>
          </p:txBody>
        </p:sp>
        <p:sp>
          <p:nvSpPr>
            <p:cNvPr id="6" name="TextBox 27"/>
            <p:cNvSpPr txBox="1"/>
            <p:nvPr/>
          </p:nvSpPr>
          <p:spPr>
            <a:xfrm>
              <a:off x="8112124" y="1685878"/>
              <a:ext cx="421219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Entrepreneurial activities differ </a:t>
              </a:r>
              <a:r>
                <a:rPr lang="en-US" altLang="zh-CN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type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depending </a:t>
              </a:r>
              <a:r>
                <a:rPr lang="en-US" sz="16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on the type of </a:t>
              </a:r>
              <a:r>
                <a:rPr lang="en-US" sz="1600" i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venir Book Oblique" charset="0"/>
                  <a:ea typeface="Avenir Book Oblique" charset="0"/>
                  <a:cs typeface="Avenir Book Oblique" charset="0"/>
                </a:rPr>
                <a:t>organization</a:t>
              </a:r>
              <a:endParaRPr lang="en-US" sz="16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2027238" y="3403050"/>
            <a:ext cx="3448227" cy="153688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TextBox 33"/>
          <p:cNvSpPr txBox="1"/>
          <p:nvPr/>
        </p:nvSpPr>
        <p:spPr>
          <a:xfrm>
            <a:off x="2027238" y="3758480"/>
            <a:ext cx="3317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Entrepreneurial activities differ substantially depending on the type of </a:t>
            </a:r>
            <a:r>
              <a:rPr lang="en-US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organization</a:t>
            </a:r>
            <a:r>
              <a:rPr lang="en-US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.</a:t>
            </a:r>
          </a:p>
        </p:txBody>
      </p:sp>
      <p:grpSp>
        <p:nvGrpSpPr>
          <p:cNvPr id="12" name="组 11"/>
          <p:cNvGrpSpPr/>
          <p:nvPr/>
        </p:nvGrpSpPr>
        <p:grpSpPr>
          <a:xfrm>
            <a:off x="2027238" y="4966845"/>
            <a:ext cx="2076628" cy="304402"/>
            <a:chOff x="1506361" y="5550641"/>
            <a:chExt cx="2076628" cy="304402"/>
          </a:xfrm>
        </p:grpSpPr>
        <p:sp>
          <p:nvSpPr>
            <p:cNvPr id="9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1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92275"/>
            <a:ext cx="5210175" cy="347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20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238" y="420594"/>
            <a:ext cx="4068762" cy="27125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239" y="3697941"/>
            <a:ext cx="4068762" cy="2712773"/>
          </a:xfrm>
          <a:prstGeom prst="rect">
            <a:avLst/>
          </a:prstGeom>
        </p:spPr>
      </p:pic>
      <p:sp>
        <p:nvSpPr>
          <p:cNvPr id="5" name="TextBox 23"/>
          <p:cNvSpPr txBox="1"/>
          <p:nvPr/>
        </p:nvSpPr>
        <p:spPr>
          <a:xfrm>
            <a:off x="6357658" y="645249"/>
            <a:ext cx="41848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OUR LATEST WORKS</a:t>
            </a:r>
          </a:p>
        </p:txBody>
      </p:sp>
      <p:sp>
        <p:nvSpPr>
          <p:cNvPr id="6" name="TextBox 24"/>
          <p:cNvSpPr txBox="1"/>
          <p:nvPr/>
        </p:nvSpPr>
        <p:spPr>
          <a:xfrm>
            <a:off x="6357658" y="1230024"/>
            <a:ext cx="454790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>
            <a:off x="6554983" y="2636859"/>
            <a:ext cx="2076628" cy="304402"/>
            <a:chOff x="1506361" y="5550641"/>
            <a:chExt cx="2076628" cy="304402"/>
          </a:xfrm>
        </p:grpSpPr>
        <p:sp>
          <p:nvSpPr>
            <p:cNvPr id="8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9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0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6357657" y="3779859"/>
            <a:ext cx="26901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venir Medium Oblique" charset="0"/>
                <a:ea typeface="Avenir Medium Oblique" charset="0"/>
                <a:cs typeface="Avenir Medium Oblique" charset="0"/>
              </a:rPr>
              <a:t>GOOD BEST </a:t>
            </a:r>
            <a:endParaRPr lang="en-US" sz="3200" i="1" dirty="0">
              <a:solidFill>
                <a:schemeClr val="tx1">
                  <a:lumMod val="75000"/>
                  <a:lumOff val="25000"/>
                </a:schemeClr>
              </a:solidFill>
              <a:latin typeface="Avenir Medium Oblique" charset="0"/>
              <a:ea typeface="Avenir Medium Oblique" charset="0"/>
              <a:cs typeface="Avenir Medium Oblique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6357657" y="4364634"/>
            <a:ext cx="454790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en-US" altLang="zh-CN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A company is an association or collection of individuals, whether natural persons, legal persons, or a mixture of both. Company members share a common purpose and unite in order to focus their various </a:t>
            </a:r>
            <a:r>
              <a:rPr lang="en-US" altLang="zh-CN" sz="1200" i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venir Book Oblique" charset="0"/>
                <a:ea typeface="Avenir Book Oblique" charset="0"/>
                <a:cs typeface="Avenir Book Oblique" charset="0"/>
              </a:rPr>
              <a:t>talents.</a:t>
            </a:r>
            <a:endParaRPr lang="en-US" altLang="zh-CN" sz="1200" i="1" dirty="0">
              <a:solidFill>
                <a:schemeClr val="tx1">
                  <a:lumMod val="50000"/>
                  <a:lumOff val="50000"/>
                </a:schemeClr>
              </a:solidFill>
              <a:latin typeface="Avenir Book Oblique" charset="0"/>
              <a:ea typeface="Avenir Book Oblique" charset="0"/>
              <a:cs typeface="Avenir Book Oblique" charset="0"/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6554982" y="5771469"/>
            <a:ext cx="2076628" cy="304402"/>
            <a:chOff x="1506361" y="5550641"/>
            <a:chExt cx="2076628" cy="304402"/>
          </a:xfrm>
        </p:grpSpPr>
        <p:sp>
          <p:nvSpPr>
            <p:cNvPr id="14" name="Shape 2637"/>
            <p:cNvSpPr/>
            <p:nvPr/>
          </p:nvSpPr>
          <p:spPr>
            <a:xfrm>
              <a:off x="1506361" y="5550641"/>
              <a:ext cx="166039" cy="3044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8836"/>
                  </a:moveTo>
                  <a:lnTo>
                    <a:pt x="16200" y="8836"/>
                  </a:lnTo>
                  <a:lnTo>
                    <a:pt x="16200" y="11782"/>
                  </a:lnTo>
                  <a:cubicBezTo>
                    <a:pt x="16200" y="13409"/>
                    <a:pt x="13783" y="14727"/>
                    <a:pt x="10800" y="14727"/>
                  </a:cubicBezTo>
                  <a:cubicBezTo>
                    <a:pt x="7817" y="14727"/>
                    <a:pt x="5400" y="13409"/>
                    <a:pt x="5400" y="11782"/>
                  </a:cubicBezTo>
                  <a:cubicBezTo>
                    <a:pt x="5400" y="11782"/>
                    <a:pt x="5400" y="8836"/>
                    <a:pt x="5400" y="8836"/>
                  </a:cubicBezTo>
                  <a:close/>
                  <a:moveTo>
                    <a:pt x="5400" y="3927"/>
                  </a:moveTo>
                  <a:cubicBezTo>
                    <a:pt x="5400" y="2301"/>
                    <a:pt x="7817" y="982"/>
                    <a:pt x="10800" y="982"/>
                  </a:cubicBezTo>
                  <a:cubicBezTo>
                    <a:pt x="13783" y="982"/>
                    <a:pt x="16200" y="2301"/>
                    <a:pt x="16200" y="3927"/>
                  </a:cubicBezTo>
                  <a:lnTo>
                    <a:pt x="16200" y="7855"/>
                  </a:lnTo>
                  <a:lnTo>
                    <a:pt x="5400" y="7855"/>
                  </a:lnTo>
                  <a:cubicBezTo>
                    <a:pt x="5400" y="7855"/>
                    <a:pt x="5400" y="3927"/>
                    <a:pt x="5400" y="3927"/>
                  </a:cubicBezTo>
                  <a:close/>
                  <a:moveTo>
                    <a:pt x="10800" y="15709"/>
                  </a:moveTo>
                  <a:cubicBezTo>
                    <a:pt x="14777" y="15709"/>
                    <a:pt x="18000" y="13951"/>
                    <a:pt x="18000" y="11782"/>
                  </a:cubicBezTo>
                  <a:lnTo>
                    <a:pt x="18000" y="3927"/>
                  </a:lnTo>
                  <a:cubicBezTo>
                    <a:pt x="18000" y="1758"/>
                    <a:pt x="14777" y="0"/>
                    <a:pt x="10800" y="0"/>
                  </a:cubicBezTo>
                  <a:cubicBezTo>
                    <a:pt x="6823" y="0"/>
                    <a:pt x="3600" y="1758"/>
                    <a:pt x="3600" y="3927"/>
                  </a:cubicBezTo>
                  <a:lnTo>
                    <a:pt x="3600" y="11782"/>
                  </a:lnTo>
                  <a:cubicBezTo>
                    <a:pt x="3600" y="13951"/>
                    <a:pt x="6823" y="15709"/>
                    <a:pt x="10800" y="15709"/>
                  </a:cubicBezTo>
                  <a:moveTo>
                    <a:pt x="21600" y="11782"/>
                  </a:moveTo>
                  <a:lnTo>
                    <a:pt x="21600" y="10309"/>
                  </a:lnTo>
                  <a:cubicBezTo>
                    <a:pt x="21600" y="10038"/>
                    <a:pt x="21197" y="9818"/>
                    <a:pt x="20700" y="9818"/>
                  </a:cubicBezTo>
                  <a:cubicBezTo>
                    <a:pt x="20203" y="9818"/>
                    <a:pt x="19800" y="10038"/>
                    <a:pt x="19800" y="10309"/>
                  </a:cubicBezTo>
                  <a:lnTo>
                    <a:pt x="19800" y="11782"/>
                  </a:lnTo>
                  <a:cubicBezTo>
                    <a:pt x="19800" y="14493"/>
                    <a:pt x="15771" y="16691"/>
                    <a:pt x="10800" y="16691"/>
                  </a:cubicBezTo>
                  <a:cubicBezTo>
                    <a:pt x="5829" y="16691"/>
                    <a:pt x="1800" y="14493"/>
                    <a:pt x="1800" y="11782"/>
                  </a:cubicBezTo>
                  <a:lnTo>
                    <a:pt x="1800" y="10309"/>
                  </a:lnTo>
                  <a:cubicBezTo>
                    <a:pt x="1800" y="10038"/>
                    <a:pt x="1397" y="9818"/>
                    <a:pt x="900" y="9818"/>
                  </a:cubicBezTo>
                  <a:cubicBezTo>
                    <a:pt x="403" y="9818"/>
                    <a:pt x="0" y="10038"/>
                    <a:pt x="0" y="10309"/>
                  </a:cubicBezTo>
                  <a:lnTo>
                    <a:pt x="0" y="11782"/>
                  </a:lnTo>
                  <a:cubicBezTo>
                    <a:pt x="0" y="14870"/>
                    <a:pt x="4358" y="17398"/>
                    <a:pt x="9900" y="17648"/>
                  </a:cubicBezTo>
                  <a:lnTo>
                    <a:pt x="9900" y="20618"/>
                  </a:lnTo>
                  <a:lnTo>
                    <a:pt x="3600" y="20618"/>
                  </a:lnTo>
                  <a:cubicBezTo>
                    <a:pt x="3103" y="20618"/>
                    <a:pt x="2700" y="20838"/>
                    <a:pt x="2700" y="21110"/>
                  </a:cubicBezTo>
                  <a:cubicBezTo>
                    <a:pt x="2700" y="21381"/>
                    <a:pt x="3103" y="21600"/>
                    <a:pt x="3600" y="21600"/>
                  </a:cubicBezTo>
                  <a:lnTo>
                    <a:pt x="18000" y="21600"/>
                  </a:lnTo>
                  <a:cubicBezTo>
                    <a:pt x="18497" y="21600"/>
                    <a:pt x="18900" y="21381"/>
                    <a:pt x="18900" y="21110"/>
                  </a:cubicBezTo>
                  <a:cubicBezTo>
                    <a:pt x="18900" y="20838"/>
                    <a:pt x="18497" y="20618"/>
                    <a:pt x="18000" y="20618"/>
                  </a:cubicBezTo>
                  <a:lnTo>
                    <a:pt x="11700" y="20618"/>
                  </a:lnTo>
                  <a:lnTo>
                    <a:pt x="11700" y="17648"/>
                  </a:lnTo>
                  <a:cubicBezTo>
                    <a:pt x="17243" y="17398"/>
                    <a:pt x="21600" y="14870"/>
                    <a:pt x="21600" y="11782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5" name="Shape 2639"/>
            <p:cNvSpPr/>
            <p:nvPr/>
          </p:nvSpPr>
          <p:spPr>
            <a:xfrm>
              <a:off x="2336984" y="5650189"/>
              <a:ext cx="292567" cy="186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55" y="3086"/>
                  </a:moveTo>
                  <a:cubicBezTo>
                    <a:pt x="12984" y="3086"/>
                    <a:pt x="12764" y="3432"/>
                    <a:pt x="12764" y="3857"/>
                  </a:cubicBezTo>
                  <a:cubicBezTo>
                    <a:pt x="12764" y="4284"/>
                    <a:pt x="12984" y="4629"/>
                    <a:pt x="13255" y="4629"/>
                  </a:cubicBezTo>
                  <a:cubicBezTo>
                    <a:pt x="13525" y="4629"/>
                    <a:pt x="13745" y="4284"/>
                    <a:pt x="13745" y="3857"/>
                  </a:cubicBezTo>
                  <a:cubicBezTo>
                    <a:pt x="13745" y="3432"/>
                    <a:pt x="13525" y="3086"/>
                    <a:pt x="13255" y="3086"/>
                  </a:cubicBezTo>
                  <a:moveTo>
                    <a:pt x="20618" y="16495"/>
                  </a:moveTo>
                  <a:lnTo>
                    <a:pt x="15709" y="12638"/>
                  </a:lnTo>
                  <a:lnTo>
                    <a:pt x="15709" y="8963"/>
                  </a:lnTo>
                  <a:lnTo>
                    <a:pt x="20618" y="5105"/>
                  </a:lnTo>
                  <a:cubicBezTo>
                    <a:pt x="20618" y="5105"/>
                    <a:pt x="20618" y="16495"/>
                    <a:pt x="20618" y="16495"/>
                  </a:cubicBezTo>
                  <a:close/>
                  <a:moveTo>
                    <a:pt x="14727" y="16971"/>
                  </a:moveTo>
                  <a:lnTo>
                    <a:pt x="982" y="16971"/>
                  </a:lnTo>
                  <a:lnTo>
                    <a:pt x="982" y="3086"/>
                  </a:lnTo>
                  <a:cubicBezTo>
                    <a:pt x="982" y="2234"/>
                    <a:pt x="1422" y="1543"/>
                    <a:pt x="1964" y="1543"/>
                  </a:cubicBezTo>
                  <a:lnTo>
                    <a:pt x="13745" y="1543"/>
                  </a:lnTo>
                  <a:cubicBezTo>
                    <a:pt x="14287" y="1543"/>
                    <a:pt x="14727" y="2234"/>
                    <a:pt x="14727" y="3086"/>
                  </a:cubicBezTo>
                  <a:cubicBezTo>
                    <a:pt x="14727" y="3086"/>
                    <a:pt x="14727" y="16971"/>
                    <a:pt x="14727" y="16971"/>
                  </a:cubicBezTo>
                  <a:close/>
                  <a:moveTo>
                    <a:pt x="13745" y="20057"/>
                  </a:moveTo>
                  <a:lnTo>
                    <a:pt x="1964" y="20057"/>
                  </a:lnTo>
                  <a:cubicBezTo>
                    <a:pt x="1422" y="20057"/>
                    <a:pt x="982" y="19367"/>
                    <a:pt x="982" y="18514"/>
                  </a:cubicBezTo>
                  <a:lnTo>
                    <a:pt x="14727" y="18514"/>
                  </a:lnTo>
                  <a:cubicBezTo>
                    <a:pt x="14727" y="19367"/>
                    <a:pt x="14287" y="20057"/>
                    <a:pt x="13745" y="20057"/>
                  </a:cubicBezTo>
                  <a:moveTo>
                    <a:pt x="21109" y="3086"/>
                  </a:moveTo>
                  <a:cubicBezTo>
                    <a:pt x="21030" y="3086"/>
                    <a:pt x="20958" y="3122"/>
                    <a:pt x="20892" y="3175"/>
                  </a:cubicBezTo>
                  <a:lnTo>
                    <a:pt x="20890" y="3167"/>
                  </a:lnTo>
                  <a:lnTo>
                    <a:pt x="15709" y="7237"/>
                  </a:lnTo>
                  <a:lnTo>
                    <a:pt x="15709" y="3086"/>
                  </a:lnTo>
                  <a:cubicBezTo>
                    <a:pt x="15709" y="1382"/>
                    <a:pt x="14830" y="0"/>
                    <a:pt x="13745" y="0"/>
                  </a:cubicBezTo>
                  <a:lnTo>
                    <a:pt x="1964" y="0"/>
                  </a:lnTo>
                  <a:cubicBezTo>
                    <a:pt x="879" y="0"/>
                    <a:pt x="0" y="1382"/>
                    <a:pt x="0" y="3086"/>
                  </a:cubicBezTo>
                  <a:lnTo>
                    <a:pt x="0" y="18514"/>
                  </a:lnTo>
                  <a:cubicBezTo>
                    <a:pt x="0" y="20219"/>
                    <a:pt x="879" y="21600"/>
                    <a:pt x="1964" y="21600"/>
                  </a:cubicBezTo>
                  <a:lnTo>
                    <a:pt x="13745" y="21600"/>
                  </a:lnTo>
                  <a:cubicBezTo>
                    <a:pt x="14830" y="21600"/>
                    <a:pt x="15709" y="20219"/>
                    <a:pt x="15709" y="18514"/>
                  </a:cubicBezTo>
                  <a:lnTo>
                    <a:pt x="15709" y="14363"/>
                  </a:lnTo>
                  <a:lnTo>
                    <a:pt x="20890" y="18433"/>
                  </a:lnTo>
                  <a:lnTo>
                    <a:pt x="20892" y="18427"/>
                  </a:lnTo>
                  <a:cubicBezTo>
                    <a:pt x="20958" y="18478"/>
                    <a:pt x="21030" y="18514"/>
                    <a:pt x="21109" y="18514"/>
                  </a:cubicBezTo>
                  <a:cubicBezTo>
                    <a:pt x="21380" y="18514"/>
                    <a:pt x="21600" y="18170"/>
                    <a:pt x="21600" y="17743"/>
                  </a:cubicBezTo>
                  <a:lnTo>
                    <a:pt x="21600" y="3857"/>
                  </a:lnTo>
                  <a:cubicBezTo>
                    <a:pt x="21600" y="3432"/>
                    <a:pt x="21380" y="3086"/>
                    <a:pt x="21109" y="3086"/>
                  </a:cubicBezTo>
                  <a:moveTo>
                    <a:pt x="10309" y="6171"/>
                  </a:moveTo>
                  <a:cubicBezTo>
                    <a:pt x="10038" y="6171"/>
                    <a:pt x="9818" y="5827"/>
                    <a:pt x="9818" y="5400"/>
                  </a:cubicBezTo>
                  <a:cubicBezTo>
                    <a:pt x="9818" y="4974"/>
                    <a:pt x="10038" y="4629"/>
                    <a:pt x="10309" y="4629"/>
                  </a:cubicBezTo>
                  <a:cubicBezTo>
                    <a:pt x="10580" y="4629"/>
                    <a:pt x="10800" y="4974"/>
                    <a:pt x="10800" y="5400"/>
                  </a:cubicBezTo>
                  <a:cubicBezTo>
                    <a:pt x="10800" y="5827"/>
                    <a:pt x="10580" y="6171"/>
                    <a:pt x="10309" y="6171"/>
                  </a:cubicBezTo>
                  <a:moveTo>
                    <a:pt x="10309" y="3086"/>
                  </a:moveTo>
                  <a:cubicBezTo>
                    <a:pt x="9496" y="3086"/>
                    <a:pt x="8836" y="4123"/>
                    <a:pt x="8836" y="5400"/>
                  </a:cubicBezTo>
                  <a:cubicBezTo>
                    <a:pt x="8836" y="6678"/>
                    <a:pt x="9496" y="7714"/>
                    <a:pt x="10309" y="7714"/>
                  </a:cubicBezTo>
                  <a:cubicBezTo>
                    <a:pt x="11123" y="7714"/>
                    <a:pt x="11782" y="6678"/>
                    <a:pt x="11782" y="5400"/>
                  </a:cubicBezTo>
                  <a:cubicBezTo>
                    <a:pt x="11782" y="4123"/>
                    <a:pt x="11123" y="3086"/>
                    <a:pt x="10309" y="3086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16" name="Shape 2645"/>
            <p:cNvSpPr/>
            <p:nvPr/>
          </p:nvSpPr>
          <p:spPr>
            <a:xfrm>
              <a:off x="3294135" y="5632781"/>
              <a:ext cx="288854" cy="210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08" y="20250"/>
                  </a:moveTo>
                  <a:lnTo>
                    <a:pt x="2740" y="17504"/>
                  </a:lnTo>
                  <a:cubicBezTo>
                    <a:pt x="2807" y="17526"/>
                    <a:pt x="2874" y="17550"/>
                    <a:pt x="2945" y="17550"/>
                  </a:cubicBezTo>
                  <a:lnTo>
                    <a:pt x="18655" y="17550"/>
                  </a:lnTo>
                  <a:cubicBezTo>
                    <a:pt x="18726" y="17550"/>
                    <a:pt x="18793" y="17526"/>
                    <a:pt x="18860" y="17504"/>
                  </a:cubicBezTo>
                  <a:lnTo>
                    <a:pt x="20192" y="20250"/>
                  </a:lnTo>
                  <a:cubicBezTo>
                    <a:pt x="20192" y="20250"/>
                    <a:pt x="1408" y="20250"/>
                    <a:pt x="1408" y="20250"/>
                  </a:cubicBezTo>
                  <a:close/>
                  <a:moveTo>
                    <a:pt x="2945" y="1350"/>
                  </a:moveTo>
                  <a:lnTo>
                    <a:pt x="18655" y="1350"/>
                  </a:lnTo>
                  <a:lnTo>
                    <a:pt x="18655" y="16200"/>
                  </a:lnTo>
                  <a:lnTo>
                    <a:pt x="2945" y="16200"/>
                  </a:lnTo>
                  <a:cubicBezTo>
                    <a:pt x="2945" y="16200"/>
                    <a:pt x="2945" y="1350"/>
                    <a:pt x="2945" y="1350"/>
                  </a:cubicBezTo>
                  <a:close/>
                  <a:moveTo>
                    <a:pt x="21510" y="20558"/>
                  </a:moveTo>
                  <a:lnTo>
                    <a:pt x="21518" y="20551"/>
                  </a:lnTo>
                  <a:lnTo>
                    <a:pt x="19591" y="16577"/>
                  </a:lnTo>
                  <a:cubicBezTo>
                    <a:pt x="19617" y="16457"/>
                    <a:pt x="19636" y="16332"/>
                    <a:pt x="19636" y="16200"/>
                  </a:cubicBezTo>
                  <a:lnTo>
                    <a:pt x="19636" y="1350"/>
                  </a:lnTo>
                  <a:cubicBezTo>
                    <a:pt x="19636" y="605"/>
                    <a:pt x="19197" y="0"/>
                    <a:pt x="18655" y="0"/>
                  </a:cubicBezTo>
                  <a:lnTo>
                    <a:pt x="2945" y="0"/>
                  </a:lnTo>
                  <a:cubicBezTo>
                    <a:pt x="2403" y="0"/>
                    <a:pt x="1964" y="605"/>
                    <a:pt x="1964" y="1350"/>
                  </a:cubicBezTo>
                  <a:lnTo>
                    <a:pt x="1964" y="16200"/>
                  </a:lnTo>
                  <a:cubicBezTo>
                    <a:pt x="1964" y="16332"/>
                    <a:pt x="1983" y="16457"/>
                    <a:pt x="2009" y="16577"/>
                  </a:cubicBezTo>
                  <a:lnTo>
                    <a:pt x="82" y="20551"/>
                  </a:lnTo>
                  <a:lnTo>
                    <a:pt x="90" y="20558"/>
                  </a:lnTo>
                  <a:cubicBezTo>
                    <a:pt x="38" y="20665"/>
                    <a:pt x="0" y="20787"/>
                    <a:pt x="0" y="20925"/>
                  </a:cubicBezTo>
                  <a:cubicBezTo>
                    <a:pt x="0" y="21298"/>
                    <a:pt x="220" y="21600"/>
                    <a:pt x="491" y="21600"/>
                  </a:cubicBezTo>
                  <a:lnTo>
                    <a:pt x="21109" y="21600"/>
                  </a:lnTo>
                  <a:cubicBezTo>
                    <a:pt x="21380" y="21600"/>
                    <a:pt x="21600" y="21298"/>
                    <a:pt x="21600" y="20925"/>
                  </a:cubicBezTo>
                  <a:cubicBezTo>
                    <a:pt x="21600" y="20787"/>
                    <a:pt x="21562" y="20665"/>
                    <a:pt x="21510" y="20558"/>
                  </a:cubicBez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</p:grpSp>
    </p:spTree>
    <p:extLst>
      <p:ext uri="{BB962C8B-B14F-4D97-AF65-F5344CB8AC3E}">
        <p14:creationId xmlns:p14="http://schemas.microsoft.com/office/powerpoint/2010/main" val="42826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</TotalTime>
  <Words>1338</Words>
  <Application>Microsoft Office PowerPoint</Application>
  <PresentationFormat>宽屏</PresentationFormat>
  <Paragraphs>91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7" baseType="lpstr">
      <vt:lpstr>Avenir Book Oblique</vt:lpstr>
      <vt:lpstr>Avenir Heavy Oblique</vt:lpstr>
      <vt:lpstr>Avenir Medium Oblique</vt:lpstr>
      <vt:lpstr>Gill Sans</vt:lpstr>
      <vt:lpstr>Meiryo</vt:lpstr>
      <vt:lpstr>等线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71</cp:revision>
  <dcterms:created xsi:type="dcterms:W3CDTF">2017-08-18T03:02:00Z</dcterms:created>
  <dcterms:modified xsi:type="dcterms:W3CDTF">2018-06-16T05:41:39Z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