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jpg" ContentType="image/pn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media/image18.jpg" ContentType="image/png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media/image24.jpg" ContentType="image/png"/>
  <Override PartName="/ppt/charts/chart4.xml" ContentType="application/vnd.openxmlformats-officedocument.drawingml.chart+xml"/>
  <Override PartName="/ppt/media/image27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8" r:id="rId4"/>
    <p:sldId id="257" r:id="rId5"/>
    <p:sldId id="259" r:id="rId6"/>
    <p:sldId id="260" r:id="rId7"/>
    <p:sldId id="268" r:id="rId8"/>
    <p:sldId id="273" r:id="rId9"/>
    <p:sldId id="261" r:id="rId10"/>
    <p:sldId id="262" r:id="rId11"/>
    <p:sldId id="269" r:id="rId12"/>
    <p:sldId id="270" r:id="rId13"/>
    <p:sldId id="265" r:id="rId14"/>
    <p:sldId id="263" r:id="rId15"/>
    <p:sldId id="271" r:id="rId16"/>
    <p:sldId id="266" r:id="rId17"/>
    <p:sldId id="264" r:id="rId18"/>
    <p:sldId id="272" r:id="rId19"/>
    <p:sldId id="267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1799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36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17A"/>
    <a:srgbClr val="303B4A"/>
    <a:srgbClr val="3D4B5D"/>
    <a:srgbClr val="374557"/>
    <a:srgbClr val="445368"/>
    <a:srgbClr val="DE4047"/>
    <a:srgbClr val="D85548"/>
    <a:srgbClr val="DD5B4F"/>
    <a:srgbClr val="7C2B31"/>
    <a:srgbClr val="FFD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56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888" y="90"/>
      </p:cViewPr>
      <p:guideLst>
        <p:guide orient="horz" pos="686"/>
        <p:guide pos="1799"/>
        <p:guide pos="7015"/>
        <p:guide orient="horz" pos="36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___2222.xlsx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package" Target="../embeddings/Microsoft_Excel____3333.xlsx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444.xlsx"/><Relationship Id="rId1" Type="http://schemas.openxmlformats.org/officeDocument/2006/relationships/image" Target="../media/image2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551"/>
          <c:y val="0"/>
          <c:w val="0.68140046751968508"/>
          <c:h val="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E4047"/>
            </a:solidFill>
            <a:ln>
              <a:noFill/>
            </a:ln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</c:dPt>
          <c:dLbls>
            <c:dLbl>
              <c:idx val="1"/>
              <c:layout>
                <c:manualLayout>
                  <c:x val="-0.10675201215428362"/>
                  <c:y val="8.89643767181597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335241752236513E-2"/>
                  <c:y val="2.75822191418936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906195605584667E-2"/>
                      <c:h val="0.1000682814674275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Sheet1!$A$2:$A$19</c:f>
              <c:strCache>
                <c:ptCount val="1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第四季度</c:v>
                </c:pt>
                <c:pt idx="5">
                  <c:v>第四季度</c:v>
                </c:pt>
                <c:pt idx="6">
                  <c:v>第四季度</c:v>
                </c:pt>
                <c:pt idx="7">
                  <c:v>第四季度</c:v>
                </c:pt>
                <c:pt idx="8">
                  <c:v>第四季度</c:v>
                </c:pt>
                <c:pt idx="9">
                  <c:v>第四季度</c:v>
                </c:pt>
                <c:pt idx="10">
                  <c:v>第四季度</c:v>
                </c:pt>
                <c:pt idx="11">
                  <c:v>第四季度</c:v>
                </c:pt>
                <c:pt idx="12">
                  <c:v>第四季度</c:v>
                </c:pt>
                <c:pt idx="13">
                  <c:v>第四季度</c:v>
                </c:pt>
                <c:pt idx="14">
                  <c:v>第四季度</c:v>
                </c:pt>
                <c:pt idx="15">
                  <c:v>第四季度</c:v>
                </c:pt>
                <c:pt idx="16">
                  <c:v>第四季度</c:v>
                </c:pt>
                <c:pt idx="17">
                  <c:v>第四季度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155E-2"/>
          <c:y val="9.989909976394637E-2"/>
          <c:w val="0.95769230769230773"/>
          <c:h val="0.866801200314738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664594544"/>
        <c:axId val="664595104"/>
      </c:barChart>
      <c:catAx>
        <c:axId val="6645945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595104"/>
        <c:crosses val="autoZero"/>
        <c:auto val="1"/>
        <c:lblAlgn val="ctr"/>
        <c:lblOffset val="100"/>
        <c:noMultiLvlLbl val="0"/>
      </c:catAx>
      <c:valAx>
        <c:axId val="664595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4594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664597904"/>
        <c:axId val="664598464"/>
      </c:barChart>
      <c:catAx>
        <c:axId val="6645979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598464"/>
        <c:crosses val="autoZero"/>
        <c:auto val="1"/>
        <c:lblAlgn val="ctr"/>
        <c:lblOffset val="100"/>
        <c:noMultiLvlLbl val="0"/>
      </c:catAx>
      <c:valAx>
        <c:axId val="664598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459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D85548"/>
              </a:solidFill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9525">
                <a:noFill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5156249999999999"/>
                  <c:y val="-0.203614882621241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6718749999999999"/>
                  <c:y val="-0.19511349824339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7031250000000012"/>
                  <c:y val="-0.122709418190173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7C2B3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4600704"/>
        <c:axId val="664601264"/>
      </c:lineChart>
      <c:catAx>
        <c:axId val="664600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601264"/>
        <c:crosses val="autoZero"/>
        <c:auto val="1"/>
        <c:lblAlgn val="ctr"/>
        <c:lblOffset val="100"/>
        <c:noMultiLvlLbl val="0"/>
      </c:catAx>
      <c:valAx>
        <c:axId val="664601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460070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97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201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12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35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25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016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46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702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419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058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46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2379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167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287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323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01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441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010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31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88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25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54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992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73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58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3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chart" Target="../charts/chart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chart" Target="../charts/char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36201" y="96846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49966" y="1814727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物</a:t>
            </a:r>
            <a:endParaRPr lang="en-US" altLang="zh-CN" sz="5400" dirty="0">
              <a:solidFill>
                <a:srgbClr val="303B4A"/>
              </a:solidFill>
              <a:effectLst/>
            </a:endParaRPr>
          </a:p>
          <a:p>
            <a:r>
              <a:rPr lang="zh-CN" altLang="en-US" sz="5400" dirty="0">
                <a:solidFill>
                  <a:srgbClr val="303B4A"/>
                </a:solidFill>
                <a:effectLst/>
              </a:rPr>
              <a:t>语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2105423" y="-588430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57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96718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138241" y="-12526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aphicFrame>
        <p:nvGraphicFramePr>
          <p:cNvPr id="38" name="图表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054374"/>
              </p:ext>
            </p:extLst>
          </p:nvPr>
        </p:nvGraphicFramePr>
        <p:xfrm>
          <a:off x="2657189" y="1024659"/>
          <a:ext cx="6657683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313993" y="214832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96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40584" r="7291" b="13898"/>
          <a:stretch/>
        </p:blipFill>
        <p:spPr>
          <a:xfrm rot="2314908" flipV="1">
            <a:off x="1719444" y="2193994"/>
            <a:ext cx="5116346" cy="5040000"/>
          </a:xfrm>
          <a:prstGeom prst="rect">
            <a:avLst/>
          </a:prstGeom>
          <a:effectLst>
            <a:outerShdw blurRad="50800" dist="38100" dir="2700000" algn="tl" rotWithShape="0">
              <a:srgbClr val="4F3B3A">
                <a:alpha val="6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4880252" y="3781752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5582094" y="4699224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6348363" y="4245019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圆角矩形 56"/>
          <p:cNvSpPr>
            <a:spLocks/>
          </p:cNvSpPr>
          <p:nvPr/>
        </p:nvSpPr>
        <p:spPr>
          <a:xfrm>
            <a:off x="4961711" y="2008640"/>
            <a:ext cx="144000" cy="1800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圆角矩形 57"/>
          <p:cNvSpPr/>
          <p:nvPr/>
        </p:nvSpPr>
        <p:spPr>
          <a:xfrm>
            <a:off x="5659425" y="2634427"/>
            <a:ext cx="144000" cy="2088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6432532" y="1908433"/>
            <a:ext cx="144000" cy="2376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圆角矩形 61"/>
          <p:cNvSpPr>
            <a:spLocks/>
          </p:cNvSpPr>
          <p:nvPr/>
        </p:nvSpPr>
        <p:spPr>
          <a:xfrm>
            <a:off x="4961711" y="23798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>
            <a:spLocks/>
          </p:cNvSpPr>
          <p:nvPr/>
        </p:nvSpPr>
        <p:spPr>
          <a:xfrm>
            <a:off x="5662230" y="32880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>
            <a:spLocks/>
          </p:cNvSpPr>
          <p:nvPr/>
        </p:nvSpPr>
        <p:spPr>
          <a:xfrm>
            <a:off x="6431983" y="2844433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7629528" y="1453166"/>
            <a:ext cx="3170099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+mj-ea"/>
                <a:ea typeface="+mj-ea"/>
              </a:rPr>
              <a:t>千古</a:t>
            </a:r>
            <a:r>
              <a:rPr lang="zh-CN" altLang="en-US" sz="1600" spc="600" dirty="0">
                <a:latin typeface="+mj-ea"/>
                <a:ea typeface="+mj-ea"/>
              </a:rPr>
              <a:t>回首杏雨西湖</a:t>
            </a:r>
            <a:r>
              <a:rPr lang="zh-CN" altLang="en-US" sz="1600" spc="600" dirty="0" smtClean="0">
                <a:latin typeface="+mj-ea"/>
                <a:ea typeface="+mj-ea"/>
              </a:rPr>
              <a:t>边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</a:t>
            </a:r>
            <a:r>
              <a:rPr lang="zh-CN" altLang="en-US" sz="1600" spc="600" dirty="0" smtClean="0">
                <a:latin typeface="+mj-ea"/>
                <a:ea typeface="+mj-ea"/>
              </a:rPr>
              <a:t>片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</a:t>
            </a:r>
            <a:r>
              <a:rPr lang="zh-CN" altLang="en-US" sz="1600" spc="600" dirty="0" smtClean="0">
                <a:latin typeface="+mj-ea"/>
                <a:ea typeface="+mj-ea"/>
              </a:rPr>
              <a:t>敛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62004" y="1598389"/>
            <a:ext cx="3394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琴音何处寄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流星泯灭光阴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琉璃月下冰冷的空气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风动烛火似已熄</a:t>
            </a:r>
            <a:endParaRPr lang="en-US" altLang="zh-CN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endParaRPr lang="zh-CN" altLang="en-US" sz="1600" spc="600" dirty="0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lvl="0"/>
            <a:r>
              <a:rPr lang="zh-CN" altLang="en-US" sz="1600" spc="600" dirty="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155861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放花灯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92425" y="1239583"/>
            <a:ext cx="3888000" cy="4565905"/>
            <a:chOff x="3912906" y="931110"/>
            <a:chExt cx="3888000" cy="4565905"/>
          </a:xfrm>
        </p:grpSpPr>
        <p:grpSp>
          <p:nvGrpSpPr>
            <p:cNvPr id="9" name="组合 8"/>
            <p:cNvGrpSpPr/>
            <p:nvPr/>
          </p:nvGrpSpPr>
          <p:grpSpPr>
            <a:xfrm>
              <a:off x="3942722" y="931110"/>
              <a:ext cx="3828369" cy="4542211"/>
              <a:chOff x="785128" y="1170931"/>
              <a:chExt cx="3828369" cy="454221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378075" y="1292422"/>
                <a:ext cx="615553" cy="1169551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800" dirty="0" smtClean="0">
                    <a:latin typeface="方正铁筋隶书简体" panose="03000509000000000000" pitchFamily="65" charset="-122"/>
                    <a:ea typeface="方正铁筋隶书简体" panose="03000509000000000000" pitchFamily="65" charset="-122"/>
                  </a:rPr>
                  <a:t>放花灯</a:t>
                </a:r>
                <a:endParaRPr lang="zh-CN" altLang="en-US" sz="28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397854" y="1170931"/>
                <a:ext cx="585056" cy="1342518"/>
              </a:xfrm>
              <a:prstGeom prst="rect">
                <a:avLst/>
              </a:prstGeom>
              <a:noFill/>
              <a:ln w="25400">
                <a:solidFill>
                  <a:srgbClr val="3B272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65" b="44378"/>
              <a:stretch>
                <a:fillRect/>
              </a:stretch>
            </p:blipFill>
            <p:spPr>
              <a:xfrm>
                <a:off x="785128" y="1898600"/>
                <a:ext cx="3828369" cy="3814542"/>
              </a:xfrm>
              <a:custGeom>
                <a:avLst/>
                <a:gdLst>
                  <a:gd name="connsiteX0" fmla="*/ 2299843 w 3828369"/>
                  <a:gd name="connsiteY0" fmla="*/ 0 h 3814542"/>
                  <a:gd name="connsiteX1" fmla="*/ 2430359 w 3828369"/>
                  <a:gd name="connsiteY1" fmla="*/ 29254 h 3814542"/>
                  <a:gd name="connsiteX2" fmla="*/ 3812871 w 3828369"/>
                  <a:gd name="connsiteY2" fmla="*/ 1500386 h 3814542"/>
                  <a:gd name="connsiteX3" fmla="*/ 3828369 w 3828369"/>
                  <a:gd name="connsiteY3" fmla="*/ 1601935 h 3814542"/>
                  <a:gd name="connsiteX4" fmla="*/ 3828369 w 3828369"/>
                  <a:gd name="connsiteY4" fmla="*/ 2175149 h 3814542"/>
                  <a:gd name="connsiteX5" fmla="*/ 3812871 w 3828369"/>
                  <a:gd name="connsiteY5" fmla="*/ 2276698 h 3814542"/>
                  <a:gd name="connsiteX6" fmla="*/ 1926000 w 3828369"/>
                  <a:gd name="connsiteY6" fmla="*/ 3814542 h 3814542"/>
                  <a:gd name="connsiteX7" fmla="*/ 0 w 3828369"/>
                  <a:gd name="connsiteY7" fmla="*/ 1888542 h 3814542"/>
                  <a:gd name="connsiteX8" fmla="*/ 1353267 w 3828369"/>
                  <a:gd name="connsiteY8" fmla="*/ 49131 h 3814542"/>
                  <a:gd name="connsiteX9" fmla="*/ 1527990 w 3828369"/>
                  <a:gd name="connsiteY9" fmla="*/ 4205 h 3814542"/>
                  <a:gd name="connsiteX10" fmla="*/ 1527990 w 3828369"/>
                  <a:gd name="connsiteY10" fmla="*/ 716237 h 3814542"/>
                  <a:gd name="connsiteX11" fmla="*/ 2299843 w 3828369"/>
                  <a:gd name="connsiteY11" fmla="*/ 716237 h 381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28369" h="3814542">
                    <a:moveTo>
                      <a:pt x="2299843" y="0"/>
                    </a:moveTo>
                    <a:lnTo>
                      <a:pt x="2430359" y="29254"/>
                    </a:lnTo>
                    <a:cubicBezTo>
                      <a:pt x="3126954" y="217761"/>
                      <a:pt x="3666952" y="787300"/>
                      <a:pt x="3812871" y="1500386"/>
                    </a:cubicBezTo>
                    <a:lnTo>
                      <a:pt x="3828369" y="1601935"/>
                    </a:lnTo>
                    <a:lnTo>
                      <a:pt x="3828369" y="2175149"/>
                    </a:lnTo>
                    <a:lnTo>
                      <a:pt x="3812871" y="2276698"/>
                    </a:lnTo>
                    <a:cubicBezTo>
                      <a:pt x="3633278" y="3154344"/>
                      <a:pt x="2856738" y="3814542"/>
                      <a:pt x="1926000" y="3814542"/>
                    </a:cubicBezTo>
                    <a:cubicBezTo>
                      <a:pt x="862300" y="3814542"/>
                      <a:pt x="0" y="2952242"/>
                      <a:pt x="0" y="1888542"/>
                    </a:cubicBezTo>
                    <a:cubicBezTo>
                      <a:pt x="0" y="1024286"/>
                      <a:pt x="569253" y="292985"/>
                      <a:pt x="1353267" y="49131"/>
                    </a:cubicBezTo>
                    <a:lnTo>
                      <a:pt x="1527990" y="4205"/>
                    </a:lnTo>
                    <a:lnTo>
                      <a:pt x="1527990" y="716237"/>
                    </a:lnTo>
                    <a:lnTo>
                      <a:pt x="2299843" y="716237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3912906" y="164657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4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放花灯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8405" y="1891136"/>
            <a:ext cx="4719331" cy="5400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25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放花灯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431077479"/>
              </p:ext>
            </p:extLst>
          </p:nvPr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1353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理红妆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92425" y="1287424"/>
            <a:ext cx="3888000" cy="4564554"/>
            <a:chOff x="1020938" y="1146203"/>
            <a:chExt cx="3888000" cy="4564554"/>
          </a:xfrm>
        </p:grpSpPr>
        <p:sp>
          <p:nvSpPr>
            <p:cNvPr id="14" name="文本框 13"/>
            <p:cNvSpPr txBox="1"/>
            <p:nvPr/>
          </p:nvSpPr>
          <p:spPr>
            <a:xfrm>
              <a:off x="2638909" y="1267694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理红妆</a:t>
              </a:r>
              <a:endPara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658688" y="1146203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6" t="6178" r="12712" b="38200"/>
            <a:stretch>
              <a:fillRect/>
            </a:stretch>
          </p:blipFill>
          <p:spPr>
            <a:xfrm>
              <a:off x="1032500" y="1860319"/>
              <a:ext cx="3828369" cy="3814542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1020938" y="1860319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0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理红妆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2" y="2441859"/>
            <a:ext cx="3131164" cy="4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5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理红妆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1702321" y="244185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/>
        </p:blipFill>
        <p:spPr>
          <a:xfrm>
            <a:off x="1034054" y="131970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040467" y="1478679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 smtClean="0">
                <a:latin typeface="+mj-ea"/>
                <a:ea typeface="+mj-ea"/>
              </a:rPr>
              <a:t>千古</a:t>
            </a:r>
            <a:r>
              <a:rPr lang="zh-CN" altLang="en-US" sz="1600" spc="600" dirty="0">
                <a:latin typeface="+mj-ea"/>
                <a:ea typeface="+mj-ea"/>
              </a:rPr>
              <a:t>回首杏雨西湖</a:t>
            </a:r>
            <a:r>
              <a:rPr lang="zh-CN" altLang="en-US" sz="1600" spc="600" dirty="0" smtClean="0">
                <a:latin typeface="+mj-ea"/>
                <a:ea typeface="+mj-ea"/>
              </a:rPr>
              <a:t>边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纸伞朦胧间洒下阴影一</a:t>
            </a:r>
            <a:r>
              <a:rPr lang="zh-CN" altLang="en-US" sz="1600" spc="600" dirty="0" smtClean="0">
                <a:latin typeface="+mj-ea"/>
                <a:ea typeface="+mj-ea"/>
              </a:rPr>
              <a:t>片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眉眼低垂微</a:t>
            </a:r>
            <a:r>
              <a:rPr lang="zh-CN" altLang="en-US" sz="1600" spc="600" dirty="0" smtClean="0">
                <a:latin typeface="+mj-ea"/>
                <a:ea typeface="+mj-ea"/>
              </a:rPr>
              <a:t>敛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风声掠过</a:t>
            </a:r>
            <a:r>
              <a:rPr lang="zh-CN" altLang="en-US" sz="1600" spc="600" dirty="0" smtClean="0">
                <a:latin typeface="+mj-ea"/>
                <a:ea typeface="+mj-ea"/>
              </a:rPr>
              <a:t>指尖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素衣映湖中月 水光</a:t>
            </a:r>
            <a:r>
              <a:rPr lang="zh-CN" altLang="en-US" sz="1600" spc="600" dirty="0" smtClean="0">
                <a:latin typeface="+mj-ea"/>
                <a:ea typeface="+mj-ea"/>
              </a:rPr>
              <a:t>潋滟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把盏笑谈世间 酒色</a:t>
            </a:r>
            <a:r>
              <a:rPr lang="zh-CN" altLang="en-US" sz="1600" spc="600" dirty="0" smtClean="0">
                <a:latin typeface="+mj-ea"/>
                <a:ea typeface="+mj-ea"/>
              </a:rPr>
              <a:t>清浅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4626874" y="2837859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27784" y="1159070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rPr>
              <a:t>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2261" y="2457788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 smtClean="0">
                <a:effectLst/>
              </a:rPr>
              <a:t>谢观赏</a:t>
            </a:r>
            <a:endParaRPr lang="zh-CN" altLang="en-US" sz="4400" dirty="0">
              <a:effectLst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222A35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柳下闻瑶琴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起舞和一曲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仿佛映当年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翩若惊鸿影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谁三言两语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撩拨了情意</a:t>
            </a:r>
            <a:endParaRPr lang="en-US" altLang="zh-CN" sz="1600" spc="600" dirty="0">
              <a:solidFill>
                <a:schemeClr val="bg1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r>
              <a:rPr lang="zh-CN" altLang="en-US" sz="1600" spc="600" dirty="0">
                <a:solidFill>
                  <a:schemeClr val="bg1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1867386" y="-525585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453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059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前言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5237315" y="4111296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4866" y="1379380"/>
            <a:ext cx="4893647" cy="4567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古物也是会说话的，即为古物</a:t>
            </a:r>
            <a:r>
              <a:rPr lang="zh-CN" altLang="en-US" spc="600" dirty="0" smtClean="0">
                <a:latin typeface="+mj-ea"/>
                <a:ea typeface="+mj-ea"/>
              </a:rPr>
              <a:t>语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还有一份未说出口的</a:t>
            </a:r>
            <a:r>
              <a:rPr lang="en-US" altLang="zh-CN" spc="600" dirty="0" smtClean="0">
                <a:latin typeface="+mj-ea"/>
                <a:ea typeface="+mj-ea"/>
              </a:rPr>
              <a:t>……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还有一段</a:t>
            </a:r>
            <a:r>
              <a:rPr lang="zh-CN" altLang="en-US" spc="600" dirty="0" smtClean="0">
                <a:latin typeface="+mj-ea"/>
                <a:ea typeface="+mj-ea"/>
              </a:rPr>
              <a:t>历史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不仅仅是</a:t>
            </a:r>
            <a:r>
              <a:rPr lang="zh-CN" altLang="en-US" spc="600" dirty="0">
                <a:latin typeface="+mj-ea"/>
                <a:ea typeface="+mj-ea"/>
              </a:rPr>
              <a:t>千年</a:t>
            </a:r>
            <a:r>
              <a:rPr lang="zh-CN" altLang="en-US" spc="600" dirty="0" smtClean="0">
                <a:latin typeface="+mj-ea"/>
                <a:ea typeface="+mj-ea"/>
              </a:rPr>
              <a:t>时光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觉得一件古物承载</a:t>
            </a:r>
            <a:r>
              <a:rPr lang="zh-CN" altLang="en-US" spc="600" dirty="0" smtClean="0">
                <a:latin typeface="+mj-ea"/>
                <a:ea typeface="+mj-ea"/>
              </a:rPr>
              <a:t>的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还有呼葱觅蒜的旧时</a:t>
            </a:r>
            <a:r>
              <a:rPr lang="zh-CN" altLang="en-US" spc="600" dirty="0" smtClean="0">
                <a:latin typeface="+mj-ea"/>
                <a:ea typeface="+mj-ea"/>
              </a:rPr>
              <a:t>书</a:t>
            </a:r>
            <a:endParaRPr lang="en-US" altLang="zh-CN" spc="600" dirty="0">
              <a:latin typeface="+mj-ea"/>
              <a:ea typeface="+mj-ea"/>
            </a:endParaRPr>
          </a:p>
          <a:p>
            <a:endParaRPr lang="en-US" altLang="zh-CN" spc="600" dirty="0" smtClean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因为</a:t>
            </a:r>
            <a:r>
              <a:rPr lang="zh-CN" altLang="en-US" spc="600" dirty="0">
                <a:latin typeface="+mj-ea"/>
                <a:ea typeface="+mj-ea"/>
              </a:rPr>
              <a:t>前段时间看了哑舍的</a:t>
            </a:r>
            <a:r>
              <a:rPr lang="zh-CN" altLang="en-US" spc="600" dirty="0" smtClean="0">
                <a:latin typeface="+mj-ea"/>
                <a:ea typeface="+mj-ea"/>
              </a:rPr>
              <a:t>文章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7215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800" dirty="0">
                <a:effectLst/>
              </a:rPr>
              <a:t>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921338" y="2864070"/>
            <a:ext cx="553998" cy="1116000"/>
            <a:chOff x="2921338" y="2864070"/>
            <a:chExt cx="553998" cy="1116000"/>
          </a:xfrm>
        </p:grpSpPr>
        <p:sp>
          <p:nvSpPr>
            <p:cNvPr id="6" name="文本框 5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油纸伞</a:t>
              </a:r>
              <a:endPara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316" y="2864070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293034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41575" y="2856553"/>
            <a:ext cx="553998" cy="1116000"/>
            <a:chOff x="2921338" y="2856553"/>
            <a:chExt cx="553998" cy="1116000"/>
          </a:xfrm>
        </p:grpSpPr>
        <p:sp>
          <p:nvSpPr>
            <p:cNvPr id="33" name="文本框 32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轻罗扇</a:t>
              </a:r>
              <a:endPara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500" y="2856553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5" name="矩形 34"/>
          <p:cNvSpPr/>
          <p:nvPr/>
        </p:nvSpPr>
        <p:spPr>
          <a:xfrm>
            <a:off x="415058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327378" y="2883619"/>
            <a:ext cx="553998" cy="1116000"/>
            <a:chOff x="2921338" y="2883619"/>
            <a:chExt cx="553998" cy="1116000"/>
          </a:xfrm>
        </p:grpSpPr>
        <p:sp>
          <p:nvSpPr>
            <p:cNvPr id="37" name="文本框 36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放花灯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58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9" name="矩形 38"/>
          <p:cNvSpPr/>
          <p:nvPr/>
        </p:nvSpPr>
        <p:spPr>
          <a:xfrm>
            <a:off x="533638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叁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7615" y="2883619"/>
            <a:ext cx="553998" cy="1116000"/>
            <a:chOff x="2921338" y="2883619"/>
            <a:chExt cx="553998" cy="1116000"/>
          </a:xfrm>
        </p:grpSpPr>
        <p:sp>
          <p:nvSpPr>
            <p:cNvPr id="41" name="文本框 40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理红妆</a:t>
              </a:r>
              <a:endPara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517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43" name="矩形 42"/>
          <p:cNvSpPr/>
          <p:nvPr/>
        </p:nvSpPr>
        <p:spPr>
          <a:xfrm>
            <a:off x="655662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肆</a:t>
            </a:r>
            <a:endParaRPr lang="zh-CN" altLang="en-US" sz="32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4096787" y="-185724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417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55202" cy="6901032"/>
            <a:chOff x="-11849" y="-19331"/>
            <a:chExt cx="12255202" cy="6901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62954" y="-12062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11849" y="-19331"/>
              <a:ext cx="3111690" cy="6858000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3" r="9862"/>
          <a:stretch>
            <a:fillRect/>
          </a:stretch>
        </p:blipFill>
        <p:spPr>
          <a:xfrm>
            <a:off x="2887650" y="2130425"/>
            <a:ext cx="3841454" cy="3638550"/>
          </a:xfrm>
          <a:custGeom>
            <a:avLst/>
            <a:gdLst>
              <a:gd name="connsiteX0" fmla="*/ 1208378 w 3841454"/>
              <a:gd name="connsiteY0" fmla="*/ 0 h 3638550"/>
              <a:gd name="connsiteX1" fmla="*/ 1527990 w 3841454"/>
              <a:gd name="connsiteY1" fmla="*/ 0 h 3638550"/>
              <a:gd name="connsiteX2" fmla="*/ 1527990 w 3841454"/>
              <a:gd name="connsiteY2" fmla="*/ 615538 h 3638550"/>
              <a:gd name="connsiteX3" fmla="*/ 2299843 w 3841454"/>
              <a:gd name="connsiteY3" fmla="*/ 615538 h 3638550"/>
              <a:gd name="connsiteX4" fmla="*/ 2299843 w 3841454"/>
              <a:gd name="connsiteY4" fmla="*/ 0 h 3638550"/>
              <a:gd name="connsiteX5" fmla="*/ 2640842 w 3841454"/>
              <a:gd name="connsiteY5" fmla="*/ 0 h 3638550"/>
              <a:gd name="connsiteX6" fmla="*/ 2683778 w 3841454"/>
              <a:gd name="connsiteY6" fmla="*/ 16642 h 3638550"/>
              <a:gd name="connsiteX7" fmla="*/ 3812871 w 3841454"/>
              <a:gd name="connsiteY7" fmla="*/ 1399687 h 3638550"/>
              <a:gd name="connsiteX8" fmla="*/ 3841454 w 3841454"/>
              <a:gd name="connsiteY8" fmla="*/ 1586974 h 3638550"/>
              <a:gd name="connsiteX9" fmla="*/ 3841454 w 3841454"/>
              <a:gd name="connsiteY9" fmla="*/ 1988712 h 3638550"/>
              <a:gd name="connsiteX10" fmla="*/ 3812871 w 3841454"/>
              <a:gd name="connsiteY10" fmla="*/ 2175999 h 3638550"/>
              <a:gd name="connsiteX11" fmla="*/ 2588223 w 3841454"/>
              <a:gd name="connsiteY11" fmla="*/ 3596974 h 3638550"/>
              <a:gd name="connsiteX12" fmla="*/ 2457367 w 3841454"/>
              <a:gd name="connsiteY12" fmla="*/ 3638550 h 3638550"/>
              <a:gd name="connsiteX13" fmla="*/ 1397199 w 3841454"/>
              <a:gd name="connsiteY13" fmla="*/ 3638550 h 3638550"/>
              <a:gd name="connsiteX14" fmla="*/ 1353267 w 3841454"/>
              <a:gd name="connsiteY14" fmla="*/ 3627254 h 3638550"/>
              <a:gd name="connsiteX15" fmla="*/ 0 w 3841454"/>
              <a:gd name="connsiteY15" fmla="*/ 1787843 h 3638550"/>
              <a:gd name="connsiteX16" fmla="*/ 1070021 w 3841454"/>
              <a:gd name="connsiteY16" fmla="*/ 62034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41454" h="3638550">
                <a:moveTo>
                  <a:pt x="1208378" y="0"/>
                </a:moveTo>
                <a:lnTo>
                  <a:pt x="1527990" y="0"/>
                </a:lnTo>
                <a:lnTo>
                  <a:pt x="1527990" y="615538"/>
                </a:lnTo>
                <a:lnTo>
                  <a:pt x="2299843" y="615538"/>
                </a:lnTo>
                <a:lnTo>
                  <a:pt x="2299843" y="0"/>
                </a:lnTo>
                <a:lnTo>
                  <a:pt x="2640842" y="0"/>
                </a:lnTo>
                <a:lnTo>
                  <a:pt x="2683778" y="16642"/>
                </a:lnTo>
                <a:cubicBezTo>
                  <a:pt x="3255796" y="261690"/>
                  <a:pt x="3685192" y="775737"/>
                  <a:pt x="3812871" y="1399687"/>
                </a:cubicBezTo>
                <a:lnTo>
                  <a:pt x="3841454" y="1586974"/>
                </a:lnTo>
                <a:lnTo>
                  <a:pt x="3841454" y="1988712"/>
                </a:lnTo>
                <a:lnTo>
                  <a:pt x="3812871" y="2175999"/>
                </a:lnTo>
                <a:cubicBezTo>
                  <a:pt x="3678176" y="2834234"/>
                  <a:pt x="3207699" y="3370154"/>
                  <a:pt x="2588223" y="3596974"/>
                </a:cubicBezTo>
                <a:lnTo>
                  <a:pt x="2457367" y="3638550"/>
                </a:lnTo>
                <a:lnTo>
                  <a:pt x="1397199" y="3638550"/>
                </a:lnTo>
                <a:lnTo>
                  <a:pt x="1353267" y="3627254"/>
                </a:lnTo>
                <a:cubicBezTo>
                  <a:pt x="569253" y="3383400"/>
                  <a:pt x="0" y="2652100"/>
                  <a:pt x="0" y="1787843"/>
                </a:cubicBezTo>
                <a:cubicBezTo>
                  <a:pt x="0" y="1031619"/>
                  <a:pt x="435835" y="377189"/>
                  <a:pt x="1070021" y="62034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527019" y="1462689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  <a:endParaRPr lang="zh-CN" altLang="en-US" sz="28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46798" y="1341198"/>
            <a:ext cx="585056" cy="1342518"/>
          </a:xfrm>
          <a:prstGeom prst="rect">
            <a:avLst/>
          </a:prstGeom>
          <a:noFill/>
          <a:ln w="25400">
            <a:solidFill>
              <a:srgbClr val="3B27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2887650" y="2041937"/>
            <a:ext cx="3888000" cy="3850438"/>
          </a:xfrm>
          <a:custGeom>
            <a:avLst/>
            <a:gdLst>
              <a:gd name="connsiteX0" fmla="*/ 2323116 w 3888000"/>
              <a:gd name="connsiteY0" fmla="*/ 0 h 3850438"/>
              <a:gd name="connsiteX1" fmla="*/ 2335784 w 3888000"/>
              <a:gd name="connsiteY1" fmla="*/ 1933 h 3850438"/>
              <a:gd name="connsiteX2" fmla="*/ 3888000 w 3888000"/>
              <a:gd name="connsiteY2" fmla="*/ 1906438 h 3850438"/>
              <a:gd name="connsiteX3" fmla="*/ 1944000 w 3888000"/>
              <a:gd name="connsiteY3" fmla="*/ 3850438 h 3850438"/>
              <a:gd name="connsiteX4" fmla="*/ 0 w 3888000"/>
              <a:gd name="connsiteY4" fmla="*/ 1906438 h 3850438"/>
              <a:gd name="connsiteX5" fmla="*/ 1365914 w 3888000"/>
              <a:gd name="connsiteY5" fmla="*/ 49837 h 3850438"/>
              <a:gd name="connsiteX6" fmla="*/ 1551263 w 3888000"/>
              <a:gd name="connsiteY6" fmla="*/ 2178 h 3850438"/>
              <a:gd name="connsiteX7" fmla="*/ 1551263 w 3888000"/>
              <a:gd name="connsiteY7" fmla="*/ 287203 h 3850438"/>
              <a:gd name="connsiteX8" fmla="*/ 1448083 w 3888000"/>
              <a:gd name="connsiteY8" fmla="*/ 313734 h 3850438"/>
              <a:gd name="connsiteX9" fmla="*/ 276320 w 3888000"/>
              <a:gd name="connsiteY9" fmla="*/ 1906438 h 3850438"/>
              <a:gd name="connsiteX10" fmla="*/ 1944000 w 3888000"/>
              <a:gd name="connsiteY10" fmla="*/ 3574118 h 3850438"/>
              <a:gd name="connsiteX11" fmla="*/ 3611680 w 3888000"/>
              <a:gd name="connsiteY11" fmla="*/ 1906438 h 3850438"/>
              <a:gd name="connsiteX12" fmla="*/ 2439917 w 3888000"/>
              <a:gd name="connsiteY12" fmla="*/ 313734 h 3850438"/>
              <a:gd name="connsiteX13" fmla="*/ 2323116 w 3888000"/>
              <a:gd name="connsiteY13" fmla="*/ 283701 h 38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88000" h="3850438">
                <a:moveTo>
                  <a:pt x="2323116" y="0"/>
                </a:moveTo>
                <a:lnTo>
                  <a:pt x="2335784" y="1933"/>
                </a:lnTo>
                <a:cubicBezTo>
                  <a:pt x="3221632" y="183204"/>
                  <a:pt x="3888000" y="967001"/>
                  <a:pt x="3888000" y="1906438"/>
                </a:cubicBezTo>
                <a:cubicBezTo>
                  <a:pt x="3888000" y="2980080"/>
                  <a:pt x="3017642" y="3850438"/>
                  <a:pt x="1944000" y="3850438"/>
                </a:cubicBezTo>
                <a:cubicBezTo>
                  <a:pt x="870358" y="3850438"/>
                  <a:pt x="0" y="2980080"/>
                  <a:pt x="0" y="1906438"/>
                </a:cubicBezTo>
                <a:cubicBezTo>
                  <a:pt x="0" y="1034104"/>
                  <a:pt x="574573" y="295969"/>
                  <a:pt x="1365914" y="49837"/>
                </a:cubicBezTo>
                <a:lnTo>
                  <a:pt x="1551263" y="2178"/>
                </a:lnTo>
                <a:lnTo>
                  <a:pt x="1551263" y="287203"/>
                </a:lnTo>
                <a:lnTo>
                  <a:pt x="1448083" y="313734"/>
                </a:lnTo>
                <a:cubicBezTo>
                  <a:pt x="769223" y="524881"/>
                  <a:pt x="276320" y="1158098"/>
                  <a:pt x="276320" y="1906438"/>
                </a:cubicBezTo>
                <a:cubicBezTo>
                  <a:pt x="276320" y="2827472"/>
                  <a:pt x="1022966" y="3574118"/>
                  <a:pt x="1944000" y="3574118"/>
                </a:cubicBezTo>
                <a:cubicBezTo>
                  <a:pt x="2865034" y="3574118"/>
                  <a:pt x="3611680" y="2827472"/>
                  <a:pt x="3611680" y="1906438"/>
                </a:cubicBezTo>
                <a:cubicBezTo>
                  <a:pt x="3611680" y="1158098"/>
                  <a:pt x="3118777" y="524881"/>
                  <a:pt x="2439917" y="313734"/>
                </a:cubicBezTo>
                <a:lnTo>
                  <a:pt x="2323116" y="283701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39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  <a:effectLst>
            <a:outerShdw blurRad="50800" dist="50800" dir="5400000" algn="ctr" rotWithShape="0">
              <a:srgbClr val="DE4047"/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9281730" y="3354876"/>
            <a:ext cx="512582" cy="2088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65281" b="98753" l="37390" r="89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0" t="62612" r="23216"/>
          <a:stretch/>
        </p:blipFill>
        <p:spPr>
          <a:xfrm rot="9031554" flipH="1" flipV="1">
            <a:off x="2418486" y="3223712"/>
            <a:ext cx="2950399" cy="22536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900000" lon="14999976" rev="0"/>
            </a:camera>
            <a:lightRig rig="threePt" dir="t">
              <a:rot lat="0" lon="0" rev="0"/>
            </a:lightRig>
          </a:scene3d>
        </p:spPr>
      </p:pic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>
              <p:extLst>
                <p:ext uri="{D42A27DB-BD31-4B8C-83A1-F6EECF244321}">
                  <p14:modId xmlns:p14="http://schemas.microsoft.com/office/powerpoint/2010/main" val="2783987975"/>
                </p:ext>
              </p:extLst>
            </p:nvPr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37838" l="9171" r="66843">
                          <a14:backgroundMark x1="42328" y1="28067" x2="39506" y2="31185"/>
                          <a14:backgroundMark x1="43915" y1="27443" x2="50970" y2="26819"/>
                          <a14:backgroundMark x1="23810" y1="33264" x2="28924" y2="41372"/>
                          <a14:backgroundMark x1="30688" y1="34719" x2="38801" y2="35759"/>
                          <a14:backgroundMark x1="39153" y1="25780" x2="35626" y2="30561"/>
                          <a14:backgroundMark x1="31570" y1="26819" x2="28924" y2="32640"/>
                          <a14:backgroundMark x1="29806" y1="32017" x2="33333" y2="33056"/>
                          <a14:backgroundMark x1="40035" y1="23285" x2="36861" y2="316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1" t="6722" r="55455" b="63090"/>
            <a:stretch/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1" name="文本框 70"/>
          <p:cNvSpPr txBox="1"/>
          <p:nvPr/>
        </p:nvSpPr>
        <p:spPr>
          <a:xfrm rot="16200000">
            <a:off x="7252267" y="125090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2751620" y="221095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8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油纸伞</a:t>
            </a:r>
          </a:p>
          <a:p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510692" y="1121296"/>
            <a:ext cx="7979450" cy="4593058"/>
            <a:chOff x="2377299" y="956230"/>
            <a:chExt cx="7979450" cy="4593058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158788174"/>
                </p:ext>
              </p:extLst>
            </p:nvPr>
          </p:nvGraphicFramePr>
          <p:xfrm>
            <a:off x="2377299" y="1030468"/>
            <a:ext cx="6604000" cy="4195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62328"/>
            <a:stretch/>
          </p:blipFill>
          <p:spPr>
            <a:xfrm rot="16200000">
              <a:off x="4631220" y="-176241"/>
              <a:ext cx="4593058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" name="文本框 26"/>
          <p:cNvSpPr txBox="1"/>
          <p:nvPr/>
        </p:nvSpPr>
        <p:spPr>
          <a:xfrm rot="16200000">
            <a:off x="8483773" y="975440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 smtClean="0">
                <a:latin typeface="+mj-ea"/>
                <a:ea typeface="+mj-ea"/>
              </a:rPr>
              <a:t>琴</a:t>
            </a:r>
            <a:r>
              <a:rPr lang="zh-CN" altLang="en-US" sz="1600" spc="600" dirty="0">
                <a:latin typeface="+mj-ea"/>
                <a:ea typeface="+mj-ea"/>
              </a:rPr>
              <a:t>音何处</a:t>
            </a:r>
            <a:r>
              <a:rPr lang="zh-CN" altLang="en-US" sz="1600" spc="600" dirty="0" smtClean="0">
                <a:latin typeface="+mj-ea"/>
                <a:ea typeface="+mj-ea"/>
              </a:rPr>
              <a:t>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流星泯灭</a:t>
            </a:r>
            <a:r>
              <a:rPr lang="zh-CN" altLang="en-US" sz="1600" spc="600" dirty="0" smtClean="0">
                <a:latin typeface="+mj-ea"/>
                <a:ea typeface="+mj-ea"/>
              </a:rPr>
              <a:t>光阴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琉璃月下冰冷的</a:t>
            </a:r>
            <a:r>
              <a:rPr lang="zh-CN" altLang="en-US" sz="1600" spc="600" dirty="0" smtClean="0">
                <a:latin typeface="+mj-ea"/>
                <a:ea typeface="+mj-ea"/>
              </a:rPr>
              <a:t>空气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檐下花灯熟悉</a:t>
            </a:r>
            <a:r>
              <a:rPr lang="zh-CN" altLang="en-US" sz="1600" spc="600" dirty="0" smtClean="0">
                <a:latin typeface="+mj-ea"/>
                <a:ea typeface="+mj-ea"/>
              </a:rPr>
              <a:t>记忆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风动烛火似已</a:t>
            </a:r>
            <a:r>
              <a:rPr lang="zh-CN" altLang="en-US" sz="1600" spc="600" dirty="0" smtClean="0">
                <a:latin typeface="+mj-ea"/>
                <a:ea typeface="+mj-ea"/>
              </a:rPr>
              <a:t>熄</a:t>
            </a:r>
            <a:endParaRPr lang="en-US" altLang="zh-CN" sz="1600" spc="600" dirty="0" smtClean="0">
              <a:latin typeface="+mj-ea"/>
              <a:ea typeface="+mj-ea"/>
            </a:endParaRPr>
          </a:p>
          <a:p>
            <a:endParaRPr lang="zh-CN" altLang="en-US" sz="1600" spc="600" dirty="0">
              <a:latin typeface="+mj-ea"/>
              <a:ea typeface="+mj-ea"/>
            </a:endParaRPr>
          </a:p>
          <a:p>
            <a:r>
              <a:rPr lang="zh-CN" altLang="en-US" sz="1600" spc="600" dirty="0">
                <a:latin typeface="+mj-ea"/>
                <a:ea typeface="+mj-ea"/>
              </a:rPr>
              <a:t>怀念忘川夜空中</a:t>
            </a:r>
            <a:r>
              <a:rPr lang="zh-CN" altLang="en-US" sz="1600" spc="600" dirty="0" smtClean="0">
                <a:latin typeface="+mj-ea"/>
                <a:ea typeface="+mj-ea"/>
              </a:rPr>
              <a:t>流萤</a:t>
            </a:r>
            <a:endParaRPr lang="zh-CN" altLang="en-US" sz="1600" spc="600" dirty="0">
              <a:latin typeface="+mj-ea"/>
              <a:ea typeface="+mj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0306286" y="3246030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5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61926" y="1217798"/>
            <a:ext cx="3888000" cy="4551177"/>
            <a:chOff x="506986" y="1404558"/>
            <a:chExt cx="3888000" cy="4551177"/>
          </a:xfrm>
        </p:grpSpPr>
        <p:sp>
          <p:nvSpPr>
            <p:cNvPr id="14" name="文本框 13"/>
            <p:cNvSpPr txBox="1"/>
            <p:nvPr/>
          </p:nvSpPr>
          <p:spPr>
            <a:xfrm>
              <a:off x="2146355" y="1526049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轻罗扇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166134" y="1404558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8" t="495" r="16141"/>
            <a:stretch>
              <a:fillRect/>
            </a:stretch>
          </p:blipFill>
          <p:spPr>
            <a:xfrm>
              <a:off x="533601" y="2105297"/>
              <a:ext cx="3841454" cy="3797104"/>
            </a:xfrm>
            <a:custGeom>
              <a:avLst/>
              <a:gdLst>
                <a:gd name="connsiteX0" fmla="*/ 2299843 w 3841454"/>
                <a:gd name="connsiteY0" fmla="*/ 0 h 3797104"/>
                <a:gd name="connsiteX1" fmla="*/ 2430359 w 3841454"/>
                <a:gd name="connsiteY1" fmla="*/ 29254 h 3797104"/>
                <a:gd name="connsiteX2" fmla="*/ 3812871 w 3841454"/>
                <a:gd name="connsiteY2" fmla="*/ 1500386 h 3797104"/>
                <a:gd name="connsiteX3" fmla="*/ 3841454 w 3841454"/>
                <a:gd name="connsiteY3" fmla="*/ 1687673 h 3797104"/>
                <a:gd name="connsiteX4" fmla="*/ 3841454 w 3841454"/>
                <a:gd name="connsiteY4" fmla="*/ 2089411 h 3797104"/>
                <a:gd name="connsiteX5" fmla="*/ 3812871 w 3841454"/>
                <a:gd name="connsiteY5" fmla="*/ 2276698 h 3797104"/>
                <a:gd name="connsiteX6" fmla="*/ 2266934 w 3841454"/>
                <a:gd name="connsiteY6" fmla="*/ 3784460 h 3797104"/>
                <a:gd name="connsiteX7" fmla="*/ 2172140 w 3841454"/>
                <a:gd name="connsiteY7" fmla="*/ 3797104 h 3797104"/>
                <a:gd name="connsiteX8" fmla="*/ 1679973 w 3841454"/>
                <a:gd name="connsiteY8" fmla="*/ 3797104 h 3797104"/>
                <a:gd name="connsiteX9" fmla="*/ 1537844 w 3841454"/>
                <a:gd name="connsiteY9" fmla="*/ 3775413 h 3797104"/>
                <a:gd name="connsiteX10" fmla="*/ 0 w 3841454"/>
                <a:gd name="connsiteY10" fmla="*/ 1888542 h 3797104"/>
                <a:gd name="connsiteX11" fmla="*/ 1353267 w 3841454"/>
                <a:gd name="connsiteY11" fmla="*/ 49131 h 3797104"/>
                <a:gd name="connsiteX12" fmla="*/ 1527990 w 3841454"/>
                <a:gd name="connsiteY12" fmla="*/ 4205 h 3797104"/>
                <a:gd name="connsiteX13" fmla="*/ 1527990 w 3841454"/>
                <a:gd name="connsiteY13" fmla="*/ 716237 h 3797104"/>
                <a:gd name="connsiteX14" fmla="*/ 2299843 w 3841454"/>
                <a:gd name="connsiteY14" fmla="*/ 716237 h 37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1454" h="3797104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41454" y="1687673"/>
                  </a:lnTo>
                  <a:lnTo>
                    <a:pt x="3841454" y="2089411"/>
                  </a:lnTo>
                  <a:lnTo>
                    <a:pt x="3812871" y="2276698"/>
                  </a:lnTo>
                  <a:cubicBezTo>
                    <a:pt x="3655727" y="3044639"/>
                    <a:pt x="3041546" y="3646095"/>
                    <a:pt x="2266934" y="3784460"/>
                  </a:cubicBezTo>
                  <a:lnTo>
                    <a:pt x="2172140" y="3797104"/>
                  </a:lnTo>
                  <a:lnTo>
                    <a:pt x="1679973" y="3797104"/>
                  </a:lnTo>
                  <a:lnTo>
                    <a:pt x="1537844" y="3775413"/>
                  </a:lnTo>
                  <a:cubicBezTo>
                    <a:pt x="660199" y="3595820"/>
                    <a:pt x="0" y="2819280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506986" y="210529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75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贰</a:t>
            </a:r>
            <a:endParaRPr lang="zh-CN" altLang="en-US" sz="5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轻罗扇</a:t>
            </a:r>
            <a:endParaRPr lang="zh-CN" altLang="en-US" sz="24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940" y="637851"/>
            <a:ext cx="4847897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 smtClean="0">
                <a:latin typeface="+mj-ea"/>
                <a:ea typeface="+mj-ea"/>
              </a:rPr>
              <a:t>千古</a:t>
            </a:r>
            <a:r>
              <a:rPr lang="zh-CN" altLang="en-US" spc="600" dirty="0">
                <a:latin typeface="+mj-ea"/>
                <a:ea typeface="+mj-ea"/>
              </a:rPr>
              <a:t>回首杏雨西湖</a:t>
            </a:r>
            <a:r>
              <a:rPr lang="zh-CN" altLang="en-US" spc="600" dirty="0" smtClean="0">
                <a:latin typeface="+mj-ea"/>
                <a:ea typeface="+mj-ea"/>
              </a:rPr>
              <a:t>边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纸伞朦胧间洒下阴影一</a:t>
            </a:r>
            <a:r>
              <a:rPr lang="zh-CN" altLang="en-US" spc="600" dirty="0" smtClean="0">
                <a:latin typeface="+mj-ea"/>
                <a:ea typeface="+mj-ea"/>
              </a:rPr>
              <a:t>片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眉眼低垂微</a:t>
            </a:r>
            <a:r>
              <a:rPr lang="zh-CN" altLang="en-US" spc="600" dirty="0" smtClean="0">
                <a:latin typeface="+mj-ea"/>
                <a:ea typeface="+mj-ea"/>
              </a:rPr>
              <a:t>敛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风声掠过</a:t>
            </a:r>
            <a:r>
              <a:rPr lang="zh-CN" altLang="en-US" spc="600" dirty="0" smtClean="0">
                <a:latin typeface="+mj-ea"/>
                <a:ea typeface="+mj-ea"/>
              </a:rPr>
              <a:t>指尖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素衣映湖中月 水光</a:t>
            </a:r>
            <a:r>
              <a:rPr lang="zh-CN" altLang="en-US" spc="600" dirty="0" smtClean="0">
                <a:latin typeface="+mj-ea"/>
                <a:ea typeface="+mj-ea"/>
              </a:rPr>
              <a:t>潋滟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把盏笑谈世间 酒色</a:t>
            </a:r>
            <a:r>
              <a:rPr lang="zh-CN" altLang="en-US" spc="600" dirty="0" smtClean="0">
                <a:latin typeface="+mj-ea"/>
                <a:ea typeface="+mj-ea"/>
              </a:rPr>
              <a:t>清浅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 smtClean="0">
                <a:latin typeface="+mj-ea"/>
                <a:ea typeface="+mj-ea"/>
              </a:rPr>
              <a:t>琴</a:t>
            </a:r>
            <a:r>
              <a:rPr lang="zh-CN" altLang="en-US" spc="600" dirty="0">
                <a:latin typeface="+mj-ea"/>
                <a:ea typeface="+mj-ea"/>
              </a:rPr>
              <a:t>音何处</a:t>
            </a:r>
            <a:r>
              <a:rPr lang="zh-CN" altLang="en-US" spc="600" dirty="0" smtClean="0">
                <a:latin typeface="+mj-ea"/>
                <a:ea typeface="+mj-ea"/>
              </a:rPr>
              <a:t>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流星泯灭</a:t>
            </a:r>
            <a:r>
              <a:rPr lang="zh-CN" altLang="en-US" spc="600" dirty="0" smtClean="0">
                <a:latin typeface="+mj-ea"/>
                <a:ea typeface="+mj-ea"/>
              </a:rPr>
              <a:t>光阴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琉璃月下冰冷的</a:t>
            </a:r>
            <a:r>
              <a:rPr lang="zh-CN" altLang="en-US" spc="600" dirty="0" smtClean="0">
                <a:latin typeface="+mj-ea"/>
                <a:ea typeface="+mj-ea"/>
              </a:rPr>
              <a:t>空气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檐下花灯熟悉</a:t>
            </a:r>
            <a:r>
              <a:rPr lang="zh-CN" altLang="en-US" spc="600" dirty="0" smtClean="0">
                <a:latin typeface="+mj-ea"/>
                <a:ea typeface="+mj-ea"/>
              </a:rPr>
              <a:t>记忆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风动烛火似已</a:t>
            </a:r>
            <a:r>
              <a:rPr lang="zh-CN" altLang="en-US" spc="600" dirty="0" smtClean="0">
                <a:latin typeface="+mj-ea"/>
                <a:ea typeface="+mj-ea"/>
              </a:rPr>
              <a:t>熄</a:t>
            </a:r>
            <a:endParaRPr lang="en-US" altLang="zh-CN" spc="600" dirty="0" smtClean="0">
              <a:latin typeface="+mj-ea"/>
              <a:ea typeface="+mj-ea"/>
            </a:endParaRPr>
          </a:p>
          <a:p>
            <a:endParaRPr lang="zh-CN" altLang="en-US" spc="600" dirty="0">
              <a:latin typeface="+mj-ea"/>
              <a:ea typeface="+mj-ea"/>
            </a:endParaRPr>
          </a:p>
          <a:p>
            <a:r>
              <a:rPr lang="zh-CN" altLang="en-US" spc="600" dirty="0">
                <a:latin typeface="+mj-ea"/>
                <a:ea typeface="+mj-ea"/>
              </a:rPr>
              <a:t>怀念忘川夜空中</a:t>
            </a:r>
            <a:r>
              <a:rPr lang="zh-CN" altLang="en-US" spc="600" dirty="0" smtClean="0">
                <a:latin typeface="+mj-ea"/>
                <a:ea typeface="+mj-ea"/>
              </a:rPr>
              <a:t>流萤</a:t>
            </a:r>
            <a:endParaRPr lang="zh-CN" altLang="en-US" spc="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1351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1080</Words>
  <Application>Microsoft Office PowerPoint</Application>
  <PresentationFormat>宽屏</PresentationFormat>
  <Paragraphs>278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Meiryo</vt:lpstr>
      <vt:lpstr>等线</vt:lpstr>
      <vt:lpstr>等线 Light</vt:lpstr>
      <vt:lpstr>方正铁筋隶书简体</vt:lpstr>
      <vt:lpstr>宋体</vt:lpstr>
      <vt:lpstr>微软雅黑</vt:lpstr>
      <vt:lpstr>钟齐段宁行书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85</cp:revision>
  <dcterms:created xsi:type="dcterms:W3CDTF">2016-03-27T01:53:49Z</dcterms:created>
  <dcterms:modified xsi:type="dcterms:W3CDTF">2018-06-02T11:12:18Z</dcterms:modified>
</cp:coreProperties>
</file>