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4"/>
  </p:notesMasterIdLst>
  <p:sldIdLst>
    <p:sldId id="256" r:id="rId3"/>
    <p:sldId id="291" r:id="rId4"/>
    <p:sldId id="262" r:id="rId5"/>
    <p:sldId id="263" r:id="rId6"/>
    <p:sldId id="304" r:id="rId7"/>
    <p:sldId id="305" r:id="rId8"/>
    <p:sldId id="306" r:id="rId9"/>
    <p:sldId id="264" r:id="rId10"/>
    <p:sldId id="273" r:id="rId11"/>
    <p:sldId id="311" r:id="rId12"/>
    <p:sldId id="266" r:id="rId13"/>
    <p:sldId id="293" r:id="rId14"/>
    <p:sldId id="268" r:id="rId15"/>
    <p:sldId id="276" r:id="rId16"/>
    <p:sldId id="275" r:id="rId17"/>
    <p:sldId id="270" r:id="rId18"/>
    <p:sldId id="271" r:id="rId19"/>
    <p:sldId id="316" r:id="rId20"/>
    <p:sldId id="307" r:id="rId21"/>
    <p:sldId id="283" r:id="rId22"/>
    <p:sldId id="279" r:id="rId23"/>
    <p:sldId id="314" r:id="rId24"/>
    <p:sldId id="281" r:id="rId25"/>
    <p:sldId id="308" r:id="rId26"/>
    <p:sldId id="315" r:id="rId27"/>
    <p:sldId id="310" r:id="rId28"/>
    <p:sldId id="285" r:id="rId29"/>
    <p:sldId id="272" r:id="rId30"/>
    <p:sldId id="318" r:id="rId31"/>
    <p:sldId id="320" r:id="rId32"/>
    <p:sldId id="31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B8D3"/>
    <a:srgbClr val="B67568"/>
    <a:srgbClr val="1780D3"/>
    <a:srgbClr val="FFCD95"/>
    <a:srgbClr val="FFCE01"/>
    <a:srgbClr val="FA5352"/>
    <a:srgbClr val="17A964"/>
    <a:srgbClr val="F7B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B0507-E2FA-4D03-86F2-66DB18338B3E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00D86-478B-454A-957B-86E1C5F2DF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8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949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453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592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380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34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644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523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643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287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601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755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7800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773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418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27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077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6671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0385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3622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8564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966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97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512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58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415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146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D749347-9CEA-4FD2-89F5-3308BC4285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90"/>
          <a:stretch/>
        </p:blipFill>
        <p:spPr>
          <a:xfrm>
            <a:off x="0" y="13918"/>
            <a:ext cx="12191999" cy="6830164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93A6C05-0815-4B8D-A0DC-C09B75EA3F71}"/>
              </a:ext>
            </a:extLst>
          </p:cNvPr>
          <p:cNvGrpSpPr/>
          <p:nvPr userDrawn="1"/>
        </p:nvGrpSpPr>
        <p:grpSpPr>
          <a:xfrm>
            <a:off x="362856" y="324683"/>
            <a:ext cx="11466285" cy="6208634"/>
            <a:chOff x="762000" y="3854062"/>
            <a:chExt cx="12192000" cy="300393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BB0CFF14-A843-4740-9B9C-1E2CDEB614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>
              <a:off x="762000" y="3854062"/>
              <a:ext cx="6096001" cy="3003938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2385BBB-B2AD-4DDB-9E8C-6EAAF33A00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 flipH="1">
              <a:off x="6858000" y="3854062"/>
              <a:ext cx="6096000" cy="30039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659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03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556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79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39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56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59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6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9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9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5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35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3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94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3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1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5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20.xml"/><Relationship Id="rId12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50.png"/><Relationship Id="rId5" Type="http://schemas.openxmlformats.org/officeDocument/2006/relationships/tags" Target="../tags/tag10.xml"/><Relationship Id="rId10" Type="http://schemas.openxmlformats.org/officeDocument/2006/relationships/image" Target="../media/image16.png"/><Relationship Id="rId4" Type="http://schemas.openxmlformats.org/officeDocument/2006/relationships/tags" Target="../tags/tag9.xml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51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3.xml"/><Relationship Id="rId7" Type="http://schemas.openxmlformats.org/officeDocument/2006/relationships/image" Target="../media/image1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58.png"/><Relationship Id="rId5" Type="http://schemas.openxmlformats.org/officeDocument/2006/relationships/notesSlide" Target="../notesSlides/notesSlide27.xml"/><Relationship Id="rId10" Type="http://schemas.openxmlformats.org/officeDocument/2006/relationships/image" Target="../media/image59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1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8.xml"/><Relationship Id="rId12" Type="http://schemas.openxmlformats.org/officeDocument/2006/relationships/image" Target="../media/image3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29.png"/><Relationship Id="rId5" Type="http://schemas.openxmlformats.org/officeDocument/2006/relationships/tags" Target="../tags/tag5.xml"/><Relationship Id="rId10" Type="http://schemas.openxmlformats.org/officeDocument/2006/relationships/image" Target="../media/image16.png"/><Relationship Id="rId4" Type="http://schemas.openxmlformats.org/officeDocument/2006/relationships/tags" Target="../tags/tag4.xml"/><Relationship Id="rId9" Type="http://schemas.openxmlformats.org/officeDocument/2006/relationships/image" Target="../media/image15.png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1FE20E5-B90A-4140-B4BE-C40A1E5469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90"/>
          <a:stretch/>
        </p:blipFill>
        <p:spPr>
          <a:xfrm>
            <a:off x="0" y="-5961"/>
            <a:ext cx="12192000" cy="3847324"/>
          </a:xfrm>
          <a:prstGeom prst="rect">
            <a:avLst/>
          </a:prstGeom>
        </p:spPr>
      </p:pic>
      <p:sp>
        <p:nvSpPr>
          <p:cNvPr id="32" name="云形 31">
            <a:extLst>
              <a:ext uri="{FF2B5EF4-FFF2-40B4-BE49-F238E27FC236}">
                <a16:creationId xmlns:a16="http://schemas.microsoft.com/office/drawing/2014/main" xmlns="" id="{816B94A1-CFD7-4BFF-9D1D-5A7F90062C21}"/>
              </a:ext>
            </a:extLst>
          </p:cNvPr>
          <p:cNvSpPr/>
          <p:nvPr/>
        </p:nvSpPr>
        <p:spPr>
          <a:xfrm>
            <a:off x="7627938" y="1600317"/>
            <a:ext cx="1181100" cy="644944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17A9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</a:t>
            </a:r>
            <a:endParaRPr lang="zh-CN" altLang="en-US" sz="1600" b="1" dirty="0">
              <a:solidFill>
                <a:srgbClr val="17A9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F5E6D1A-F76B-4423-95B5-7B4D4E1D000E}"/>
              </a:ext>
            </a:extLst>
          </p:cNvPr>
          <p:cNvGrpSpPr/>
          <p:nvPr/>
        </p:nvGrpSpPr>
        <p:grpSpPr>
          <a:xfrm>
            <a:off x="0" y="3854062"/>
            <a:ext cx="12192000" cy="3003938"/>
            <a:chOff x="762000" y="3854062"/>
            <a:chExt cx="12192000" cy="300393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8FB9ACA-E582-4459-83DA-34454B897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>
              <a:off x="762000" y="3854062"/>
              <a:ext cx="6096000" cy="300393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E56EC889-E9E2-4C26-A82E-FF5068C018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 flipH="1">
              <a:off x="6858000" y="3854062"/>
              <a:ext cx="6096000" cy="3003938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87FCCB-A0F2-48AA-A887-E16107C901C3}"/>
              </a:ext>
            </a:extLst>
          </p:cNvPr>
          <p:cNvSpPr/>
          <p:nvPr/>
        </p:nvSpPr>
        <p:spPr>
          <a:xfrm>
            <a:off x="127000" y="88900"/>
            <a:ext cx="11925300" cy="6629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A5B0F12-D4A3-4EBF-85D5-09E82706C686}"/>
              </a:ext>
            </a:extLst>
          </p:cNvPr>
          <p:cNvSpPr/>
          <p:nvPr/>
        </p:nvSpPr>
        <p:spPr>
          <a:xfrm>
            <a:off x="247650" y="215900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F124AF40-9ADF-40ED-8F82-06A322F7F2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2" t="73519" r="66975" b="17693"/>
          <a:stretch/>
        </p:blipFill>
        <p:spPr>
          <a:xfrm rot="20580324">
            <a:off x="1150120" y="4448328"/>
            <a:ext cx="1739900" cy="14558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C3F2155-C12B-4EB7-87B9-C70151701EC5}"/>
              </a:ext>
            </a:extLst>
          </p:cNvPr>
          <p:cNvGrpSpPr/>
          <p:nvPr/>
        </p:nvGrpSpPr>
        <p:grpSpPr>
          <a:xfrm rot="18900000">
            <a:off x="1926711" y="823945"/>
            <a:ext cx="1012484" cy="789993"/>
            <a:chOff x="1397000" y="3003938"/>
            <a:chExt cx="1012484" cy="78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E1210410-9C68-4577-8AFF-A532916CCA93}"/>
                </a:ext>
              </a:extLst>
            </p:cNvPr>
            <p:cNvSpPr/>
            <p:nvPr/>
          </p:nvSpPr>
          <p:spPr>
            <a:xfrm>
              <a:off x="1397000" y="3003938"/>
              <a:ext cx="789993" cy="78999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82177461-2964-43F9-9922-A09F0A3872E5}"/>
                </a:ext>
              </a:extLst>
            </p:cNvPr>
            <p:cNvSpPr/>
            <p:nvPr/>
          </p:nvSpPr>
          <p:spPr>
            <a:xfrm>
              <a:off x="2025503" y="3402266"/>
              <a:ext cx="383981" cy="38398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云形 26">
            <a:extLst>
              <a:ext uri="{FF2B5EF4-FFF2-40B4-BE49-F238E27FC236}">
                <a16:creationId xmlns:a16="http://schemas.microsoft.com/office/drawing/2014/main" xmlns="" id="{F3A6F857-5DDD-4490-80D4-9AE05EE94FDD}"/>
              </a:ext>
            </a:extLst>
          </p:cNvPr>
          <p:cNvSpPr/>
          <p:nvPr/>
        </p:nvSpPr>
        <p:spPr>
          <a:xfrm>
            <a:off x="9696450" y="1400090"/>
            <a:ext cx="1244600" cy="912246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7B3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 好</a:t>
            </a:r>
          </a:p>
        </p:txBody>
      </p:sp>
      <p:sp>
        <p:nvSpPr>
          <p:cNvPr id="30" name="云形 29">
            <a:extLst>
              <a:ext uri="{FF2B5EF4-FFF2-40B4-BE49-F238E27FC236}">
                <a16:creationId xmlns:a16="http://schemas.microsoft.com/office/drawing/2014/main" xmlns="" id="{B417843E-0914-4D6A-8FB8-255024F38A5B}"/>
              </a:ext>
            </a:extLst>
          </p:cNvPr>
          <p:cNvSpPr/>
          <p:nvPr/>
        </p:nvSpPr>
        <p:spPr>
          <a:xfrm>
            <a:off x="11071225" y="2029019"/>
            <a:ext cx="1181100" cy="644944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FA5352"/>
                </a:solidFill>
              </a:rPr>
              <a:t>HELLO</a:t>
            </a:r>
            <a:endParaRPr lang="zh-CN" altLang="en-US" sz="1600" b="1" dirty="0">
              <a:solidFill>
                <a:srgbClr val="FA5352"/>
              </a:solidFill>
            </a:endParaRPr>
          </a:p>
        </p:txBody>
      </p:sp>
      <p:sp>
        <p:nvSpPr>
          <p:cNvPr id="31" name="云形 30">
            <a:extLst>
              <a:ext uri="{FF2B5EF4-FFF2-40B4-BE49-F238E27FC236}">
                <a16:creationId xmlns:a16="http://schemas.microsoft.com/office/drawing/2014/main" xmlns="" id="{1E352282-5D48-4F60-B493-EA4140B240E3}"/>
              </a:ext>
            </a:extLst>
          </p:cNvPr>
          <p:cNvSpPr/>
          <p:nvPr/>
        </p:nvSpPr>
        <p:spPr>
          <a:xfrm>
            <a:off x="8712200" y="3340217"/>
            <a:ext cx="1743637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B67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Welcome</a:t>
            </a:r>
            <a:endParaRPr lang="zh-CN" altLang="en-US" sz="1600" b="1" dirty="0">
              <a:solidFill>
                <a:srgbClr val="B67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6AA01A8-E51D-48BD-B8D0-B4453674CA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15859" r="32813" b="30888"/>
          <a:stretch/>
        </p:blipFill>
        <p:spPr>
          <a:xfrm>
            <a:off x="3606800" y="149031"/>
            <a:ext cx="4978400" cy="3644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4" name="云形 33">
            <a:extLst>
              <a:ext uri="{FF2B5EF4-FFF2-40B4-BE49-F238E27FC236}">
                <a16:creationId xmlns:a16="http://schemas.microsoft.com/office/drawing/2014/main" xmlns="" id="{E7B2F550-AD6A-445A-AEE6-F190048DB190}"/>
              </a:ext>
            </a:extLst>
          </p:cNvPr>
          <p:cNvSpPr/>
          <p:nvPr/>
        </p:nvSpPr>
        <p:spPr>
          <a:xfrm>
            <a:off x="-134636" y="1297603"/>
            <a:ext cx="1268331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A53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好久不见</a:t>
            </a:r>
          </a:p>
        </p:txBody>
      </p:sp>
      <p:sp>
        <p:nvSpPr>
          <p:cNvPr id="35" name="云形 34">
            <a:extLst>
              <a:ext uri="{FF2B5EF4-FFF2-40B4-BE49-F238E27FC236}">
                <a16:creationId xmlns:a16="http://schemas.microsoft.com/office/drawing/2014/main" xmlns="" id="{D6A4BEB6-C147-46DD-BEF0-6B4B752D7B21}"/>
              </a:ext>
            </a:extLst>
          </p:cNvPr>
          <p:cNvSpPr/>
          <p:nvPr/>
        </p:nvSpPr>
        <p:spPr>
          <a:xfrm>
            <a:off x="1304363" y="2426317"/>
            <a:ext cx="1743637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CE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认识你很开心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4747BB3-A218-4768-AECA-ECEDC6C7D6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975" y="2503642"/>
            <a:ext cx="1268331" cy="1268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65A48BBC-2BBF-47B0-8BB4-A6EDF918ADA4}"/>
              </a:ext>
            </a:extLst>
          </p:cNvPr>
          <p:cNvSpPr txBox="1"/>
          <p:nvPr/>
        </p:nvSpPr>
        <p:spPr>
          <a:xfrm>
            <a:off x="3467797" y="4155702"/>
            <a:ext cx="5256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开学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第一课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693FCB80-91B8-4498-8552-0787F55EB231}"/>
              </a:ext>
            </a:extLst>
          </p:cNvPr>
          <p:cNvSpPr txBox="1"/>
          <p:nvPr/>
        </p:nvSpPr>
        <p:spPr>
          <a:xfrm>
            <a:off x="3632549" y="5356031"/>
            <a:ext cx="4926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新学期</a:t>
            </a:r>
            <a:r>
              <a:rPr lang="en-US" altLang="zh-CN" sz="2000" b="1" dirty="0">
                <a:solidFill>
                  <a:srgbClr val="B67568"/>
                </a:solidFill>
                <a:latin typeface="+mn-ea"/>
              </a:rPr>
              <a:t>·</a:t>
            </a:r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新开始</a:t>
            </a:r>
            <a:r>
              <a:rPr lang="en-US" altLang="zh-CN" sz="2000" b="1" dirty="0">
                <a:solidFill>
                  <a:srgbClr val="B67568"/>
                </a:solidFill>
                <a:latin typeface="+mn-ea"/>
              </a:rPr>
              <a:t>·</a:t>
            </a:r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新朋友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9D86911-DBFD-4AB5-B50A-8711BF7BC0B0}"/>
              </a:ext>
            </a:extLst>
          </p:cNvPr>
          <p:cNvSpPr txBox="1"/>
          <p:nvPr/>
        </p:nvSpPr>
        <p:spPr>
          <a:xfrm>
            <a:off x="3626198" y="5926615"/>
            <a:ext cx="4926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Xxx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小学：</a:t>
            </a:r>
            <a:r>
              <a:rPr lang="en-US" altLang="zh-CN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X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老师    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四年级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二</a:t>
            </a: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班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9017546-C93A-4798-8FAF-C9DC47919C11}"/>
              </a:ext>
            </a:extLst>
          </p:cNvPr>
          <p:cNvGrpSpPr/>
          <p:nvPr/>
        </p:nvGrpSpPr>
        <p:grpSpPr>
          <a:xfrm rot="20326307">
            <a:off x="9583220" y="5122696"/>
            <a:ext cx="1012484" cy="789993"/>
            <a:chOff x="1397000" y="3003938"/>
            <a:chExt cx="1012484" cy="78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AD7C1BE0-2EB1-43F3-A967-2B896199E718}"/>
                </a:ext>
              </a:extLst>
            </p:cNvPr>
            <p:cNvSpPr/>
            <p:nvPr/>
          </p:nvSpPr>
          <p:spPr>
            <a:xfrm>
              <a:off x="1397000" y="3003938"/>
              <a:ext cx="789993" cy="789993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10526EA9-AECC-46FA-A7EE-F90EB665018C}"/>
                </a:ext>
              </a:extLst>
            </p:cNvPr>
            <p:cNvSpPr/>
            <p:nvPr/>
          </p:nvSpPr>
          <p:spPr>
            <a:xfrm>
              <a:off x="2025503" y="3402266"/>
              <a:ext cx="383981" cy="383981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4883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4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2" grpId="0" animBg="1"/>
      <p:bldP spid="13" grpId="0" animBg="1"/>
      <p:bldP spid="27" grpId="0" animBg="1"/>
      <p:bldP spid="30" grpId="0" animBg="1"/>
      <p:bldP spid="31" grpId="0" animBg="1"/>
      <p:bldP spid="34" grpId="0" animBg="1"/>
      <p:bldP spid="35" grpId="0" animBg="1"/>
      <p:bldP spid="37" grpId="0"/>
      <p:bldP spid="38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BA6ABFC-C048-4730-9927-4B11646A0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47" y="562791"/>
            <a:ext cx="5938305" cy="4748969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887498" y="2934414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守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纪律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FCFBD3-3AC5-4FD9-A351-FA7A0B443EF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D25A17-05B3-4DDE-86D7-5AD86EC3B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912" y="245395"/>
            <a:ext cx="2139508" cy="239944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66876A3-0D03-4F63-BC67-DE5A8842C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3744" y="19234"/>
            <a:ext cx="3049330" cy="35994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212F4AD-4887-4879-AC36-7B7A2E164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44" y="4181401"/>
            <a:ext cx="3457575" cy="247650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73959B0D-FA22-493B-9F2A-29BF1F9407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4876744"/>
            <a:ext cx="3432520" cy="1629622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9C2CBFB7-1455-4876-B16C-236ABDD192CE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D1943BEB-0E4D-4DE0-9D6B-EB5A34E2A1A6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6AB15D5-B3FD-46F6-BE95-C785804DC0FF}"/>
              </a:ext>
            </a:extLst>
          </p:cNvPr>
          <p:cNvSpPr/>
          <p:nvPr/>
        </p:nvSpPr>
        <p:spPr>
          <a:xfrm rot="20326307">
            <a:off x="1013119" y="3815707"/>
            <a:ext cx="648000" cy="684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E5BC7DD3-48ED-496B-ABE2-7AC610C853D6}"/>
              </a:ext>
            </a:extLst>
          </p:cNvPr>
          <p:cNvSpPr/>
          <p:nvPr/>
        </p:nvSpPr>
        <p:spPr>
          <a:xfrm rot="20326307">
            <a:off x="949194" y="4237060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995C77A-5934-490B-BCE6-B0DBD9D2BCF8}"/>
              </a:ext>
            </a:extLst>
          </p:cNvPr>
          <p:cNvSpPr/>
          <p:nvPr/>
        </p:nvSpPr>
        <p:spPr>
          <a:xfrm rot="20326307">
            <a:off x="978034" y="564491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AFAFAB26-827F-430B-810A-EC15ECFE3B7D}"/>
              </a:ext>
            </a:extLst>
          </p:cNvPr>
          <p:cNvSpPr/>
          <p:nvPr/>
        </p:nvSpPr>
        <p:spPr>
          <a:xfrm rot="20326307">
            <a:off x="810835" y="78476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46D6C45B-F6B0-44FB-AF69-3099056022D4}"/>
              </a:ext>
            </a:extLst>
          </p:cNvPr>
          <p:cNvSpPr/>
          <p:nvPr/>
        </p:nvSpPr>
        <p:spPr>
          <a:xfrm rot="20326307">
            <a:off x="4553080" y="5696438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FD16F76-DC85-4F67-A5D9-16CF9C0358B9}"/>
              </a:ext>
            </a:extLst>
          </p:cNvPr>
          <p:cNvSpPr/>
          <p:nvPr/>
        </p:nvSpPr>
        <p:spPr>
          <a:xfrm rot="20326307">
            <a:off x="4906453" y="5668188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078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2" presetClass="entr" presetSubtype="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ACB32B5-9CE8-48D4-ABD3-C2E54616F3DD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A5DC5A-9234-48A9-9096-8AAC57CE9051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24193C08-E669-4334-BAEA-C817ED956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B641B6D2-0F05-4076-99E3-C5A123B00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D4C2006-6245-40F3-931A-F651057A1FFD}"/>
              </a:ext>
            </a:extLst>
          </p:cNvPr>
          <p:cNvSpPr txBox="1"/>
          <p:nvPr/>
        </p:nvSpPr>
        <p:spPr>
          <a:xfrm>
            <a:off x="1286336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遵守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纪律</a:t>
            </a:r>
          </a:p>
        </p:txBody>
      </p:sp>
      <p:grpSp>
        <p:nvGrpSpPr>
          <p:cNvPr id="14" name="ïṧḻïḑé">
            <a:extLst>
              <a:ext uri="{FF2B5EF4-FFF2-40B4-BE49-F238E27FC236}">
                <a16:creationId xmlns:a16="http://schemas.microsoft.com/office/drawing/2014/main" xmlns="" id="{1FC15D86-8F92-424E-BFB8-5FCA6328E06F}"/>
              </a:ext>
            </a:extLst>
          </p:cNvPr>
          <p:cNvGrpSpPr/>
          <p:nvPr/>
        </p:nvGrpSpPr>
        <p:grpSpPr>
          <a:xfrm>
            <a:off x="5400581" y="582952"/>
            <a:ext cx="2376000" cy="2471787"/>
            <a:chOff x="914400" y="1205246"/>
            <a:chExt cx="2376000" cy="2471787"/>
          </a:xfrm>
        </p:grpSpPr>
        <p:sp>
          <p:nvSpPr>
            <p:cNvPr id="15" name="ïṧ1ïďé">
              <a:extLst>
                <a:ext uri="{FF2B5EF4-FFF2-40B4-BE49-F238E27FC236}">
                  <a16:creationId xmlns:a16="http://schemas.microsoft.com/office/drawing/2014/main" xmlns="" id="{1ACAAE1A-A3F2-41E3-8F28-59D6CAB922F9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ṣlíḋé">
              <a:extLst>
                <a:ext uri="{FF2B5EF4-FFF2-40B4-BE49-F238E27FC236}">
                  <a16:creationId xmlns:a16="http://schemas.microsoft.com/office/drawing/2014/main" xmlns="" id="{6F702DE1-20B8-4D9C-B99C-9DCD7629F79B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ïş1ïḋê">
              <a:extLst>
                <a:ext uri="{FF2B5EF4-FFF2-40B4-BE49-F238E27FC236}">
                  <a16:creationId xmlns:a16="http://schemas.microsoft.com/office/drawing/2014/main" xmlns="" id="{BE5600D3-B771-45F5-902C-10CA9F73201C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一</a:t>
              </a:r>
            </a:p>
          </p:txBody>
        </p:sp>
        <p:sp>
          <p:nvSpPr>
            <p:cNvPr id="18" name="îšļïḑé">
              <a:extLst>
                <a:ext uri="{FF2B5EF4-FFF2-40B4-BE49-F238E27FC236}">
                  <a16:creationId xmlns:a16="http://schemas.microsoft.com/office/drawing/2014/main" xmlns="" id="{6161178F-4440-42AB-BBD0-B492A4A61FB7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进校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: 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穿戴整洁重仪表，备齐用品准时到； 进校说声老师好，相互问候有礼貌。</a:t>
              </a:r>
              <a:endParaRPr lang="en-US" altLang="zh-CN" sz="1500" dirty="0"/>
            </a:p>
          </p:txBody>
        </p:sp>
      </p:grpSp>
      <p:grpSp>
        <p:nvGrpSpPr>
          <p:cNvPr id="20" name="ïṧḻïḑé">
            <a:extLst>
              <a:ext uri="{FF2B5EF4-FFF2-40B4-BE49-F238E27FC236}">
                <a16:creationId xmlns:a16="http://schemas.microsoft.com/office/drawing/2014/main" xmlns="" id="{2EC1C23F-1EBF-450F-B6D7-0D0254D0D239}"/>
              </a:ext>
            </a:extLst>
          </p:cNvPr>
          <p:cNvGrpSpPr/>
          <p:nvPr/>
        </p:nvGrpSpPr>
        <p:grpSpPr>
          <a:xfrm>
            <a:off x="8095080" y="605969"/>
            <a:ext cx="2369319" cy="2471787"/>
            <a:chOff x="914400" y="1205246"/>
            <a:chExt cx="2369319" cy="2471787"/>
          </a:xfrm>
        </p:grpSpPr>
        <p:sp>
          <p:nvSpPr>
            <p:cNvPr id="21" name="ïṧ1ïďé">
              <a:extLst>
                <a:ext uri="{FF2B5EF4-FFF2-40B4-BE49-F238E27FC236}">
                  <a16:creationId xmlns:a16="http://schemas.microsoft.com/office/drawing/2014/main" xmlns="" id="{6F4C95CD-2000-4AF0-BC5A-27F36EA4DBB3}"/>
                </a:ext>
              </a:extLst>
            </p:cNvPr>
            <p:cNvSpPr/>
            <p:nvPr/>
          </p:nvSpPr>
          <p:spPr bwMode="auto">
            <a:xfrm>
              <a:off x="914400" y="1205246"/>
              <a:ext cx="2369319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íṣlíḋé">
              <a:extLst>
                <a:ext uri="{FF2B5EF4-FFF2-40B4-BE49-F238E27FC236}">
                  <a16:creationId xmlns:a16="http://schemas.microsoft.com/office/drawing/2014/main" xmlns="" id="{182FEBC0-49D2-4AFE-93BF-C3643FAF8552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3" name="ïş1ïḋê">
              <a:extLst>
                <a:ext uri="{FF2B5EF4-FFF2-40B4-BE49-F238E27FC236}">
                  <a16:creationId xmlns:a16="http://schemas.microsoft.com/office/drawing/2014/main" xmlns="" id="{C3141EFE-C1E9-41DF-8F7E-05F82F7AAF82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二</a:t>
              </a:r>
            </a:p>
          </p:txBody>
        </p:sp>
        <p:sp>
          <p:nvSpPr>
            <p:cNvPr id="24" name="îšļïḑé">
              <a:extLst>
                <a:ext uri="{FF2B5EF4-FFF2-40B4-BE49-F238E27FC236}">
                  <a16:creationId xmlns:a16="http://schemas.microsoft.com/office/drawing/2014/main" xmlns="" id="{AFF50314-5621-4773-BC86-1D414908994D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早读：勤奋好学争分秒，贵在自觉效率高； 语文数学同重要，书声琅琅气氛好。</a:t>
              </a:r>
            </a:p>
          </p:txBody>
        </p:sp>
      </p:grpSp>
      <p:grpSp>
        <p:nvGrpSpPr>
          <p:cNvPr id="25" name="ïṧḻïḑé">
            <a:extLst>
              <a:ext uri="{FF2B5EF4-FFF2-40B4-BE49-F238E27FC236}">
                <a16:creationId xmlns:a16="http://schemas.microsoft.com/office/drawing/2014/main" xmlns="" id="{0A877B78-02C8-448C-A5EC-EBFC9426BEB1}"/>
              </a:ext>
            </a:extLst>
          </p:cNvPr>
          <p:cNvGrpSpPr/>
          <p:nvPr/>
        </p:nvGrpSpPr>
        <p:grpSpPr>
          <a:xfrm>
            <a:off x="715851" y="3834905"/>
            <a:ext cx="2369319" cy="2471787"/>
            <a:chOff x="914400" y="1205246"/>
            <a:chExt cx="2369319" cy="2471787"/>
          </a:xfrm>
        </p:grpSpPr>
        <p:sp>
          <p:nvSpPr>
            <p:cNvPr id="26" name="ïṧ1ïďé">
              <a:extLst>
                <a:ext uri="{FF2B5EF4-FFF2-40B4-BE49-F238E27FC236}">
                  <a16:creationId xmlns:a16="http://schemas.microsoft.com/office/drawing/2014/main" xmlns="" id="{38C343FB-C307-4E0D-9CB4-5D67F77A2625}"/>
                </a:ext>
              </a:extLst>
            </p:cNvPr>
            <p:cNvSpPr/>
            <p:nvPr/>
          </p:nvSpPr>
          <p:spPr bwMode="auto">
            <a:xfrm>
              <a:off x="914400" y="1205246"/>
              <a:ext cx="2369319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íṣlíḋé">
              <a:extLst>
                <a:ext uri="{FF2B5EF4-FFF2-40B4-BE49-F238E27FC236}">
                  <a16:creationId xmlns:a16="http://schemas.microsoft.com/office/drawing/2014/main" xmlns="" id="{3F1467DE-8F3B-4D02-A665-C4DDF8266482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ïş1ïḋê">
              <a:extLst>
                <a:ext uri="{FF2B5EF4-FFF2-40B4-BE49-F238E27FC236}">
                  <a16:creationId xmlns:a16="http://schemas.microsoft.com/office/drawing/2014/main" xmlns="" id="{F6357362-CDB3-4FA3-BAF5-CF0D75AFC991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三</a:t>
              </a:r>
            </a:p>
          </p:txBody>
        </p:sp>
        <p:sp>
          <p:nvSpPr>
            <p:cNvPr id="29" name="îšļïḑé">
              <a:extLst>
                <a:ext uri="{FF2B5EF4-FFF2-40B4-BE49-F238E27FC236}">
                  <a16:creationId xmlns:a16="http://schemas.microsoft.com/office/drawing/2014/main" xmlns="" id="{DCA9CB93-B52D-43FC-8ADE-2270A0432A7C}"/>
                </a:ext>
              </a:extLst>
            </p:cNvPr>
            <p:cNvSpPr/>
            <p:nvPr/>
          </p:nvSpPr>
          <p:spPr bwMode="auto">
            <a:xfrm>
              <a:off x="1114437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升旗：升旗仪式要搞好，热爱祖国第一条； 齐唱国歌感情深，肃立致敬要做到。</a:t>
              </a:r>
            </a:p>
          </p:txBody>
        </p:sp>
      </p:grpSp>
      <p:grpSp>
        <p:nvGrpSpPr>
          <p:cNvPr id="30" name="ïṧḻïḑé">
            <a:extLst>
              <a:ext uri="{FF2B5EF4-FFF2-40B4-BE49-F238E27FC236}">
                <a16:creationId xmlns:a16="http://schemas.microsoft.com/office/drawing/2014/main" xmlns="" id="{B4614C60-03B8-4143-B5A2-B7A33C6DDCE8}"/>
              </a:ext>
            </a:extLst>
          </p:cNvPr>
          <p:cNvGrpSpPr/>
          <p:nvPr/>
        </p:nvGrpSpPr>
        <p:grpSpPr>
          <a:xfrm>
            <a:off x="3487724" y="3834905"/>
            <a:ext cx="2369319" cy="2471787"/>
            <a:chOff x="914400" y="1205246"/>
            <a:chExt cx="2369319" cy="2471787"/>
          </a:xfrm>
        </p:grpSpPr>
        <p:sp>
          <p:nvSpPr>
            <p:cNvPr id="31" name="ïṧ1ïďé">
              <a:extLst>
                <a:ext uri="{FF2B5EF4-FFF2-40B4-BE49-F238E27FC236}">
                  <a16:creationId xmlns:a16="http://schemas.microsoft.com/office/drawing/2014/main" xmlns="" id="{902377EF-9B3B-443D-9BAD-CA6D7AB228CE}"/>
                </a:ext>
              </a:extLst>
            </p:cNvPr>
            <p:cNvSpPr/>
            <p:nvPr/>
          </p:nvSpPr>
          <p:spPr bwMode="auto">
            <a:xfrm>
              <a:off x="914400" y="1205246"/>
              <a:ext cx="2369319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2" name="íṣlíḋé">
              <a:extLst>
                <a:ext uri="{FF2B5EF4-FFF2-40B4-BE49-F238E27FC236}">
                  <a16:creationId xmlns:a16="http://schemas.microsoft.com/office/drawing/2014/main" xmlns="" id="{14DF716F-5093-410E-84BC-78EE9A2B36A0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ïş1ïḋê">
              <a:extLst>
                <a:ext uri="{FF2B5EF4-FFF2-40B4-BE49-F238E27FC236}">
                  <a16:creationId xmlns:a16="http://schemas.microsoft.com/office/drawing/2014/main" xmlns="" id="{92250BE0-DB70-41FD-9052-C6BB2C869C28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四</a:t>
              </a:r>
            </a:p>
          </p:txBody>
        </p:sp>
        <p:sp>
          <p:nvSpPr>
            <p:cNvPr id="34" name="îšļïḑé">
              <a:extLst>
                <a:ext uri="{FF2B5EF4-FFF2-40B4-BE49-F238E27FC236}">
                  <a16:creationId xmlns:a16="http://schemas.microsoft.com/office/drawing/2014/main" xmlns="" id="{2C698CCD-C6B0-415E-BCD5-481550B0C290}"/>
                </a:ext>
              </a:extLst>
            </p:cNvPr>
            <p:cNvSpPr/>
            <p:nvPr/>
          </p:nvSpPr>
          <p:spPr bwMode="auto">
            <a:xfrm>
              <a:off x="1114437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两操： 出操集队快静齐，动作规范做好操； 每天眼操做两次，持之以恒视力保。</a:t>
              </a:r>
            </a:p>
          </p:txBody>
        </p:sp>
      </p:grpSp>
      <p:grpSp>
        <p:nvGrpSpPr>
          <p:cNvPr id="35" name="ïṧḻïḑé">
            <a:extLst>
              <a:ext uri="{FF2B5EF4-FFF2-40B4-BE49-F238E27FC236}">
                <a16:creationId xmlns:a16="http://schemas.microsoft.com/office/drawing/2014/main" xmlns="" id="{5BC2B781-460A-4E9D-8D5B-35D76D57AA25}"/>
              </a:ext>
            </a:extLst>
          </p:cNvPr>
          <p:cNvGrpSpPr/>
          <p:nvPr/>
        </p:nvGrpSpPr>
        <p:grpSpPr>
          <a:xfrm>
            <a:off x="6294572" y="3834905"/>
            <a:ext cx="2369319" cy="2471787"/>
            <a:chOff x="914400" y="1205246"/>
            <a:chExt cx="2369319" cy="2471787"/>
          </a:xfrm>
        </p:grpSpPr>
        <p:sp>
          <p:nvSpPr>
            <p:cNvPr id="36" name="ïṧ1ïďé">
              <a:extLst>
                <a:ext uri="{FF2B5EF4-FFF2-40B4-BE49-F238E27FC236}">
                  <a16:creationId xmlns:a16="http://schemas.microsoft.com/office/drawing/2014/main" xmlns="" id="{1BAD95BA-1ECB-40A8-AC49-04A4844AD49C}"/>
                </a:ext>
              </a:extLst>
            </p:cNvPr>
            <p:cNvSpPr/>
            <p:nvPr/>
          </p:nvSpPr>
          <p:spPr bwMode="auto">
            <a:xfrm>
              <a:off x="914400" y="1205246"/>
              <a:ext cx="2369319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7" name="íṣlíḋé">
              <a:extLst>
                <a:ext uri="{FF2B5EF4-FFF2-40B4-BE49-F238E27FC236}">
                  <a16:creationId xmlns:a16="http://schemas.microsoft.com/office/drawing/2014/main" xmlns="" id="{CBB0DE3B-D159-456D-B1FE-7900FCF1B8F5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8" name="ïş1ïḋê">
              <a:extLst>
                <a:ext uri="{FF2B5EF4-FFF2-40B4-BE49-F238E27FC236}">
                  <a16:creationId xmlns:a16="http://schemas.microsoft.com/office/drawing/2014/main" xmlns="" id="{EA141A0E-2683-434A-B878-BB59BCDBA9F3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五</a:t>
              </a:r>
            </a:p>
          </p:txBody>
        </p:sp>
        <p:sp>
          <p:nvSpPr>
            <p:cNvPr id="39" name="îšļïḑé">
              <a:extLst>
                <a:ext uri="{FF2B5EF4-FFF2-40B4-BE49-F238E27FC236}">
                  <a16:creationId xmlns:a16="http://schemas.microsoft.com/office/drawing/2014/main" xmlns="" id="{8F37D7FA-AFD7-4D05-B8EC-101893FA577B}"/>
                </a:ext>
              </a:extLst>
            </p:cNvPr>
            <p:cNvSpPr/>
            <p:nvPr/>
          </p:nvSpPr>
          <p:spPr bwMode="auto">
            <a:xfrm>
              <a:off x="1098395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上课： 铃声一响教室静，专心听讲勤思考； 举手发言敢提问，尊敬师长听教导。</a:t>
              </a:r>
            </a:p>
          </p:txBody>
        </p:sp>
      </p:grpSp>
      <p:grpSp>
        <p:nvGrpSpPr>
          <p:cNvPr id="40" name="ïṧḻïḑé">
            <a:extLst>
              <a:ext uri="{FF2B5EF4-FFF2-40B4-BE49-F238E27FC236}">
                <a16:creationId xmlns:a16="http://schemas.microsoft.com/office/drawing/2014/main" xmlns="" id="{C8E4B794-9A03-4194-9F99-4F0CB3E85D88}"/>
              </a:ext>
            </a:extLst>
          </p:cNvPr>
          <p:cNvGrpSpPr/>
          <p:nvPr/>
        </p:nvGrpSpPr>
        <p:grpSpPr>
          <a:xfrm>
            <a:off x="9059898" y="3834905"/>
            <a:ext cx="2369319" cy="2471787"/>
            <a:chOff x="914400" y="1205246"/>
            <a:chExt cx="2369319" cy="2471787"/>
          </a:xfrm>
        </p:grpSpPr>
        <p:sp>
          <p:nvSpPr>
            <p:cNvPr id="41" name="ïṧ1ïďé">
              <a:extLst>
                <a:ext uri="{FF2B5EF4-FFF2-40B4-BE49-F238E27FC236}">
                  <a16:creationId xmlns:a16="http://schemas.microsoft.com/office/drawing/2014/main" xmlns="" id="{FF87AA83-AB3C-4248-9887-761696E2914E}"/>
                </a:ext>
              </a:extLst>
            </p:cNvPr>
            <p:cNvSpPr/>
            <p:nvPr/>
          </p:nvSpPr>
          <p:spPr bwMode="auto">
            <a:xfrm>
              <a:off x="914400" y="1205246"/>
              <a:ext cx="2369319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2" name="íṣlíḋé">
              <a:extLst>
                <a:ext uri="{FF2B5EF4-FFF2-40B4-BE49-F238E27FC236}">
                  <a16:creationId xmlns:a16="http://schemas.microsoft.com/office/drawing/2014/main" xmlns="" id="{DEB62AA2-D3D2-45F0-9B16-EC3BC754A1FA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3" name="ïş1ïḋê">
              <a:extLst>
                <a:ext uri="{FF2B5EF4-FFF2-40B4-BE49-F238E27FC236}">
                  <a16:creationId xmlns:a16="http://schemas.microsoft.com/office/drawing/2014/main" xmlns="" id="{EAF4D058-04D5-4FC4-969E-8431A38C7463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六</a:t>
              </a:r>
            </a:p>
          </p:txBody>
        </p:sp>
        <p:sp>
          <p:nvSpPr>
            <p:cNvPr id="44" name="îšļïḑé">
              <a:extLst>
                <a:ext uri="{FF2B5EF4-FFF2-40B4-BE49-F238E27FC236}">
                  <a16:creationId xmlns:a16="http://schemas.microsoft.com/office/drawing/2014/main" xmlns="" id="{2829A49E-801F-4238-B196-DDB42AC4A12A}"/>
                </a:ext>
              </a:extLst>
            </p:cNvPr>
            <p:cNvSpPr/>
            <p:nvPr/>
          </p:nvSpPr>
          <p:spPr bwMode="auto">
            <a:xfrm>
              <a:off x="1114437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课间： 课间休息不吵闹，文明整洁要做到； 勤俭节约爱公物，遵循公德最重要。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9B81068-8646-4194-8D5E-E8843A27D6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20472" y="1843603"/>
            <a:ext cx="2790300" cy="209167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D671F4DA-0AB2-4791-B378-5F99AE0ACE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1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63CE254-0F16-4332-9AB2-06F37F9558D5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25747B-35FD-4C36-A36B-B3D2F2C931CD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94E033D-0FF9-41AB-B7A2-5F0A5C827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CA992C4C-D1CF-409D-B7B5-1775249B4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06D0041-8082-440F-9B56-E63E6B028F3D}"/>
              </a:ext>
            </a:extLst>
          </p:cNvPr>
          <p:cNvSpPr txBox="1"/>
          <p:nvPr/>
        </p:nvSpPr>
        <p:spPr>
          <a:xfrm>
            <a:off x="1286336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遵守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纪律</a:t>
            </a:r>
          </a:p>
        </p:txBody>
      </p:sp>
      <p:grpSp>
        <p:nvGrpSpPr>
          <p:cNvPr id="14" name="ïṧḻïḑé">
            <a:extLst>
              <a:ext uri="{FF2B5EF4-FFF2-40B4-BE49-F238E27FC236}">
                <a16:creationId xmlns:a16="http://schemas.microsoft.com/office/drawing/2014/main" xmlns="" id="{BCAF8B33-C46C-4FF0-BABE-B9E779B47726}"/>
              </a:ext>
            </a:extLst>
          </p:cNvPr>
          <p:cNvGrpSpPr/>
          <p:nvPr/>
        </p:nvGrpSpPr>
        <p:grpSpPr>
          <a:xfrm>
            <a:off x="5245060" y="544147"/>
            <a:ext cx="2376000" cy="2471787"/>
            <a:chOff x="914400" y="1205246"/>
            <a:chExt cx="2376000" cy="2471787"/>
          </a:xfrm>
        </p:grpSpPr>
        <p:sp>
          <p:nvSpPr>
            <p:cNvPr id="15" name="ïṧ1ïďé">
              <a:extLst>
                <a:ext uri="{FF2B5EF4-FFF2-40B4-BE49-F238E27FC236}">
                  <a16:creationId xmlns:a16="http://schemas.microsoft.com/office/drawing/2014/main" xmlns="" id="{93EB641D-DEED-403F-8522-3234D2EDF2B7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ṣlíḋé">
              <a:extLst>
                <a:ext uri="{FF2B5EF4-FFF2-40B4-BE49-F238E27FC236}">
                  <a16:creationId xmlns:a16="http://schemas.microsoft.com/office/drawing/2014/main" xmlns="" id="{29A7EEDB-7CC8-4C63-840F-2880A5C598AD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ïş1ïḋê">
              <a:extLst>
                <a:ext uri="{FF2B5EF4-FFF2-40B4-BE49-F238E27FC236}">
                  <a16:creationId xmlns:a16="http://schemas.microsoft.com/office/drawing/2014/main" xmlns="" id="{10558D62-0390-47AB-A958-53E3D75AC6BE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七</a:t>
              </a:r>
            </a:p>
          </p:txBody>
        </p:sp>
        <p:sp>
          <p:nvSpPr>
            <p:cNvPr id="18" name="îšļïḑé">
              <a:extLst>
                <a:ext uri="{FF2B5EF4-FFF2-40B4-BE49-F238E27FC236}">
                  <a16:creationId xmlns:a16="http://schemas.microsoft.com/office/drawing/2014/main" xmlns="" id="{A7A8EF3E-0BE9-49C5-A7C4-7E39090D743E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学习： 各门功课要学好，遵守纪律最重要； 预习复习要自觉，环环扣紧才生效。</a:t>
              </a:r>
            </a:p>
          </p:txBody>
        </p:sp>
      </p:grpSp>
      <p:grpSp>
        <p:nvGrpSpPr>
          <p:cNvPr id="19" name="ïṧḻïḑé">
            <a:extLst>
              <a:ext uri="{FF2B5EF4-FFF2-40B4-BE49-F238E27FC236}">
                <a16:creationId xmlns:a16="http://schemas.microsoft.com/office/drawing/2014/main" xmlns="" id="{0B815CE9-088B-47EF-8A1B-2B2DF5FB697E}"/>
              </a:ext>
            </a:extLst>
          </p:cNvPr>
          <p:cNvGrpSpPr/>
          <p:nvPr/>
        </p:nvGrpSpPr>
        <p:grpSpPr>
          <a:xfrm>
            <a:off x="7998471" y="534213"/>
            <a:ext cx="2376000" cy="2471787"/>
            <a:chOff x="914400" y="1205246"/>
            <a:chExt cx="2376000" cy="2471787"/>
          </a:xfrm>
        </p:grpSpPr>
        <p:sp>
          <p:nvSpPr>
            <p:cNvPr id="20" name="ïṧ1ïďé">
              <a:extLst>
                <a:ext uri="{FF2B5EF4-FFF2-40B4-BE49-F238E27FC236}">
                  <a16:creationId xmlns:a16="http://schemas.microsoft.com/office/drawing/2014/main" xmlns="" id="{D64A0C01-0E14-4BB4-91CC-FB596B3BDE4C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1" name="íṣlíḋé">
              <a:extLst>
                <a:ext uri="{FF2B5EF4-FFF2-40B4-BE49-F238E27FC236}">
                  <a16:creationId xmlns:a16="http://schemas.microsoft.com/office/drawing/2014/main" xmlns="" id="{507B78CC-96DD-49B5-AE36-4D5C41184B6B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ïş1ïḋê">
              <a:extLst>
                <a:ext uri="{FF2B5EF4-FFF2-40B4-BE49-F238E27FC236}">
                  <a16:creationId xmlns:a16="http://schemas.microsoft.com/office/drawing/2014/main" xmlns="" id="{0E48BF0D-092D-432B-9619-016B01A61948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八</a:t>
              </a:r>
            </a:p>
          </p:txBody>
        </p:sp>
        <p:sp>
          <p:nvSpPr>
            <p:cNvPr id="23" name="îšļïḑé">
              <a:extLst>
                <a:ext uri="{FF2B5EF4-FFF2-40B4-BE49-F238E27FC236}">
                  <a16:creationId xmlns:a16="http://schemas.microsoft.com/office/drawing/2014/main" xmlns="" id="{0CA6E081-2BC3-4C1A-8369-3919FAB061F1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作业： 审清题意独立做，格式规范不抄袭； 簿本整洁字端正，保质保量按时交。</a:t>
              </a:r>
            </a:p>
          </p:txBody>
        </p:sp>
      </p:grpSp>
      <p:grpSp>
        <p:nvGrpSpPr>
          <p:cNvPr id="24" name="ïṧḻïḑé">
            <a:extLst>
              <a:ext uri="{FF2B5EF4-FFF2-40B4-BE49-F238E27FC236}">
                <a16:creationId xmlns:a16="http://schemas.microsoft.com/office/drawing/2014/main" xmlns="" id="{91159B3D-4AB3-42BA-ACEF-B63FCBC77E0A}"/>
              </a:ext>
            </a:extLst>
          </p:cNvPr>
          <p:cNvGrpSpPr/>
          <p:nvPr/>
        </p:nvGrpSpPr>
        <p:grpSpPr>
          <a:xfrm>
            <a:off x="780455" y="3760044"/>
            <a:ext cx="2376000" cy="2471787"/>
            <a:chOff x="914400" y="1205246"/>
            <a:chExt cx="2376000" cy="2471787"/>
          </a:xfrm>
        </p:grpSpPr>
        <p:sp>
          <p:nvSpPr>
            <p:cNvPr id="25" name="ïṧ1ïďé">
              <a:extLst>
                <a:ext uri="{FF2B5EF4-FFF2-40B4-BE49-F238E27FC236}">
                  <a16:creationId xmlns:a16="http://schemas.microsoft.com/office/drawing/2014/main" xmlns="" id="{D9D57CC4-F979-44D0-B854-9F82D5A76A2C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ṣlíḋé">
              <a:extLst>
                <a:ext uri="{FF2B5EF4-FFF2-40B4-BE49-F238E27FC236}">
                  <a16:creationId xmlns:a16="http://schemas.microsoft.com/office/drawing/2014/main" xmlns="" id="{A725E091-DE50-42D5-B00E-DC14096ABF68}"/>
                </a:ext>
              </a:extLst>
            </p:cNvPr>
            <p:cNvSpPr/>
            <p:nvPr/>
          </p:nvSpPr>
          <p:spPr bwMode="auto">
            <a:xfrm>
              <a:off x="105009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ïş1ïḋê">
              <a:extLst>
                <a:ext uri="{FF2B5EF4-FFF2-40B4-BE49-F238E27FC236}">
                  <a16:creationId xmlns:a16="http://schemas.microsoft.com/office/drawing/2014/main" xmlns="" id="{AA0BE9BC-4258-4B32-AFE6-D2B77FB23A54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九</a:t>
              </a:r>
            </a:p>
          </p:txBody>
        </p:sp>
        <p:sp>
          <p:nvSpPr>
            <p:cNvPr id="28" name="îšļïḑé">
              <a:extLst>
                <a:ext uri="{FF2B5EF4-FFF2-40B4-BE49-F238E27FC236}">
                  <a16:creationId xmlns:a16="http://schemas.microsoft.com/office/drawing/2014/main" xmlns="" id="{0C5FE088-EC34-432A-892E-E5CC7449B1D0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活动： 科技文体热情高，体魄健壮素质好； 思想觉悟要提高，班队活动少不了。</a:t>
              </a:r>
            </a:p>
            <a:p>
              <a:pPr algn="ctr">
                <a:lnSpc>
                  <a:spcPct val="130000"/>
                </a:lnSpc>
              </a:pPr>
              <a:endParaRPr lang="en-US" altLang="zh-CN" sz="1500" dirty="0"/>
            </a:p>
          </p:txBody>
        </p:sp>
      </p:grpSp>
      <p:grpSp>
        <p:nvGrpSpPr>
          <p:cNvPr id="29" name="ïṧḻïḑé">
            <a:extLst>
              <a:ext uri="{FF2B5EF4-FFF2-40B4-BE49-F238E27FC236}">
                <a16:creationId xmlns:a16="http://schemas.microsoft.com/office/drawing/2014/main" xmlns="" id="{9319DD02-F605-4C13-92FB-0F69B7207865}"/>
              </a:ext>
            </a:extLst>
          </p:cNvPr>
          <p:cNvGrpSpPr/>
          <p:nvPr/>
        </p:nvGrpSpPr>
        <p:grpSpPr>
          <a:xfrm>
            <a:off x="3450435" y="3760044"/>
            <a:ext cx="2376000" cy="2471787"/>
            <a:chOff x="914400" y="1205246"/>
            <a:chExt cx="2376000" cy="2471787"/>
          </a:xfrm>
        </p:grpSpPr>
        <p:sp>
          <p:nvSpPr>
            <p:cNvPr id="30" name="ïṧ1ïďé">
              <a:extLst>
                <a:ext uri="{FF2B5EF4-FFF2-40B4-BE49-F238E27FC236}">
                  <a16:creationId xmlns:a16="http://schemas.microsoft.com/office/drawing/2014/main" xmlns="" id="{EE528FAC-0749-4033-8CCA-D89FD6D735F2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íṣlíḋé">
              <a:extLst>
                <a:ext uri="{FF2B5EF4-FFF2-40B4-BE49-F238E27FC236}">
                  <a16:creationId xmlns:a16="http://schemas.microsoft.com/office/drawing/2014/main" xmlns="" id="{880AA226-32BD-406B-BC43-16BD9EB29DB4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2" name="ïş1ïḋê">
              <a:extLst>
                <a:ext uri="{FF2B5EF4-FFF2-40B4-BE49-F238E27FC236}">
                  <a16:creationId xmlns:a16="http://schemas.microsoft.com/office/drawing/2014/main" xmlns="" id="{003F4341-1AA8-414F-A343-9268EA0AE39F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十</a:t>
              </a:r>
            </a:p>
          </p:txBody>
        </p:sp>
        <p:sp>
          <p:nvSpPr>
            <p:cNvPr id="33" name="îšļïḑé">
              <a:extLst>
                <a:ext uri="{FF2B5EF4-FFF2-40B4-BE49-F238E27FC236}">
                  <a16:creationId xmlns:a16="http://schemas.microsoft.com/office/drawing/2014/main" xmlns="" id="{A0BB6D50-99D9-43A7-8056-359111D17872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生活： 爱惜粮食要记牢，节约水电少浪费； 服从管理加自理，遵守纪律觉悟高。</a:t>
              </a:r>
            </a:p>
          </p:txBody>
        </p:sp>
      </p:grpSp>
      <p:grpSp>
        <p:nvGrpSpPr>
          <p:cNvPr id="34" name="ïṧḻïḑé">
            <a:extLst>
              <a:ext uri="{FF2B5EF4-FFF2-40B4-BE49-F238E27FC236}">
                <a16:creationId xmlns:a16="http://schemas.microsoft.com/office/drawing/2014/main" xmlns="" id="{3115CFC8-2C03-4E76-9291-7EB90CF9C533}"/>
              </a:ext>
            </a:extLst>
          </p:cNvPr>
          <p:cNvGrpSpPr/>
          <p:nvPr/>
        </p:nvGrpSpPr>
        <p:grpSpPr>
          <a:xfrm>
            <a:off x="6203437" y="3760044"/>
            <a:ext cx="2376000" cy="2471787"/>
            <a:chOff x="914400" y="1205246"/>
            <a:chExt cx="2376000" cy="2471787"/>
          </a:xfrm>
        </p:grpSpPr>
        <p:sp>
          <p:nvSpPr>
            <p:cNvPr id="35" name="ïṧ1ïďé">
              <a:extLst>
                <a:ext uri="{FF2B5EF4-FFF2-40B4-BE49-F238E27FC236}">
                  <a16:creationId xmlns:a16="http://schemas.microsoft.com/office/drawing/2014/main" xmlns="" id="{FB96F93D-D9F8-45D9-8141-07DFA8959336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28B8D3"/>
            </a:solidFill>
            <a:ln>
              <a:solidFill>
                <a:srgbClr val="28B8D3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íṣlíḋé">
              <a:extLst>
                <a:ext uri="{FF2B5EF4-FFF2-40B4-BE49-F238E27FC236}">
                  <a16:creationId xmlns:a16="http://schemas.microsoft.com/office/drawing/2014/main" xmlns="" id="{5047B2EB-4437-4EEB-95B7-A0EAFDC517FE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7" name="ïş1ïḋê">
              <a:extLst>
                <a:ext uri="{FF2B5EF4-FFF2-40B4-BE49-F238E27FC236}">
                  <a16:creationId xmlns:a16="http://schemas.microsoft.com/office/drawing/2014/main" xmlns="" id="{1AFB0A62-9248-4446-A15B-DDACF2E86EB7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28B8D3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十一</a:t>
              </a:r>
            </a:p>
          </p:txBody>
        </p:sp>
        <p:sp>
          <p:nvSpPr>
            <p:cNvPr id="38" name="îšļïḑé">
              <a:extLst>
                <a:ext uri="{FF2B5EF4-FFF2-40B4-BE49-F238E27FC236}">
                  <a16:creationId xmlns:a16="http://schemas.microsoft.com/office/drawing/2014/main" xmlns="" id="{AFEB3753-7DEA-4828-816C-F24AC69B8BC4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晚休： 值日卫生勤打扫，按时离班关门窗； 秩序排队回宿舍，安静洗刷不打闹。</a:t>
              </a:r>
            </a:p>
            <a:p>
              <a:pPr algn="ctr">
                <a:lnSpc>
                  <a:spcPct val="130000"/>
                </a:lnSpc>
              </a:pPr>
              <a:endParaRPr lang="en-US" altLang="zh-CN" sz="1500" dirty="0"/>
            </a:p>
          </p:txBody>
        </p:sp>
      </p:grpSp>
      <p:grpSp>
        <p:nvGrpSpPr>
          <p:cNvPr id="39" name="ïṧḻïḑé">
            <a:extLst>
              <a:ext uri="{FF2B5EF4-FFF2-40B4-BE49-F238E27FC236}">
                <a16:creationId xmlns:a16="http://schemas.microsoft.com/office/drawing/2014/main" xmlns="" id="{D9D640E3-DDBB-42E0-9370-029BABA95429}"/>
              </a:ext>
            </a:extLst>
          </p:cNvPr>
          <p:cNvGrpSpPr/>
          <p:nvPr/>
        </p:nvGrpSpPr>
        <p:grpSpPr>
          <a:xfrm>
            <a:off x="8945266" y="3760044"/>
            <a:ext cx="2376000" cy="2471787"/>
            <a:chOff x="914400" y="1205246"/>
            <a:chExt cx="2376000" cy="2471787"/>
          </a:xfrm>
        </p:grpSpPr>
        <p:sp>
          <p:nvSpPr>
            <p:cNvPr id="40" name="ïṧ1ïďé">
              <a:extLst>
                <a:ext uri="{FF2B5EF4-FFF2-40B4-BE49-F238E27FC236}">
                  <a16:creationId xmlns:a16="http://schemas.microsoft.com/office/drawing/2014/main" xmlns="" id="{40FB744F-ED76-4FF0-9A5B-545BF1CD4EC4}"/>
                </a:ext>
              </a:extLst>
            </p:cNvPr>
            <p:cNvSpPr/>
            <p:nvPr/>
          </p:nvSpPr>
          <p:spPr bwMode="auto">
            <a:xfrm>
              <a:off x="914400" y="1205246"/>
              <a:ext cx="2376000" cy="2471787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1" name="íṣlíḋé">
              <a:extLst>
                <a:ext uri="{FF2B5EF4-FFF2-40B4-BE49-F238E27FC236}">
                  <a16:creationId xmlns:a16="http://schemas.microsoft.com/office/drawing/2014/main" xmlns="" id="{F4BD05B4-A87C-4E95-AD7A-E53B83850726}"/>
                </a:ext>
              </a:extLst>
            </p:cNvPr>
            <p:cNvSpPr/>
            <p:nvPr/>
          </p:nvSpPr>
          <p:spPr bwMode="auto">
            <a:xfrm>
              <a:off x="1031047" y="1368358"/>
              <a:ext cx="2160000" cy="2160000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42" name="ïş1ïḋê">
              <a:extLst>
                <a:ext uri="{FF2B5EF4-FFF2-40B4-BE49-F238E27FC236}">
                  <a16:creationId xmlns:a16="http://schemas.microsoft.com/office/drawing/2014/main" xmlns="" id="{26574DC4-3B45-4882-B7C3-5ECDF347CEF5}"/>
                </a:ext>
              </a:extLst>
            </p:cNvPr>
            <p:cNvSpPr/>
            <p:nvPr/>
          </p:nvSpPr>
          <p:spPr bwMode="auto">
            <a:xfrm>
              <a:off x="1316954" y="1326535"/>
              <a:ext cx="1564211" cy="469473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十二</a:t>
              </a:r>
            </a:p>
          </p:txBody>
        </p:sp>
        <p:sp>
          <p:nvSpPr>
            <p:cNvPr id="43" name="îšļïḑé">
              <a:extLst>
                <a:ext uri="{FF2B5EF4-FFF2-40B4-BE49-F238E27FC236}">
                  <a16:creationId xmlns:a16="http://schemas.microsoft.com/office/drawing/2014/main" xmlns="" id="{730A070B-6B77-46A1-B243-0A273B5455E4}"/>
                </a:ext>
              </a:extLst>
            </p:cNvPr>
            <p:cNvSpPr/>
            <p:nvPr/>
          </p:nvSpPr>
          <p:spPr bwMode="auto">
            <a:xfrm>
              <a:off x="1146521" y="1943244"/>
              <a:ext cx="205982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目标： 班级公约牢记心，行为习惯常对照； 同学之间勤勉励，道德情操修养好。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F18697FC-CD78-4BBB-88E1-E76035A7AC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D6FBD48C-533E-4395-A305-7D3F3F11F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23" y="1808639"/>
            <a:ext cx="3636559" cy="2225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5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65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6571BC8B-883D-421C-AF0A-BCBADEFAE4CF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1E0D24F6-F95B-42A0-BCD3-03A0B2E09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72F4FAC-0B2C-4B71-8D71-EA3E5E736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988791" y="2554409"/>
            <a:ext cx="1161789" cy="1100747"/>
            <a:chOff x="1010426" y="1671943"/>
            <a:chExt cx="1459414" cy="1382734"/>
          </a:xfrm>
        </p:grpSpPr>
        <p:grpSp>
          <p:nvGrpSpPr>
            <p:cNvPr id="11" name="组合 10"/>
            <p:cNvGrpSpPr/>
            <p:nvPr/>
          </p:nvGrpSpPr>
          <p:grpSpPr>
            <a:xfrm>
              <a:off x="1010426" y="1671943"/>
              <a:ext cx="1382734" cy="1382734"/>
              <a:chOff x="5533163" y="1969001"/>
              <a:chExt cx="1382734" cy="1382734"/>
            </a:xfrm>
            <a:effectLst>
              <a:outerShdw blurRad="228600" dist="165100" dir="5400000" sx="86000" sy="86000" algn="ctr" rotWithShape="0">
                <a:srgbClr val="000000">
                  <a:alpha val="39000"/>
                </a:srgbClr>
              </a:outerShdw>
            </a:effectLst>
          </p:grpSpPr>
          <p:sp>
            <p:nvSpPr>
              <p:cNvPr id="13" name="椭圆 12"/>
              <p:cNvSpPr/>
              <p:nvPr/>
            </p:nvSpPr>
            <p:spPr>
              <a:xfrm>
                <a:off x="5533163" y="1969001"/>
                <a:ext cx="1382734" cy="1382734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595265" y="2031103"/>
                <a:ext cx="1258530" cy="1258530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noFill/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2" name="TextBox 18"/>
            <p:cNvSpPr txBox="1"/>
            <p:nvPr/>
          </p:nvSpPr>
          <p:spPr>
            <a:xfrm>
              <a:off x="1056313" y="2031412"/>
              <a:ext cx="1413527" cy="815496"/>
            </a:xfrm>
            <a:prstGeom prst="ellipse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发言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322933" y="3836137"/>
            <a:ext cx="2572384" cy="1223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右手自然举起，五指并拢向上举直。站起时斜跨站起，不要把椅子推弄得响。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6820322" y="940162"/>
            <a:ext cx="1100747" cy="1100747"/>
            <a:chOff x="1010426" y="1671943"/>
            <a:chExt cx="1382734" cy="1382734"/>
          </a:xfrm>
        </p:grpSpPr>
        <p:grpSp>
          <p:nvGrpSpPr>
            <p:cNvPr id="47" name="组合 46"/>
            <p:cNvGrpSpPr/>
            <p:nvPr/>
          </p:nvGrpSpPr>
          <p:grpSpPr>
            <a:xfrm>
              <a:off x="1010426" y="1671943"/>
              <a:ext cx="1382734" cy="1382734"/>
              <a:chOff x="5533163" y="1969001"/>
              <a:chExt cx="1382734" cy="1382734"/>
            </a:xfrm>
            <a:effectLst>
              <a:outerShdw blurRad="228600" dist="165100" dir="5400000" sx="86000" sy="86000" algn="ctr" rotWithShape="0">
                <a:srgbClr val="000000">
                  <a:alpha val="39000"/>
                </a:srgbClr>
              </a:outerShdw>
            </a:effectLst>
          </p:grpSpPr>
          <p:sp>
            <p:nvSpPr>
              <p:cNvPr id="49" name="椭圆 48"/>
              <p:cNvSpPr/>
              <p:nvPr/>
            </p:nvSpPr>
            <p:spPr>
              <a:xfrm>
                <a:off x="5533163" y="1969001"/>
                <a:ext cx="1382734" cy="1382734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5595265" y="2031103"/>
                <a:ext cx="1258530" cy="1258530"/>
              </a:xfrm>
              <a:prstGeom prst="ellipse">
                <a:avLst/>
              </a:prstGeom>
              <a:solidFill>
                <a:srgbClr val="28B8D3"/>
              </a:solidFill>
              <a:ln w="19050" cap="flat" cmpd="sng" algn="ctr">
                <a:noFill/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8" name="TextBox 18"/>
            <p:cNvSpPr txBox="1"/>
            <p:nvPr/>
          </p:nvSpPr>
          <p:spPr>
            <a:xfrm>
              <a:off x="1267680" y="2090994"/>
              <a:ext cx="1005217" cy="579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倾听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6089650" y="2087541"/>
            <a:ext cx="3093991" cy="1615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老师讲话，眼睛看着老师；</a:t>
            </a:r>
            <a:b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老师写字，眼睛看着黑板；</a:t>
            </a:r>
            <a:b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同学发言，认真听并看黑板；</a:t>
            </a:r>
            <a:b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读书时，眼睛看着书本。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FA5B687B-D565-49FC-BD4E-1B7271912F36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6386A5E9-39E2-430C-9C20-13A257E0847B}"/>
              </a:ext>
            </a:extLst>
          </p:cNvPr>
          <p:cNvSpPr txBox="1"/>
          <p:nvPr/>
        </p:nvSpPr>
        <p:spPr>
          <a:xfrm>
            <a:off x="1286336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举手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发言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D4A2CB2-9D4A-4DB2-8A92-33AFFBD8B6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979" y="3214866"/>
            <a:ext cx="1781284" cy="31388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3F30CD5-516A-400E-84BD-FFDB6B782E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210" y="2904373"/>
            <a:ext cx="2664554" cy="3212065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A117EDF5-D1C1-4481-BA8F-9EA6496663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5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9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1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70022" y="2642613"/>
            <a:ext cx="4302132" cy="24617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marL="285750" indent="-285750">
              <a:lnSpc>
                <a:spcPct val="20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国旗红，真美丽，五颗星，亮晶晶。</a:t>
            </a:r>
          </a:p>
          <a:p>
            <a:pPr marL="285750" indent="-285750">
              <a:lnSpc>
                <a:spcPct val="20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爱祖国，不忘记，对国旗，行个礼。</a:t>
            </a:r>
          </a:p>
          <a:p>
            <a:pPr marL="285750" indent="-285750">
              <a:lnSpc>
                <a:spcPct val="20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身子正，要挺直，头上帽，要摘去。</a:t>
            </a:r>
          </a:p>
          <a:p>
            <a:pPr marL="285750" indent="-285750">
              <a:lnSpc>
                <a:spcPct val="20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不说话，不打闹，唱国歌，声洪亮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1F2F5D1-BC1A-4DC9-9339-673E4FAAE7FD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DDF8BA2-BF03-4BEF-90F0-BD3506D41A63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C174845B-6A01-4B6D-ACBE-1A0975257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58DA5CFE-F685-4681-9C37-9189032409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80CF304-9F06-4E83-B338-7650002D02D2}"/>
              </a:ext>
            </a:extLst>
          </p:cNvPr>
          <p:cNvSpPr txBox="1"/>
          <p:nvPr/>
        </p:nvSpPr>
        <p:spPr>
          <a:xfrm>
            <a:off x="1055504" y="677482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升国旗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事项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C3F31E2-5DAD-44E2-9BF3-2EFDF42DA3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123D447-2778-4193-9C9C-47C6F84361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48" y="1551647"/>
            <a:ext cx="5259943" cy="50064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032581" y="2664882"/>
            <a:ext cx="6721689" cy="1230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．第二节课下课音乐响后，当堂课老师督促同学做眼操。</a:t>
            </a:r>
          </a:p>
          <a:p>
            <a:pPr>
              <a:lnSpc>
                <a:spcPct val="20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．做眼保健操要闭眼，不讲话，按节拍做。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B3B2B6C-919F-442F-B52A-6EF859C8428D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41A29369-7E6D-4C16-A6EC-23F56220DBBB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B72F1EC4-8895-4F3E-AAD6-A3228FC88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C53EB901-75FD-45FA-9001-06D73F528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3EA72D7-2CEF-4595-845C-3F18FB422591}"/>
              </a:ext>
            </a:extLst>
          </p:cNvPr>
          <p:cNvSpPr txBox="1"/>
          <p:nvPr/>
        </p:nvSpPr>
        <p:spPr>
          <a:xfrm>
            <a:off x="1286335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行为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规范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3E3CB77-CC86-4586-BEAE-D717BF783D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0A530DE-A12F-46FD-86C6-D627FE96B1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370" y="2342336"/>
            <a:ext cx="1645561" cy="217332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D5288DE-7F6D-4435-96C6-393522B399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288" y="3814772"/>
            <a:ext cx="4801121" cy="29046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8CC30D2-172D-407E-A309-FE2EFBC1A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138" y="4312107"/>
            <a:ext cx="2896529" cy="23317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35450" y="1679362"/>
            <a:ext cx="8762175" cy="55487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base">
              <a:lnSpc>
                <a:spcPct val="20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、上下楼梯不要拥挤，按次序进行，如果慌里慌张的容易扭伤脚脖；如果拥挤，会发生摔伤事故；滑扶手万一摔下来，很危险。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、课间活动要文明，追逐撵打易碰伤，谨记教导是上策。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、打扫卫生时，一定注意不能拿扫把乱打、乱闹。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、为了督促孩子们自律，我特意安排了课间安全监督员，发现课间或课外活动有学生有不安全的行为，安全监督员首先制止，然后报告老师，发现不安全的表现及时报告老师，老师及时教育并弥补管理上的漏洞。</a:t>
            </a:r>
          </a:p>
          <a:p>
            <a:pPr fontAlgn="base">
              <a:lnSpc>
                <a:spcPct val="20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、宿舍上下铺不能打闹</a:t>
            </a:r>
          </a:p>
        </p:txBody>
      </p:sp>
      <p:sp>
        <p:nvSpPr>
          <p:cNvPr id="4" name="矩形 3"/>
          <p:cNvSpPr/>
          <p:nvPr/>
        </p:nvSpPr>
        <p:spPr>
          <a:xfrm>
            <a:off x="824672" y="1915912"/>
            <a:ext cx="553998" cy="1662177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2400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校园安全：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DF495E5-8CED-4D8C-8A01-D68B570F9CB3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9F9058D-665F-4B7A-B0A1-979A7F7653C2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7BAB38A5-1350-494C-94C0-41E239C5A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2A972E82-89A5-4E07-B780-BD828345B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0555913-95AC-4186-87DC-50F7AA287A66}"/>
              </a:ext>
            </a:extLst>
          </p:cNvPr>
          <p:cNvSpPr txBox="1"/>
          <p:nvPr/>
        </p:nvSpPr>
        <p:spPr>
          <a:xfrm>
            <a:off x="824671" y="677482"/>
            <a:ext cx="295465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安全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教育问题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CD4F9C1-BFAD-4D8D-B3BF-CA7A5D9EEE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942976" y="1563786"/>
            <a:ext cx="10306048" cy="291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 sz="2000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校外安全：</a:t>
            </a:r>
            <a:endParaRPr lang="en-US" altLang="zh-CN" sz="2000" b="1" dirty="0">
              <a:solidFill>
                <a:srgbClr val="00A0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2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、告诫学生遵守交通规则，看信号灯过马路，不要横穿马路。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2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、按时上学和回家，不要早到，不要在外边逗留，有不安全因素；放学按时回家，让家长放心，最好不要私自去同学家或相约到某个地方玩，如果去给家长说一声。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2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、路上遇到陌生人，最好少与他们交谈，一定不能要陌生人的东西。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C222D00-3147-49C3-BBC0-B082C85FBCC4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0F77D4F-D9E3-450F-A278-2D7D0578320F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01EBC0CD-C27E-4D30-AF27-8A5700917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C5C08C90-5C49-4EB3-B8B4-A5A545AC2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61E6ADB-6EA0-4EFF-85BC-79BB07AB0109}"/>
              </a:ext>
            </a:extLst>
          </p:cNvPr>
          <p:cNvSpPr txBox="1"/>
          <p:nvPr/>
        </p:nvSpPr>
        <p:spPr>
          <a:xfrm>
            <a:off x="824671" y="67748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安全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教育问题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C229CDA-44D7-412F-8C85-100DECF6FD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10449" y="3429000"/>
            <a:ext cx="4333875" cy="30625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B1EF7DB-AC2C-4B10-BEDF-A524844E1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BA6ABFC-C048-4730-9927-4B11646A0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47" y="562791"/>
            <a:ext cx="5938305" cy="4748969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887498" y="2934414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懂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礼貌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FCFBD3-3AC5-4FD9-A351-FA7A0B443EF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D25A17-05B3-4DDE-86D7-5AD86EC3B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912" y="245395"/>
            <a:ext cx="2139508" cy="239944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66876A3-0D03-4F63-BC67-DE5A8842C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3744" y="19234"/>
            <a:ext cx="3049330" cy="35994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212F4AD-4887-4879-AC36-7B7A2E164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44" y="4181401"/>
            <a:ext cx="3457575" cy="247650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73959B0D-FA22-493B-9F2A-29BF1F9407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4876744"/>
            <a:ext cx="3432520" cy="1629622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9C2CBFB7-1455-4876-B16C-236ABDD192CE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D1943BEB-0E4D-4DE0-9D6B-EB5A34E2A1A6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6AB15D5-B3FD-46F6-BE95-C785804DC0FF}"/>
              </a:ext>
            </a:extLst>
          </p:cNvPr>
          <p:cNvSpPr/>
          <p:nvPr/>
        </p:nvSpPr>
        <p:spPr>
          <a:xfrm rot="20326307">
            <a:off x="1013119" y="3815707"/>
            <a:ext cx="648000" cy="684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E5BC7DD3-48ED-496B-ABE2-7AC610C853D6}"/>
              </a:ext>
            </a:extLst>
          </p:cNvPr>
          <p:cNvSpPr/>
          <p:nvPr/>
        </p:nvSpPr>
        <p:spPr>
          <a:xfrm rot="20326307">
            <a:off x="949194" y="4237060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995C77A-5934-490B-BCE6-B0DBD9D2BCF8}"/>
              </a:ext>
            </a:extLst>
          </p:cNvPr>
          <p:cNvSpPr/>
          <p:nvPr/>
        </p:nvSpPr>
        <p:spPr>
          <a:xfrm rot="20326307">
            <a:off x="978034" y="564491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AFAFAB26-827F-430B-810A-EC15ECFE3B7D}"/>
              </a:ext>
            </a:extLst>
          </p:cNvPr>
          <p:cNvSpPr/>
          <p:nvPr/>
        </p:nvSpPr>
        <p:spPr>
          <a:xfrm rot="20326307">
            <a:off x="810835" y="78476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46D6C45B-F6B0-44FB-AF69-3099056022D4}"/>
              </a:ext>
            </a:extLst>
          </p:cNvPr>
          <p:cNvSpPr/>
          <p:nvPr/>
        </p:nvSpPr>
        <p:spPr>
          <a:xfrm rot="20326307">
            <a:off x="4553080" y="5696438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FD16F76-DC85-4F67-A5D9-16CF9C0358B9}"/>
              </a:ext>
            </a:extLst>
          </p:cNvPr>
          <p:cNvSpPr/>
          <p:nvPr/>
        </p:nvSpPr>
        <p:spPr>
          <a:xfrm rot="20326307">
            <a:off x="4906453" y="5668188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372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5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2" presetClass="entr" presetSubtype="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4A5C995-2EB1-4EA0-8AD3-91D5BF214060}"/>
              </a:ext>
            </a:extLst>
          </p:cNvPr>
          <p:cNvGrpSpPr/>
          <p:nvPr/>
        </p:nvGrpSpPr>
        <p:grpSpPr>
          <a:xfrm>
            <a:off x="1481941" y="1897389"/>
            <a:ext cx="2938527" cy="1920406"/>
            <a:chOff x="1957589" y="1956155"/>
            <a:chExt cx="2938527" cy="192040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8EA37A0D-168F-4927-A18F-040721424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1957589" y="1956155"/>
              <a:ext cx="2938527" cy="1920406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2311768" y="2150781"/>
              <a:ext cx="2262328" cy="1090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上学离家时，主动与家长招呼：“爸爸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爷爷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奶奶我上学去了！”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E949D0F-D302-44B2-8FDD-44AB864C49CB}"/>
              </a:ext>
            </a:extLst>
          </p:cNvPr>
          <p:cNvGrpSpPr/>
          <p:nvPr/>
        </p:nvGrpSpPr>
        <p:grpSpPr>
          <a:xfrm>
            <a:off x="8295640" y="1968345"/>
            <a:ext cx="2938527" cy="1920406"/>
            <a:chOff x="7413043" y="1933138"/>
            <a:chExt cx="2938527" cy="192040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DE3C9785-3B26-437E-9BCC-FD7ADD311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7413043" y="1933138"/>
              <a:ext cx="2938527" cy="1920406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7716206" y="2068586"/>
              <a:ext cx="2350029" cy="1090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放学回家，主动热情与家长招呼：“爸爸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爷爷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奶奶我放学回来了！”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631995D-7538-4F67-9CEB-4C6EB15F18E2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B88E8D3-D6BC-46E1-8B30-8C017D9344BF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8FC9A13F-D4EE-402D-9C76-3D79BB814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B89FFB4D-83DC-4221-B416-1FB33D5A1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4C19E02-F04C-4D99-8213-D14E14AF7EDC}"/>
              </a:ext>
            </a:extLst>
          </p:cNvPr>
          <p:cNvSpPr txBox="1"/>
          <p:nvPr/>
        </p:nvSpPr>
        <p:spPr>
          <a:xfrm>
            <a:off x="1414064" y="642933"/>
            <a:ext cx="1615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懂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礼貌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AB8ED99-5956-491B-8B9C-7010E117B7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7717C87-CD89-4A96-9686-D45245746A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418" y="2379247"/>
            <a:ext cx="4526635" cy="431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23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5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5E82A89-9F68-4CDA-8D3F-BDB5D4C411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7" t="8762" r="17960" b="17186"/>
          <a:stretch/>
        </p:blipFill>
        <p:spPr>
          <a:xfrm>
            <a:off x="10395687" y="4441153"/>
            <a:ext cx="1569660" cy="1524016"/>
          </a:xfrm>
          <a:prstGeom prst="rect">
            <a:avLst/>
          </a:prstGeom>
        </p:spPr>
      </p:pic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476FFCC-FB3D-4FB8-A4DC-16578F22335D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A749981-20C6-49B6-85A0-4FA76C0F43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9384" y="333105"/>
            <a:ext cx="2693176" cy="6191789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7CB2FC59-D3EF-4ECF-826B-17D6AAD911EA}"/>
              </a:ext>
            </a:extLst>
          </p:cNvPr>
          <p:cNvSpPr txBox="1"/>
          <p:nvPr/>
        </p:nvSpPr>
        <p:spPr>
          <a:xfrm>
            <a:off x="1957738" y="561752"/>
            <a:ext cx="723275" cy="25348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3500" dirty="0">
                <a:solidFill>
                  <a:srgbClr val="28B8D3"/>
                </a:solidFill>
                <a:latin typeface="Alison" pitchFamily="2" charset="0"/>
                <a:ea typeface="华文琥珀" panose="02010800040101010101" pitchFamily="2" charset="-122"/>
              </a:rPr>
              <a:t>contents</a:t>
            </a:r>
            <a:endParaRPr lang="zh-CN" altLang="en-US" sz="3500" dirty="0">
              <a:solidFill>
                <a:srgbClr val="28B8D3"/>
              </a:solidFill>
              <a:latin typeface="Alison" pitchFamily="2" charset="0"/>
              <a:ea typeface="华文琥珀" panose="02010800040101010101" pitchFamily="2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4B96FC22-77BD-45E5-9B34-24CC88BECD40}"/>
              </a:ext>
            </a:extLst>
          </p:cNvPr>
          <p:cNvSpPr txBox="1"/>
          <p:nvPr/>
        </p:nvSpPr>
        <p:spPr>
          <a:xfrm>
            <a:off x="2485396" y="246626"/>
            <a:ext cx="9995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目</a:t>
            </a:r>
            <a:endParaRPr lang="en-US" altLang="zh-CN" sz="7200" b="1" dirty="0">
              <a:ln w="31750">
                <a:solidFill>
                  <a:schemeClr val="bg1"/>
                </a:solidFill>
              </a:ln>
              <a:solidFill>
                <a:srgbClr val="FFCE0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/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录</a:t>
            </a:r>
            <a:endParaRPr lang="zh-CN" altLang="en-US" sz="7200" b="1" dirty="0">
              <a:ln w="31750">
                <a:solidFill>
                  <a:schemeClr val="bg1"/>
                </a:solidFill>
              </a:ln>
              <a:solidFill>
                <a:srgbClr val="28B8D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799C28F8-E3BE-4A37-B6B3-832637693CCE}"/>
              </a:ext>
            </a:extLst>
          </p:cNvPr>
          <p:cNvGrpSpPr/>
          <p:nvPr/>
        </p:nvGrpSpPr>
        <p:grpSpPr>
          <a:xfrm>
            <a:off x="5442154" y="938861"/>
            <a:ext cx="4041059" cy="881071"/>
            <a:chOff x="5442154" y="1128254"/>
            <a:chExt cx="4041059" cy="881071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30B7EE7E-014E-4FAD-B2CB-23A222DFD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154" y="1128254"/>
              <a:ext cx="4041059" cy="881071"/>
            </a:xfrm>
            <a:prstGeom prst="rect">
              <a:avLst/>
            </a:prstGeom>
          </p:spPr>
        </p:pic>
        <p:sp>
          <p:nvSpPr>
            <p:cNvPr id="77" name="文本框 76"/>
            <p:cNvSpPr txBox="1"/>
            <p:nvPr/>
          </p:nvSpPr>
          <p:spPr>
            <a:xfrm>
              <a:off x="6447020" y="1222082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b="1" kern="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班级介绍</a:t>
              </a:r>
              <a:endParaRPr kumimoji="0" lang="zh-CN" altLang="en-US" sz="3600" b="1" i="0" u="none" strike="noStrike" kern="0" normalizeH="0" baseline="0" noProof="0" dirty="0">
                <a:solidFill>
                  <a:srgbClr val="28B8D3"/>
                </a:solidFill>
                <a:uLnTx/>
                <a:uFillTx/>
                <a:latin typeface="经典趣体简" panose="02010609000101010101" pitchFamily="49" charset="-122"/>
                <a:ea typeface="经典趣体简" panose="02010609000101010101" pitchFamily="49" charset="-122"/>
                <a:cs typeface="经典趣体简" panose="02010609000101010101" pitchFamily="49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18F87623-9324-4EF5-B98E-55E58EB49813}"/>
              </a:ext>
            </a:extLst>
          </p:cNvPr>
          <p:cNvGrpSpPr/>
          <p:nvPr/>
        </p:nvGrpSpPr>
        <p:grpSpPr>
          <a:xfrm>
            <a:off x="5442154" y="1989292"/>
            <a:ext cx="4041059" cy="881071"/>
            <a:chOff x="4541358" y="2033536"/>
            <a:chExt cx="5389200" cy="881071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xmlns="" id="{C238E4FB-B28D-4FA4-A9BB-60476B502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1358" y="2033536"/>
              <a:ext cx="5389200" cy="881071"/>
            </a:xfrm>
            <a:prstGeom prst="rect">
              <a:avLst/>
            </a:prstGeom>
          </p:spPr>
        </p:pic>
        <p:sp>
          <p:nvSpPr>
            <p:cNvPr id="78" name="文本框 77"/>
            <p:cNvSpPr txBox="1"/>
            <p:nvPr/>
          </p:nvSpPr>
          <p:spPr>
            <a:xfrm>
              <a:off x="6207353" y="212634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b="1" kern="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守纪律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5C2C96E-552F-418E-84E8-95CB837BEA82}"/>
              </a:ext>
            </a:extLst>
          </p:cNvPr>
          <p:cNvGrpSpPr/>
          <p:nvPr/>
        </p:nvGrpSpPr>
        <p:grpSpPr>
          <a:xfrm>
            <a:off x="5442153" y="3030952"/>
            <a:ext cx="4041059" cy="881071"/>
            <a:chOff x="4353577" y="2927716"/>
            <a:chExt cx="5389200" cy="881071"/>
          </a:xfrm>
        </p:grpSpPr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xmlns="" id="{14F5859C-65E2-4284-B139-BD391609C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3577" y="2927716"/>
              <a:ext cx="5389200" cy="881071"/>
            </a:xfrm>
            <a:prstGeom prst="rect">
              <a:avLst/>
            </a:prstGeom>
          </p:spPr>
        </p:pic>
        <p:sp>
          <p:nvSpPr>
            <p:cNvPr id="79" name="文本框 78"/>
            <p:cNvSpPr txBox="1"/>
            <p:nvPr/>
          </p:nvSpPr>
          <p:spPr>
            <a:xfrm>
              <a:off x="6019573" y="3018520"/>
              <a:ext cx="20933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b="1" kern="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懂礼貌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6957193-24D0-4E73-89F8-1356605DE2A6}"/>
              </a:ext>
            </a:extLst>
          </p:cNvPr>
          <p:cNvGrpSpPr/>
          <p:nvPr/>
        </p:nvGrpSpPr>
        <p:grpSpPr>
          <a:xfrm>
            <a:off x="5442153" y="4055859"/>
            <a:ext cx="4041059" cy="881071"/>
            <a:chOff x="4349629" y="3819891"/>
            <a:chExt cx="5389200" cy="881071"/>
          </a:xfrm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93C07BA6-E15A-46B6-BF76-42FE0321A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9629" y="3819891"/>
              <a:ext cx="5389200" cy="881071"/>
            </a:xfrm>
            <a:prstGeom prst="rect">
              <a:avLst/>
            </a:prstGeom>
          </p:spPr>
        </p:pic>
        <p:sp>
          <p:nvSpPr>
            <p:cNvPr id="80" name="文本框 79"/>
            <p:cNvSpPr txBox="1"/>
            <p:nvPr/>
          </p:nvSpPr>
          <p:spPr>
            <a:xfrm>
              <a:off x="5997571" y="3899591"/>
              <a:ext cx="20933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b="1" kern="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讲卫生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6796CEC-874B-425B-B5C7-D1ECEA6299F8}"/>
              </a:ext>
            </a:extLst>
          </p:cNvPr>
          <p:cNvGrpSpPr/>
          <p:nvPr/>
        </p:nvGrpSpPr>
        <p:grpSpPr>
          <a:xfrm>
            <a:off x="5442153" y="5143284"/>
            <a:ext cx="4041060" cy="881071"/>
            <a:chOff x="5442153" y="5143284"/>
            <a:chExt cx="4041060" cy="881071"/>
          </a:xfrm>
        </p:grpSpPr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xmlns="" id="{487E383B-4D19-4078-BF7E-E54A4945B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153" y="5143284"/>
              <a:ext cx="4041060" cy="881071"/>
            </a:xfrm>
            <a:prstGeom prst="rect">
              <a:avLst/>
            </a:prstGeom>
          </p:spPr>
        </p:pic>
        <p:sp>
          <p:nvSpPr>
            <p:cNvPr id="81" name="文本框 80"/>
            <p:cNvSpPr txBox="1"/>
            <p:nvPr/>
          </p:nvSpPr>
          <p:spPr>
            <a:xfrm>
              <a:off x="6677852" y="5195163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 b="1" kern="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好习惯</a:t>
              </a:r>
            </a:p>
          </p:txBody>
        </p:sp>
      </p:grpSp>
      <p:sp>
        <p:nvSpPr>
          <p:cNvPr id="65" name="云形 64">
            <a:extLst>
              <a:ext uri="{FF2B5EF4-FFF2-40B4-BE49-F238E27FC236}">
                <a16:creationId xmlns:a16="http://schemas.microsoft.com/office/drawing/2014/main" xmlns="" id="{B9B81FDF-EDB4-41EA-B8C0-76814B4B172E}"/>
              </a:ext>
            </a:extLst>
          </p:cNvPr>
          <p:cNvSpPr/>
          <p:nvPr/>
        </p:nvSpPr>
        <p:spPr>
          <a:xfrm>
            <a:off x="4968641" y="848695"/>
            <a:ext cx="999536" cy="845375"/>
          </a:xfrm>
          <a:prstGeom prst="cloud">
            <a:avLst/>
          </a:prstGeom>
          <a:solidFill>
            <a:srgbClr val="28B8D3"/>
          </a:solidFill>
          <a:ln>
            <a:noFill/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云形 65">
            <a:extLst>
              <a:ext uri="{FF2B5EF4-FFF2-40B4-BE49-F238E27FC236}">
                <a16:creationId xmlns:a16="http://schemas.microsoft.com/office/drawing/2014/main" xmlns="" id="{2F268CF8-AB42-4A0D-967A-22B50153A3DA}"/>
              </a:ext>
            </a:extLst>
          </p:cNvPr>
          <p:cNvSpPr/>
          <p:nvPr/>
        </p:nvSpPr>
        <p:spPr>
          <a:xfrm>
            <a:off x="4990192" y="1915474"/>
            <a:ext cx="999536" cy="845375"/>
          </a:xfrm>
          <a:prstGeom prst="cloud">
            <a:avLst/>
          </a:prstGeom>
          <a:solidFill>
            <a:srgbClr val="28B8D3"/>
          </a:solidFill>
          <a:ln>
            <a:noFill/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云形 66">
            <a:extLst>
              <a:ext uri="{FF2B5EF4-FFF2-40B4-BE49-F238E27FC236}">
                <a16:creationId xmlns:a16="http://schemas.microsoft.com/office/drawing/2014/main" xmlns="" id="{70B335A1-910D-49E6-9D6C-FDDC4BE5EC7B}"/>
              </a:ext>
            </a:extLst>
          </p:cNvPr>
          <p:cNvSpPr/>
          <p:nvPr/>
        </p:nvSpPr>
        <p:spPr>
          <a:xfrm>
            <a:off x="5042988" y="2967203"/>
            <a:ext cx="999536" cy="845375"/>
          </a:xfrm>
          <a:prstGeom prst="cloud">
            <a:avLst/>
          </a:prstGeom>
          <a:solidFill>
            <a:srgbClr val="28B8D3"/>
          </a:solidFill>
          <a:ln>
            <a:noFill/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云形 67">
            <a:extLst>
              <a:ext uri="{FF2B5EF4-FFF2-40B4-BE49-F238E27FC236}">
                <a16:creationId xmlns:a16="http://schemas.microsoft.com/office/drawing/2014/main" xmlns="" id="{7135F762-3E01-4790-94DC-77E140C69727}"/>
              </a:ext>
            </a:extLst>
          </p:cNvPr>
          <p:cNvSpPr/>
          <p:nvPr/>
        </p:nvSpPr>
        <p:spPr>
          <a:xfrm>
            <a:off x="5060467" y="4072429"/>
            <a:ext cx="999536" cy="845375"/>
          </a:xfrm>
          <a:prstGeom prst="cloud">
            <a:avLst/>
          </a:prstGeom>
          <a:solidFill>
            <a:srgbClr val="28B8D3"/>
          </a:solidFill>
          <a:ln>
            <a:noFill/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云形 68">
            <a:extLst>
              <a:ext uri="{FF2B5EF4-FFF2-40B4-BE49-F238E27FC236}">
                <a16:creationId xmlns:a16="http://schemas.microsoft.com/office/drawing/2014/main" xmlns="" id="{D31D4632-CC3E-4A86-8EE6-4182CFC45536}"/>
              </a:ext>
            </a:extLst>
          </p:cNvPr>
          <p:cNvSpPr/>
          <p:nvPr/>
        </p:nvSpPr>
        <p:spPr>
          <a:xfrm>
            <a:off x="5110532" y="5192705"/>
            <a:ext cx="999536" cy="845375"/>
          </a:xfrm>
          <a:prstGeom prst="cloud">
            <a:avLst/>
          </a:prstGeom>
          <a:solidFill>
            <a:srgbClr val="28B8D3"/>
          </a:solidFill>
          <a:ln>
            <a:noFill/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CECE88DA-1928-40C8-AFA8-CA0AAD8D36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359" y="4213975"/>
            <a:ext cx="2379931" cy="2347007"/>
          </a:xfrm>
          <a:prstGeom prst="rect">
            <a:avLst/>
          </a:prstGeom>
        </p:spPr>
      </p:pic>
      <p:sp>
        <p:nvSpPr>
          <p:cNvPr id="75" name="椭圆 74">
            <a:extLst>
              <a:ext uri="{FF2B5EF4-FFF2-40B4-BE49-F238E27FC236}">
                <a16:creationId xmlns:a16="http://schemas.microsoft.com/office/drawing/2014/main" xmlns="" id="{02B873A8-3BD7-414F-99B3-A29BBBEB32C8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>
            <a:extLst>
              <a:ext uri="{FF2B5EF4-FFF2-40B4-BE49-F238E27FC236}">
                <a16:creationId xmlns:a16="http://schemas.microsoft.com/office/drawing/2014/main" xmlns="" id="{EB41D820-688D-4509-A925-02BCFD3FD000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198E4163-390C-40D9-BA2D-E0D260EF7EEA}"/>
              </a:ext>
            </a:extLst>
          </p:cNvPr>
          <p:cNvSpPr/>
          <p:nvPr/>
        </p:nvSpPr>
        <p:spPr>
          <a:xfrm rot="18900000">
            <a:off x="2953122" y="5355191"/>
            <a:ext cx="789993" cy="789993"/>
          </a:xfrm>
          <a:prstGeom prst="ellipse">
            <a:avLst/>
          </a:prstGeom>
          <a:noFill/>
          <a:ln w="25400">
            <a:solidFill>
              <a:srgbClr val="28B8D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8B8D3"/>
              </a:solidFill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xmlns="" id="{4E299FBD-D941-41B9-A809-D03FFEA2884D}"/>
              </a:ext>
            </a:extLst>
          </p:cNvPr>
          <p:cNvSpPr/>
          <p:nvPr/>
        </p:nvSpPr>
        <p:spPr>
          <a:xfrm rot="18900000">
            <a:off x="3060119" y="5465938"/>
            <a:ext cx="576000" cy="576000"/>
          </a:xfrm>
          <a:prstGeom prst="ellipse">
            <a:avLst/>
          </a:prstGeom>
          <a:noFill/>
          <a:ln w="25400">
            <a:solidFill>
              <a:srgbClr val="28B8D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8B8D3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4AF61F5C-03A1-4238-82FD-F8CBBBBC22E1}"/>
              </a:ext>
            </a:extLst>
          </p:cNvPr>
          <p:cNvSpPr/>
          <p:nvPr/>
        </p:nvSpPr>
        <p:spPr>
          <a:xfrm rot="18900000">
            <a:off x="3336450" y="3302979"/>
            <a:ext cx="396000" cy="396000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8B8D3"/>
              </a:solidFill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F6871E6F-B712-4561-9E49-8BA4266D523D}"/>
              </a:ext>
            </a:extLst>
          </p:cNvPr>
          <p:cNvSpPr/>
          <p:nvPr/>
        </p:nvSpPr>
        <p:spPr>
          <a:xfrm rot="18900000">
            <a:off x="3355037" y="3360730"/>
            <a:ext cx="288000" cy="288000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8B8D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ipple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1" fill="hold" grpId="0" nodeType="afterEffect" p14:presetBounceEnd="18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8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2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1" presetClass="entr" presetSubtype="1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2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xit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1" dur="20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20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3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1" presetClass="entr" presetSubtype="1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46" grpId="0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5" grpId="0" animBg="1"/>
          <p:bldP spid="76" grpId="0" animBg="1"/>
          <p:bldP spid="82" grpId="0" animBg="1"/>
          <p:bldP spid="83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8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2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1" presetClass="entr" presetSubtype="1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2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xit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1" dur="20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20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3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1" presetClass="entr" presetSubtype="1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repeatCount="3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46" grpId="0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5" grpId="0" animBg="1"/>
          <p:bldP spid="76" grpId="0" animBg="1"/>
          <p:bldP spid="82" grpId="0" animBg="1"/>
          <p:bldP spid="83" grpId="0" animBg="1"/>
          <p:bldP spid="37" grpId="0" animBg="1"/>
          <p:bldP spid="38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2144514D-D4A1-49A3-89F0-B96EB8BCE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611" y="2257821"/>
            <a:ext cx="3942972" cy="3942972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62BAC45F-1672-4EA7-A85F-A44FC3EDB0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197" y="975011"/>
            <a:ext cx="3783316" cy="378331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3EA5740-38BE-458C-9975-F47317E481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42" y="3087194"/>
            <a:ext cx="3783316" cy="3783316"/>
          </a:xfrm>
          <a:prstGeom prst="rect">
            <a:avLst/>
          </a:prstGeom>
        </p:spPr>
      </p:pic>
      <p:sp>
        <p:nvSpPr>
          <p:cNvPr id="10" name="文本框 60"/>
          <p:cNvSpPr txBox="1"/>
          <p:nvPr/>
        </p:nvSpPr>
        <p:spPr>
          <a:xfrm>
            <a:off x="1368737" y="4061773"/>
            <a:ext cx="2268726" cy="1834158"/>
          </a:xfrm>
          <a:prstGeom prst="wave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遇见老师和同学，主动问好：“老师，您早（走好）！”</a:t>
            </a:r>
          </a:p>
        </p:txBody>
      </p:sp>
      <p:sp>
        <p:nvSpPr>
          <p:cNvPr id="20" name="文本框 61"/>
          <p:cNvSpPr txBox="1"/>
          <p:nvPr/>
        </p:nvSpPr>
        <p:spPr>
          <a:xfrm>
            <a:off x="4866122" y="3490643"/>
            <a:ext cx="2302522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进办公室要呼“报告”并经同意后再进入。进他人房间前先轻轻敲门，经允许后再进入。</a:t>
            </a:r>
          </a:p>
        </p:txBody>
      </p:sp>
      <p:sp>
        <p:nvSpPr>
          <p:cNvPr id="30" name="文本框 71"/>
          <p:cNvSpPr txBox="1"/>
          <p:nvPr/>
        </p:nvSpPr>
        <p:spPr>
          <a:xfrm>
            <a:off x="8492123" y="2697188"/>
            <a:ext cx="205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放学时和老师同学说“再见！”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59A3ABB7-CA70-491B-9919-71F70F633270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236D5DD-E540-49AF-8548-A8BC77E0D538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CAC459EF-F959-43AF-B26E-B467C1724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028D6561-F421-4ADE-9513-3DA03EB61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C463E323-121D-4E9D-A44A-12CEE8895933}"/>
              </a:ext>
            </a:extLst>
          </p:cNvPr>
          <p:cNvSpPr txBox="1"/>
          <p:nvPr/>
        </p:nvSpPr>
        <p:spPr>
          <a:xfrm>
            <a:off x="1517169" y="67748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懂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礼貌</a:t>
            </a: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C4F9FD4E-9E9F-4127-AA65-86A18E7EC97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5" t="33245" r="15635" b="10756"/>
          <a:stretch/>
        </p:blipFill>
        <p:spPr>
          <a:xfrm>
            <a:off x="68096" y="3011854"/>
            <a:ext cx="2500221" cy="2449425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E2E2AB09-33F4-49D8-BC84-D420671633E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5" t="33245" r="15635" b="10756"/>
          <a:stretch/>
        </p:blipFill>
        <p:spPr>
          <a:xfrm>
            <a:off x="7067992" y="1103562"/>
            <a:ext cx="2569830" cy="2517620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E7113EF1-3D28-4DB7-8471-528D3EA2C3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5" t="33245" r="15635" b="10756"/>
          <a:stretch/>
        </p:blipFill>
        <p:spPr>
          <a:xfrm>
            <a:off x="3502828" y="2050701"/>
            <a:ext cx="2500220" cy="2449424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98708A71-6A40-4D02-BCEE-5D57A91B943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278" y="4019546"/>
            <a:ext cx="2066796" cy="2517620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1249AAB0-FC78-4A94-8084-B44F085DFF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5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00"/>
                            </p:stCondLst>
                            <p:childTnLst>
                              <p:par>
                                <p:cTn id="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6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100"/>
                            </p:stCondLst>
                            <p:childTnLst>
                              <p:par>
                                <p:cTn id="6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30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854239" y="1379625"/>
            <a:ext cx="3306424" cy="7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请求他人帮助时先说“请”，得到别人帮助时必须说“谢谢！”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28588" y="4939878"/>
            <a:ext cx="2455206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给他人带来不便时，必须主动说“对不起”，并虚心听取意见。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67302" y="4978121"/>
            <a:ext cx="2455206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他人给自己带来不便时要宽宏大量，不计较，不纠缠。主动说“别客气”或“没关系”。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724699" y="4435853"/>
            <a:ext cx="2455206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6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不随便翻他人的书包，不随便拿别人的东西。</a:t>
            </a:r>
          </a:p>
        </p:txBody>
      </p:sp>
      <p:sp>
        <p:nvSpPr>
          <p:cNvPr id="14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34362" y="5562822"/>
            <a:ext cx="2455206" cy="94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8565">
              <a:lnSpc>
                <a:spcPct val="130000"/>
              </a:lnSpc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12" y="4224017"/>
            <a:ext cx="2498126" cy="249812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DABD714-7572-4A87-92A3-29DDD9CEA2EB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9D0090A-DFAB-448B-B0B4-CBA1B1DCDFBA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2FE969DC-1E7C-46FF-A3A7-2698F19AE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18DE2C7A-D251-4B58-89C3-5F5762466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91C6CF2-C42D-4B7C-8818-170ACEE35A15}"/>
              </a:ext>
            </a:extLst>
          </p:cNvPr>
          <p:cNvSpPr txBox="1"/>
          <p:nvPr/>
        </p:nvSpPr>
        <p:spPr>
          <a:xfrm>
            <a:off x="1517169" y="67748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懂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礼貌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A4D291A-92A8-4C3F-9B58-DB0F143E2500}"/>
              </a:ext>
            </a:extLst>
          </p:cNvPr>
          <p:cNvGrpSpPr/>
          <p:nvPr/>
        </p:nvGrpSpPr>
        <p:grpSpPr>
          <a:xfrm>
            <a:off x="5908480" y="424192"/>
            <a:ext cx="1812393" cy="1957252"/>
            <a:chOff x="6455923" y="1121264"/>
            <a:chExt cx="1812393" cy="195725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54A1FCD-3847-4764-A949-9E3C6ED4B1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0" t="4904" r="24898" b="10573"/>
            <a:stretch/>
          </p:blipFill>
          <p:spPr>
            <a:xfrm>
              <a:off x="6455923" y="1121264"/>
              <a:ext cx="1232767" cy="1957252"/>
            </a:xfrm>
            <a:prstGeom prst="rect">
              <a:avLst/>
            </a:prstGeom>
          </p:spPr>
        </p:pic>
        <p:sp>
          <p:nvSpPr>
            <p:cNvPr id="21" name="流程图: 离页连接符 20">
              <a:extLst>
                <a:ext uri="{FF2B5EF4-FFF2-40B4-BE49-F238E27FC236}">
                  <a16:creationId xmlns:a16="http://schemas.microsoft.com/office/drawing/2014/main" xmlns="" id="{FD9BF92C-70F0-4A7D-B073-C7E44270D6EE}"/>
                </a:ext>
              </a:extLst>
            </p:cNvPr>
            <p:cNvSpPr/>
            <p:nvPr/>
          </p:nvSpPr>
          <p:spPr>
            <a:xfrm>
              <a:off x="7277716" y="2121313"/>
              <a:ext cx="990600" cy="830616"/>
            </a:xfrm>
            <a:prstGeom prst="flowChartOffpageConnector">
              <a:avLst/>
            </a:prstGeom>
            <a:noFill/>
            <a:ln w="28575">
              <a:solidFill>
                <a:srgbClr val="28B8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rgbClr val="28B8D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ABE8BF5-1B17-46E0-9472-9BEEDBDF4797}"/>
              </a:ext>
            </a:extLst>
          </p:cNvPr>
          <p:cNvGrpSpPr/>
          <p:nvPr/>
        </p:nvGrpSpPr>
        <p:grpSpPr>
          <a:xfrm>
            <a:off x="7957687" y="2550599"/>
            <a:ext cx="1812393" cy="1957252"/>
            <a:chOff x="6455923" y="1121264"/>
            <a:chExt cx="1812393" cy="1957252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F240F048-9732-4EDD-979B-05E44EBB8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0" t="4904" r="24898" b="10573"/>
            <a:stretch/>
          </p:blipFill>
          <p:spPr>
            <a:xfrm>
              <a:off x="6455923" y="1121264"/>
              <a:ext cx="1232767" cy="1957252"/>
            </a:xfrm>
            <a:prstGeom prst="rect">
              <a:avLst/>
            </a:prstGeom>
          </p:spPr>
        </p:pic>
        <p:sp>
          <p:nvSpPr>
            <p:cNvPr id="25" name="流程图: 离页连接符 24">
              <a:extLst>
                <a:ext uri="{FF2B5EF4-FFF2-40B4-BE49-F238E27FC236}">
                  <a16:creationId xmlns:a16="http://schemas.microsoft.com/office/drawing/2014/main" xmlns="" id="{764D296B-D3C2-4B97-9F61-7373B8845A33}"/>
                </a:ext>
              </a:extLst>
            </p:cNvPr>
            <p:cNvSpPr/>
            <p:nvPr/>
          </p:nvSpPr>
          <p:spPr>
            <a:xfrm>
              <a:off x="7277716" y="2121313"/>
              <a:ext cx="990600" cy="830616"/>
            </a:xfrm>
            <a:prstGeom prst="flowChartOffpageConnector">
              <a:avLst/>
            </a:prstGeom>
            <a:noFill/>
            <a:ln w="28575">
              <a:solidFill>
                <a:srgbClr val="28B8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rgbClr val="28B8D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</a:t>
              </a:r>
              <a:endParaRPr lang="zh-CN" altLang="en-US" sz="2200" dirty="0">
                <a:solidFill>
                  <a:srgbClr val="28B8D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45969996-8E79-46A1-BDCD-5667561B8282}"/>
              </a:ext>
            </a:extLst>
          </p:cNvPr>
          <p:cNvGrpSpPr/>
          <p:nvPr/>
        </p:nvGrpSpPr>
        <p:grpSpPr>
          <a:xfrm>
            <a:off x="4770541" y="3055886"/>
            <a:ext cx="1994581" cy="1957252"/>
            <a:chOff x="6455923" y="1121264"/>
            <a:chExt cx="1994581" cy="1957252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C3422F55-ECF3-4537-B1EA-EA4D15C677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0" t="4904" r="24898" b="10573"/>
            <a:stretch/>
          </p:blipFill>
          <p:spPr>
            <a:xfrm>
              <a:off x="6455923" y="1121264"/>
              <a:ext cx="1232767" cy="1957252"/>
            </a:xfrm>
            <a:prstGeom prst="rect">
              <a:avLst/>
            </a:prstGeom>
          </p:spPr>
        </p:pic>
        <p:sp>
          <p:nvSpPr>
            <p:cNvPr id="28" name="流程图: 离页连接符 27">
              <a:extLst>
                <a:ext uri="{FF2B5EF4-FFF2-40B4-BE49-F238E27FC236}">
                  <a16:creationId xmlns:a16="http://schemas.microsoft.com/office/drawing/2014/main" xmlns="" id="{5400CBCF-6F1F-479B-B407-E33103790544}"/>
                </a:ext>
              </a:extLst>
            </p:cNvPr>
            <p:cNvSpPr/>
            <p:nvPr/>
          </p:nvSpPr>
          <p:spPr>
            <a:xfrm>
              <a:off x="7277715" y="2121313"/>
              <a:ext cx="1172789" cy="830616"/>
            </a:xfrm>
            <a:prstGeom prst="flowChartOffpageConnector">
              <a:avLst/>
            </a:prstGeom>
            <a:noFill/>
            <a:ln w="28575">
              <a:solidFill>
                <a:srgbClr val="28B8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rgbClr val="28B8D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别客气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467BC9C6-2F70-4383-90C4-EFA7864F44E0}"/>
              </a:ext>
            </a:extLst>
          </p:cNvPr>
          <p:cNvGrpSpPr/>
          <p:nvPr/>
        </p:nvGrpSpPr>
        <p:grpSpPr>
          <a:xfrm>
            <a:off x="1267267" y="2929299"/>
            <a:ext cx="1994581" cy="1957252"/>
            <a:chOff x="6455923" y="1121264"/>
            <a:chExt cx="1994581" cy="1957252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69648E46-DA70-4D47-8DDB-4BB950811E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0" t="4904" r="24898" b="10573"/>
            <a:stretch/>
          </p:blipFill>
          <p:spPr>
            <a:xfrm>
              <a:off x="6455923" y="1121264"/>
              <a:ext cx="1232767" cy="1957252"/>
            </a:xfrm>
            <a:prstGeom prst="rect">
              <a:avLst/>
            </a:prstGeom>
          </p:spPr>
        </p:pic>
        <p:sp>
          <p:nvSpPr>
            <p:cNvPr id="31" name="流程图: 离页连接符 30">
              <a:extLst>
                <a:ext uri="{FF2B5EF4-FFF2-40B4-BE49-F238E27FC236}">
                  <a16:creationId xmlns:a16="http://schemas.microsoft.com/office/drawing/2014/main" xmlns="" id="{4A8EA12F-8080-49D3-A38F-46DD71BB45DA}"/>
                </a:ext>
              </a:extLst>
            </p:cNvPr>
            <p:cNvSpPr/>
            <p:nvPr/>
          </p:nvSpPr>
          <p:spPr>
            <a:xfrm>
              <a:off x="7277715" y="2121313"/>
              <a:ext cx="1172789" cy="830616"/>
            </a:xfrm>
            <a:prstGeom prst="flowChartOffpageConnector">
              <a:avLst/>
            </a:prstGeom>
            <a:noFill/>
            <a:ln w="28575">
              <a:solidFill>
                <a:srgbClr val="28B8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rgbClr val="28B8D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对不起</a:t>
              </a: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56AE5B20-03B9-4AFD-AFC8-91C68B63D0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500">
        <p15:prstTrans prst="curtains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29" presetID="2" presetClass="entr" presetSubtype="3" fill="hold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8" presetID="2" presetClass="entr" presetSubtype="3" fill="hold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4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4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47" presetID="2" presetClass="entr" presetSubtype="3" fill="hold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4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56" presetID="2" presetClass="entr" presetSubtype="3" fill="hold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6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12" grpId="0"/>
          <p:bldP spid="13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2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47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56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6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12" grpId="0"/>
          <p:bldP spid="13" grpId="0"/>
          <p:bldP spid="2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BA6ABFC-C048-4730-9927-4B11646A0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47" y="562791"/>
            <a:ext cx="5938305" cy="4748969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887498" y="2934414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讲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卫生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FCFBD3-3AC5-4FD9-A351-FA7A0B443EF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D25A17-05B3-4DDE-86D7-5AD86EC3B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912" y="245395"/>
            <a:ext cx="2139508" cy="239944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66876A3-0D03-4F63-BC67-DE5A8842C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3744" y="19234"/>
            <a:ext cx="3049330" cy="35994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212F4AD-4887-4879-AC36-7B7A2E164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44" y="4181401"/>
            <a:ext cx="3457575" cy="247650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73959B0D-FA22-493B-9F2A-29BF1F9407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4876744"/>
            <a:ext cx="3432520" cy="1629622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9C2CBFB7-1455-4876-B16C-236ABDD192CE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D1943BEB-0E4D-4DE0-9D6B-EB5A34E2A1A6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6AB15D5-B3FD-46F6-BE95-C785804DC0FF}"/>
              </a:ext>
            </a:extLst>
          </p:cNvPr>
          <p:cNvSpPr/>
          <p:nvPr/>
        </p:nvSpPr>
        <p:spPr>
          <a:xfrm rot="20326307">
            <a:off x="1013119" y="3815707"/>
            <a:ext cx="648000" cy="684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E5BC7DD3-48ED-496B-ABE2-7AC610C853D6}"/>
              </a:ext>
            </a:extLst>
          </p:cNvPr>
          <p:cNvSpPr/>
          <p:nvPr/>
        </p:nvSpPr>
        <p:spPr>
          <a:xfrm rot="20326307">
            <a:off x="949194" y="4237060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995C77A-5934-490B-BCE6-B0DBD9D2BCF8}"/>
              </a:ext>
            </a:extLst>
          </p:cNvPr>
          <p:cNvSpPr/>
          <p:nvPr/>
        </p:nvSpPr>
        <p:spPr>
          <a:xfrm rot="20326307">
            <a:off x="978034" y="564491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AFAFAB26-827F-430B-810A-EC15ECFE3B7D}"/>
              </a:ext>
            </a:extLst>
          </p:cNvPr>
          <p:cNvSpPr/>
          <p:nvPr/>
        </p:nvSpPr>
        <p:spPr>
          <a:xfrm rot="20326307">
            <a:off x="810835" y="78476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46D6C45B-F6B0-44FB-AF69-3099056022D4}"/>
              </a:ext>
            </a:extLst>
          </p:cNvPr>
          <p:cNvSpPr/>
          <p:nvPr/>
        </p:nvSpPr>
        <p:spPr>
          <a:xfrm rot="20326307">
            <a:off x="4553080" y="5696438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FD16F76-DC85-4F67-A5D9-16CF9C0358B9}"/>
              </a:ext>
            </a:extLst>
          </p:cNvPr>
          <p:cNvSpPr/>
          <p:nvPr/>
        </p:nvSpPr>
        <p:spPr>
          <a:xfrm rot="20326307">
            <a:off x="4906453" y="5668188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5604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2" presetClass="entr" presetSubtype="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327234" y="1951790"/>
            <a:ext cx="5734052" cy="155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果皮箱，嘴大张，纸屑废品扔进箱。</a:t>
            </a:r>
          </a:p>
          <a:p>
            <a:pPr marL="285750" indent="-285750">
              <a:lnSpc>
                <a:spcPct val="15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教室里，楼道旁，随地吐痰不健康。</a:t>
            </a:r>
          </a:p>
          <a:p>
            <a:pPr marL="285750" indent="-285750">
              <a:lnSpc>
                <a:spcPct val="150000"/>
              </a:lnSpc>
              <a:buClr>
                <a:srgbClr val="28B8D3"/>
              </a:buClr>
              <a:buFont typeface="Wingdings" panose="05000000000000000000" pitchFamily="2" charset="2"/>
              <a:buChar char="l"/>
            </a:pP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好习惯，要养成，美好环境大家创。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8BA9D9D-4B8C-4CDE-B6F6-E2A886DF1BAC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847E165-4ECD-4232-A409-F5EC7CD9B2C6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48928CD-BB69-4F0C-88C5-4E9E747D5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09229BC3-07DE-4647-ACFD-75DF8265D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479F2B9-95F9-4F3E-AA39-100B0CDAD4FD}"/>
              </a:ext>
            </a:extLst>
          </p:cNvPr>
          <p:cNvSpPr txBox="1"/>
          <p:nvPr/>
        </p:nvSpPr>
        <p:spPr>
          <a:xfrm>
            <a:off x="1517170" y="67748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讲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卫生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2118383-5A5B-42F6-AED1-F0AA6DE028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2" t="19518" r="342" b="24960"/>
          <a:stretch/>
        </p:blipFill>
        <p:spPr>
          <a:xfrm>
            <a:off x="0" y="2585475"/>
            <a:ext cx="6096000" cy="40583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41C4B5CE-D6DC-470F-AA18-6E7897ED99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7224464-8D15-4F6D-816D-04DD669B1EA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6" t="892" r="19255"/>
          <a:stretch/>
        </p:blipFill>
        <p:spPr>
          <a:xfrm>
            <a:off x="9212915" y="3045825"/>
            <a:ext cx="2247360" cy="3779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 noChangeArrowheads="1"/>
          </p:cNvSpPr>
          <p:nvPr/>
        </p:nvSpPr>
        <p:spPr>
          <a:xfrm>
            <a:off x="2887106" y="4423107"/>
            <a:ext cx="5518832" cy="24439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做好公共卫生：吐痰入盂，不乱扔果皮纸屑；发现学校教室和活动场所的果皮纸屑主动拾捡；爱护厕所卫生，不乱解大小便；打扫卫生，先洒水后扫地，桌凳洁净整齐；门窗灯具无尘；卫生工具整齐摆放在指定地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2DB952E-E7FE-44AE-A02D-49B327652DFB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3ADADDA-15E8-43E7-957A-ACD2118B91C2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EB88C9A-37F3-4349-AC57-399169C73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A8ECEC1E-B44D-4577-8B55-38C183AB9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6EB11EA-8334-4BC6-B635-86EECDED0AD5}"/>
              </a:ext>
            </a:extLst>
          </p:cNvPr>
          <p:cNvSpPr txBox="1"/>
          <p:nvPr/>
        </p:nvSpPr>
        <p:spPr>
          <a:xfrm>
            <a:off x="1517170" y="67748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讲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卫生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CEFB899-975D-4D57-8FE2-53755975BA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E02596D-1079-4C5C-94C0-4E6E0C541D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68" y="3480569"/>
            <a:ext cx="1966300" cy="338862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4865C44-4953-4E9E-B2D0-9FB44AB5A2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676" y="1553206"/>
            <a:ext cx="2615189" cy="228600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07C8033-9133-488E-97DF-DA28B22EA091}"/>
              </a:ext>
            </a:extLst>
          </p:cNvPr>
          <p:cNvSpPr/>
          <p:nvPr/>
        </p:nvSpPr>
        <p:spPr>
          <a:xfrm>
            <a:off x="3806394" y="2137262"/>
            <a:ext cx="4764282" cy="1457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．做好个人卫生，早晚要漱口涮牙；饭前便后要洗手；勤剪指甲，勤洗头；勤洗澡，勤换衣服；不暴饮暴食，不挑食；男生不留长发。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345959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6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BA6ABFC-C048-4730-9927-4B11646A0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47" y="562791"/>
            <a:ext cx="5938305" cy="4748969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887498" y="2934414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好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习惯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FCFBD3-3AC5-4FD9-A351-FA7A0B443EF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D25A17-05B3-4DDE-86D7-5AD86EC3B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912" y="245395"/>
            <a:ext cx="2139508" cy="239944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66876A3-0D03-4F63-BC67-DE5A8842C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3744" y="19234"/>
            <a:ext cx="3049330" cy="35994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212F4AD-4887-4879-AC36-7B7A2E164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44" y="4181401"/>
            <a:ext cx="3457575" cy="247650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73959B0D-FA22-493B-9F2A-29BF1F9407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4876744"/>
            <a:ext cx="3432520" cy="1629622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9C2CBFB7-1455-4876-B16C-236ABDD192CE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D1943BEB-0E4D-4DE0-9D6B-EB5A34E2A1A6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6AB15D5-B3FD-46F6-BE95-C785804DC0FF}"/>
              </a:ext>
            </a:extLst>
          </p:cNvPr>
          <p:cNvSpPr/>
          <p:nvPr/>
        </p:nvSpPr>
        <p:spPr>
          <a:xfrm rot="20326307">
            <a:off x="1013119" y="3815707"/>
            <a:ext cx="648000" cy="684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E5BC7DD3-48ED-496B-ABE2-7AC610C853D6}"/>
              </a:ext>
            </a:extLst>
          </p:cNvPr>
          <p:cNvSpPr/>
          <p:nvPr/>
        </p:nvSpPr>
        <p:spPr>
          <a:xfrm rot="20326307">
            <a:off x="949194" y="4237060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995C77A-5934-490B-BCE6-B0DBD9D2BCF8}"/>
              </a:ext>
            </a:extLst>
          </p:cNvPr>
          <p:cNvSpPr/>
          <p:nvPr/>
        </p:nvSpPr>
        <p:spPr>
          <a:xfrm rot="20326307">
            <a:off x="978034" y="564491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AFAFAB26-827F-430B-810A-EC15ECFE3B7D}"/>
              </a:ext>
            </a:extLst>
          </p:cNvPr>
          <p:cNvSpPr/>
          <p:nvPr/>
        </p:nvSpPr>
        <p:spPr>
          <a:xfrm rot="20326307">
            <a:off x="810835" y="78476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46D6C45B-F6B0-44FB-AF69-3099056022D4}"/>
              </a:ext>
            </a:extLst>
          </p:cNvPr>
          <p:cNvSpPr/>
          <p:nvPr/>
        </p:nvSpPr>
        <p:spPr>
          <a:xfrm rot="20326307">
            <a:off x="4553080" y="5696438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FD16F76-DC85-4F67-A5D9-16CF9C0358B9}"/>
              </a:ext>
            </a:extLst>
          </p:cNvPr>
          <p:cNvSpPr/>
          <p:nvPr/>
        </p:nvSpPr>
        <p:spPr>
          <a:xfrm rot="20326307">
            <a:off x="4906453" y="5668188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736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2" presetClass="entr" presetSubtype="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731435" y="2159772"/>
            <a:ext cx="5728840" cy="18461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背靠椅子背或坐端正，双脚不交叉，要抬头、要挺胸、平肩，两眼正视黑板，双手放在桌上交手正坐，双脚不在地面乱点乱擦。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82766E2-2BB1-4302-A35D-B7FBDF4ED002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C144133-153F-41A0-98C3-28A19EAAB338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141F873F-A513-42CD-9E10-08DD7BE4F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8F1548B1-4AAA-4B49-9681-ABA44EE68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5E7AA48-5F89-4A0D-9DFF-29B2FF0AF3B1}"/>
              </a:ext>
            </a:extLst>
          </p:cNvPr>
          <p:cNvSpPr txBox="1"/>
          <p:nvPr/>
        </p:nvSpPr>
        <p:spPr>
          <a:xfrm>
            <a:off x="1286337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正确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坐姿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E35BE00-B57E-4389-A26E-47362C8AE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26C37B-90A9-46DF-812D-351CEF75F9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4" y="3663007"/>
            <a:ext cx="5074917" cy="269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934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0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905994" y="2797522"/>
            <a:ext cx="4867232" cy="14998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拇指、食指捏着，三指、四指托着，小指往里藏着，笔杆向后躺着，笔尖向前斜着。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5D81000-6F33-4FA2-B4D2-9A8103A60263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84F8C57-76C4-4A86-BBC5-F06C939EC52D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418AEFFF-3552-4A2C-8FEC-808BB800E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6623A12-69B5-4A27-876D-D45F74B40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A6E6714-75F0-41A6-BAB8-720B36790D85}"/>
              </a:ext>
            </a:extLst>
          </p:cNvPr>
          <p:cNvSpPr txBox="1"/>
          <p:nvPr/>
        </p:nvSpPr>
        <p:spPr>
          <a:xfrm>
            <a:off x="1286337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正确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坐姿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80C0289-5526-483D-AD6D-8335AF0E9E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829" y="2656391"/>
            <a:ext cx="4533900" cy="4533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0B0B0CD-4A12-419A-B7B8-7B3E36AC8A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7017" flipH="1">
            <a:off x="447868" y="2722393"/>
            <a:ext cx="3150055" cy="315005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B80CC34-0B87-4ACB-AD0C-3BD2E71945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B0C7D66-397D-4BFB-896C-74C0344BC6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887" y="2235325"/>
            <a:ext cx="3284672" cy="215875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AF7FEC59-F4C7-4A34-90B4-C25C30D325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61" y="2151529"/>
            <a:ext cx="3284672" cy="21587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6C6A219-7227-4D42-8C74-913963AAC9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81" y="2151529"/>
            <a:ext cx="3284672" cy="2158750"/>
          </a:xfrm>
          <a:prstGeom prst="rect">
            <a:avLst/>
          </a:prstGeom>
        </p:spPr>
      </p:pic>
      <p:sp>
        <p:nvSpPr>
          <p:cNvPr id="13" name="MH_SubTitle_1"/>
          <p:cNvSpPr/>
          <p:nvPr>
            <p:custDataLst>
              <p:tags r:id="rId1"/>
            </p:custDataLst>
          </p:nvPr>
        </p:nvSpPr>
        <p:spPr>
          <a:xfrm>
            <a:off x="1617465" y="2586308"/>
            <a:ext cx="209551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认真、按时、独立完成各科作业，写字要注意姿势，书写端正。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MH_SubTitle_1"/>
          <p:cNvSpPr/>
          <p:nvPr>
            <p:custDataLst>
              <p:tags r:id="rId2"/>
            </p:custDataLst>
          </p:nvPr>
        </p:nvSpPr>
        <p:spPr>
          <a:xfrm>
            <a:off x="4985131" y="2586308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作业有错及时订正，不拖拉，家庭作业要在第二天晨读前交给组长。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MH_SubTitle_1"/>
          <p:cNvSpPr/>
          <p:nvPr>
            <p:custDataLst>
              <p:tags r:id="rId3"/>
            </p:custDataLst>
          </p:nvPr>
        </p:nvSpPr>
        <p:spPr>
          <a:xfrm>
            <a:off x="8667227" y="2600866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用铅笔做作业，认真学写钢笔，力求清楚端正。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D1F8E5E-9F76-47E4-BC37-FC53477A3038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9503A05-FF8A-408E-B4BB-85850E987617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D2B153D8-FD8F-45D2-95DA-EB105DB4B0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E8E5328C-F3AD-401D-82F6-0C6FFF0AD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DF7F063-2880-4221-8E62-6D17E518ED68}"/>
              </a:ext>
            </a:extLst>
          </p:cNvPr>
          <p:cNvSpPr txBox="1"/>
          <p:nvPr/>
        </p:nvSpPr>
        <p:spPr>
          <a:xfrm>
            <a:off x="1286337" y="677482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作业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要求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BE82F84-7B6F-4376-9BD5-422A2D9EE9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773190" y="-1354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F277356-B735-47C3-937A-FE0251D8057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220" y="4477330"/>
            <a:ext cx="6096984" cy="20907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5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5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6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4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/>
      <p:bldP spid="30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1FE20E5-B90A-4140-B4BE-C40A1E5469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90"/>
          <a:stretch/>
        </p:blipFill>
        <p:spPr>
          <a:xfrm>
            <a:off x="0" y="-5961"/>
            <a:ext cx="12192000" cy="3847324"/>
          </a:xfrm>
          <a:prstGeom prst="rect">
            <a:avLst/>
          </a:prstGeom>
        </p:spPr>
      </p:pic>
      <p:sp>
        <p:nvSpPr>
          <p:cNvPr id="32" name="云形 31">
            <a:extLst>
              <a:ext uri="{FF2B5EF4-FFF2-40B4-BE49-F238E27FC236}">
                <a16:creationId xmlns:a16="http://schemas.microsoft.com/office/drawing/2014/main" xmlns="" id="{816B94A1-CFD7-4BFF-9D1D-5A7F90062C21}"/>
              </a:ext>
            </a:extLst>
          </p:cNvPr>
          <p:cNvSpPr/>
          <p:nvPr/>
        </p:nvSpPr>
        <p:spPr>
          <a:xfrm>
            <a:off x="7627938" y="1600317"/>
            <a:ext cx="1181100" cy="644944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17A9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</a:t>
            </a:r>
            <a:endParaRPr lang="zh-CN" altLang="en-US" sz="1600" b="1" dirty="0">
              <a:solidFill>
                <a:srgbClr val="17A9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F5E6D1A-F76B-4423-95B5-7B4D4E1D000E}"/>
              </a:ext>
            </a:extLst>
          </p:cNvPr>
          <p:cNvGrpSpPr/>
          <p:nvPr/>
        </p:nvGrpSpPr>
        <p:grpSpPr>
          <a:xfrm>
            <a:off x="0" y="3854062"/>
            <a:ext cx="12192000" cy="3003938"/>
            <a:chOff x="762000" y="3854062"/>
            <a:chExt cx="12192000" cy="300393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8FB9ACA-E582-4459-83DA-34454B897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>
              <a:off x="762000" y="3854062"/>
              <a:ext cx="6096000" cy="300393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E56EC889-E9E2-4C26-A82E-FF5068C018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t="56198"/>
            <a:stretch/>
          </p:blipFill>
          <p:spPr>
            <a:xfrm flipH="1">
              <a:off x="6858000" y="3854062"/>
              <a:ext cx="6096000" cy="3003938"/>
            </a:xfrm>
            <a:prstGeom prst="rect">
              <a:avLst/>
            </a:prstGeom>
          </p:spPr>
        </p:pic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E87FCCB-A0F2-48AA-A887-E16107C901C3}"/>
              </a:ext>
            </a:extLst>
          </p:cNvPr>
          <p:cNvSpPr/>
          <p:nvPr/>
        </p:nvSpPr>
        <p:spPr>
          <a:xfrm>
            <a:off x="127000" y="88900"/>
            <a:ext cx="11925300" cy="6629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A5B0F12-D4A3-4EBF-85D5-09E82706C686}"/>
              </a:ext>
            </a:extLst>
          </p:cNvPr>
          <p:cNvSpPr/>
          <p:nvPr/>
        </p:nvSpPr>
        <p:spPr>
          <a:xfrm>
            <a:off x="247650" y="215900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F124AF40-9ADF-40ED-8F82-06A322F7F2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2" t="73519" r="66975" b="17693"/>
          <a:stretch/>
        </p:blipFill>
        <p:spPr>
          <a:xfrm rot="20580324">
            <a:off x="1150120" y="4448328"/>
            <a:ext cx="1739900" cy="14558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C3F2155-C12B-4EB7-87B9-C70151701EC5}"/>
              </a:ext>
            </a:extLst>
          </p:cNvPr>
          <p:cNvGrpSpPr/>
          <p:nvPr/>
        </p:nvGrpSpPr>
        <p:grpSpPr>
          <a:xfrm rot="18900000">
            <a:off x="1926711" y="823945"/>
            <a:ext cx="1012484" cy="789993"/>
            <a:chOff x="1397000" y="3003938"/>
            <a:chExt cx="1012484" cy="78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E1210410-9C68-4577-8AFF-A532916CCA93}"/>
                </a:ext>
              </a:extLst>
            </p:cNvPr>
            <p:cNvSpPr/>
            <p:nvPr/>
          </p:nvSpPr>
          <p:spPr>
            <a:xfrm>
              <a:off x="1397000" y="3003938"/>
              <a:ext cx="789993" cy="78999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82177461-2964-43F9-9922-A09F0A3872E5}"/>
                </a:ext>
              </a:extLst>
            </p:cNvPr>
            <p:cNvSpPr/>
            <p:nvPr/>
          </p:nvSpPr>
          <p:spPr>
            <a:xfrm>
              <a:off x="2025503" y="3402266"/>
              <a:ext cx="383981" cy="38398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云形 26">
            <a:extLst>
              <a:ext uri="{FF2B5EF4-FFF2-40B4-BE49-F238E27FC236}">
                <a16:creationId xmlns:a16="http://schemas.microsoft.com/office/drawing/2014/main" xmlns="" id="{F3A6F857-5DDD-4490-80D4-9AE05EE94FDD}"/>
              </a:ext>
            </a:extLst>
          </p:cNvPr>
          <p:cNvSpPr/>
          <p:nvPr/>
        </p:nvSpPr>
        <p:spPr>
          <a:xfrm>
            <a:off x="9696450" y="1400090"/>
            <a:ext cx="1244600" cy="912246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7B3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 好</a:t>
            </a:r>
          </a:p>
        </p:txBody>
      </p:sp>
      <p:sp>
        <p:nvSpPr>
          <p:cNvPr id="30" name="云形 29">
            <a:extLst>
              <a:ext uri="{FF2B5EF4-FFF2-40B4-BE49-F238E27FC236}">
                <a16:creationId xmlns:a16="http://schemas.microsoft.com/office/drawing/2014/main" xmlns="" id="{B417843E-0914-4D6A-8FB8-255024F38A5B}"/>
              </a:ext>
            </a:extLst>
          </p:cNvPr>
          <p:cNvSpPr/>
          <p:nvPr/>
        </p:nvSpPr>
        <p:spPr>
          <a:xfrm>
            <a:off x="11071225" y="2029019"/>
            <a:ext cx="1181100" cy="644944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FA5352"/>
                </a:solidFill>
              </a:rPr>
              <a:t>HELLO</a:t>
            </a:r>
            <a:endParaRPr lang="zh-CN" altLang="en-US" sz="1600" b="1" dirty="0">
              <a:solidFill>
                <a:srgbClr val="FA5352"/>
              </a:solidFill>
            </a:endParaRPr>
          </a:p>
        </p:txBody>
      </p:sp>
      <p:sp>
        <p:nvSpPr>
          <p:cNvPr id="31" name="云形 30">
            <a:extLst>
              <a:ext uri="{FF2B5EF4-FFF2-40B4-BE49-F238E27FC236}">
                <a16:creationId xmlns:a16="http://schemas.microsoft.com/office/drawing/2014/main" xmlns="" id="{1E352282-5D48-4F60-B493-EA4140B240E3}"/>
              </a:ext>
            </a:extLst>
          </p:cNvPr>
          <p:cNvSpPr/>
          <p:nvPr/>
        </p:nvSpPr>
        <p:spPr>
          <a:xfrm>
            <a:off x="8712200" y="3340217"/>
            <a:ext cx="1743637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B67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Welcome</a:t>
            </a:r>
            <a:endParaRPr lang="zh-CN" altLang="en-US" sz="1600" b="1" dirty="0">
              <a:solidFill>
                <a:srgbClr val="B67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6AA01A8-E51D-48BD-B8D0-B4453674CA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15859" r="32813" b="30888"/>
          <a:stretch/>
        </p:blipFill>
        <p:spPr>
          <a:xfrm>
            <a:off x="3606800" y="149031"/>
            <a:ext cx="4978400" cy="3644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4" name="云形 33">
            <a:extLst>
              <a:ext uri="{FF2B5EF4-FFF2-40B4-BE49-F238E27FC236}">
                <a16:creationId xmlns:a16="http://schemas.microsoft.com/office/drawing/2014/main" xmlns="" id="{E7B2F550-AD6A-445A-AEE6-F190048DB190}"/>
              </a:ext>
            </a:extLst>
          </p:cNvPr>
          <p:cNvSpPr/>
          <p:nvPr/>
        </p:nvSpPr>
        <p:spPr>
          <a:xfrm>
            <a:off x="-134636" y="1297603"/>
            <a:ext cx="1268331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A53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好久不见</a:t>
            </a:r>
          </a:p>
        </p:txBody>
      </p:sp>
      <p:sp>
        <p:nvSpPr>
          <p:cNvPr id="35" name="云形 34">
            <a:extLst>
              <a:ext uri="{FF2B5EF4-FFF2-40B4-BE49-F238E27FC236}">
                <a16:creationId xmlns:a16="http://schemas.microsoft.com/office/drawing/2014/main" xmlns="" id="{D6A4BEB6-C147-46DD-BEF0-6B4B752D7B21}"/>
              </a:ext>
            </a:extLst>
          </p:cNvPr>
          <p:cNvSpPr/>
          <p:nvPr/>
        </p:nvSpPr>
        <p:spPr>
          <a:xfrm>
            <a:off x="1304363" y="2426317"/>
            <a:ext cx="1743637" cy="827903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FFCE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认识你很开心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4747BB3-A218-4768-AECA-ECEDC6C7D6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975" y="2503642"/>
            <a:ext cx="1268331" cy="1268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65A48BBC-2BBF-47B0-8BB4-A6EDF918ADA4}"/>
              </a:ext>
            </a:extLst>
          </p:cNvPr>
          <p:cNvSpPr txBox="1"/>
          <p:nvPr/>
        </p:nvSpPr>
        <p:spPr>
          <a:xfrm>
            <a:off x="1337763" y="3985228"/>
            <a:ext cx="1007788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5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演示完毕</a:t>
            </a:r>
            <a:r>
              <a:rPr lang="zh-CN" altLang="en-US" sz="65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 谢谢观看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693FCB80-91B8-4498-8552-0787F55EB231}"/>
              </a:ext>
            </a:extLst>
          </p:cNvPr>
          <p:cNvSpPr txBox="1"/>
          <p:nvPr/>
        </p:nvSpPr>
        <p:spPr>
          <a:xfrm>
            <a:off x="3632549" y="5356031"/>
            <a:ext cx="4926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新学期</a:t>
            </a:r>
            <a:r>
              <a:rPr lang="en-US" altLang="zh-CN" sz="2000" b="1" dirty="0">
                <a:solidFill>
                  <a:srgbClr val="B67568"/>
                </a:solidFill>
                <a:latin typeface="+mn-ea"/>
              </a:rPr>
              <a:t>·</a:t>
            </a:r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新开始</a:t>
            </a:r>
            <a:r>
              <a:rPr lang="en-US" altLang="zh-CN" sz="2000" b="1" dirty="0">
                <a:solidFill>
                  <a:srgbClr val="B67568"/>
                </a:solidFill>
                <a:latin typeface="+mn-ea"/>
              </a:rPr>
              <a:t>·</a:t>
            </a:r>
            <a:r>
              <a:rPr lang="zh-CN" altLang="en-US" sz="2000" b="1" dirty="0">
                <a:solidFill>
                  <a:srgbClr val="B67568"/>
                </a:solidFill>
                <a:latin typeface="+mn-ea"/>
              </a:rPr>
              <a:t>新朋友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9017546-C93A-4798-8FAF-C9DC47919C11}"/>
              </a:ext>
            </a:extLst>
          </p:cNvPr>
          <p:cNvGrpSpPr/>
          <p:nvPr/>
        </p:nvGrpSpPr>
        <p:grpSpPr>
          <a:xfrm rot="20326307">
            <a:off x="9583220" y="5122696"/>
            <a:ext cx="1012484" cy="789993"/>
            <a:chOff x="1397000" y="3003938"/>
            <a:chExt cx="1012484" cy="789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AD7C1BE0-2EB1-43F3-A967-2B896199E718}"/>
                </a:ext>
              </a:extLst>
            </p:cNvPr>
            <p:cNvSpPr/>
            <p:nvPr/>
          </p:nvSpPr>
          <p:spPr>
            <a:xfrm>
              <a:off x="1397000" y="3003938"/>
              <a:ext cx="789993" cy="789993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10526EA9-AECC-46FA-A7EE-F90EB665018C}"/>
                </a:ext>
              </a:extLst>
            </p:cNvPr>
            <p:cNvSpPr/>
            <p:nvPr/>
          </p:nvSpPr>
          <p:spPr>
            <a:xfrm>
              <a:off x="2025503" y="3402266"/>
              <a:ext cx="383981" cy="383981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9D86911-DBFD-4AB5-B50A-8711BF7BC0B0}"/>
              </a:ext>
            </a:extLst>
          </p:cNvPr>
          <p:cNvSpPr txBox="1"/>
          <p:nvPr/>
        </p:nvSpPr>
        <p:spPr>
          <a:xfrm>
            <a:off x="3626198" y="5926615"/>
            <a:ext cx="4926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Xxx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小学：</a:t>
            </a:r>
            <a:r>
              <a:rPr lang="en-US" altLang="zh-CN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X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老师    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四年级</a:t>
            </a:r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  <a:latin typeface="+mn-ea"/>
              </a:rPr>
              <a:t>二</a:t>
            </a: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1520706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7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7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2" grpId="0" animBg="1"/>
      <p:bldP spid="13" grpId="0" animBg="1"/>
      <p:bldP spid="27" grpId="0" animBg="1"/>
      <p:bldP spid="30" grpId="0" animBg="1"/>
      <p:bldP spid="31" grpId="0" animBg="1"/>
      <p:bldP spid="34" grpId="0" animBg="1"/>
      <p:bldP spid="35" grpId="0" animBg="1"/>
      <p:bldP spid="37" grpId="0"/>
      <p:bldP spid="38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BA6ABFC-C048-4730-9927-4B11646A0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847" y="562791"/>
            <a:ext cx="5938305" cy="4748969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425032" y="2934414"/>
            <a:ext cx="3884397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班级</a:t>
            </a:r>
            <a:r>
              <a:rPr lang="zh-CN" altLang="en-US" sz="72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介绍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4FCFBD3-3AC5-4FD9-A351-FA7A0B443EF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D25A17-05B3-4DDE-86D7-5AD86EC3B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9912" y="245395"/>
            <a:ext cx="2139508" cy="239944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66876A3-0D03-4F63-BC67-DE5A8842C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3744" y="19234"/>
            <a:ext cx="3049330" cy="359942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1212F4AD-4887-4879-AC36-7B7A2E164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44" y="4181401"/>
            <a:ext cx="3457575" cy="247650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73959B0D-FA22-493B-9F2A-29BF1F9407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919" y="4876744"/>
            <a:ext cx="3432520" cy="1629622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9C2CBFB7-1455-4876-B16C-236ABDD192CE}"/>
              </a:ext>
            </a:extLst>
          </p:cNvPr>
          <p:cNvSpPr/>
          <p:nvPr/>
        </p:nvSpPr>
        <p:spPr>
          <a:xfrm rot="20326307">
            <a:off x="10326829" y="677972"/>
            <a:ext cx="789993" cy="789993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D1943BEB-0E4D-4DE0-9D6B-EB5A34E2A1A6}"/>
              </a:ext>
            </a:extLst>
          </p:cNvPr>
          <p:cNvSpPr/>
          <p:nvPr/>
        </p:nvSpPr>
        <p:spPr>
          <a:xfrm rot="20326307">
            <a:off x="10997184" y="90898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B6AB15D5-B3FD-46F6-BE95-C785804DC0FF}"/>
              </a:ext>
            </a:extLst>
          </p:cNvPr>
          <p:cNvSpPr/>
          <p:nvPr/>
        </p:nvSpPr>
        <p:spPr>
          <a:xfrm rot="20326307">
            <a:off x="1013119" y="3815707"/>
            <a:ext cx="648000" cy="684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E5BC7DD3-48ED-496B-ABE2-7AC610C853D6}"/>
              </a:ext>
            </a:extLst>
          </p:cNvPr>
          <p:cNvSpPr/>
          <p:nvPr/>
        </p:nvSpPr>
        <p:spPr>
          <a:xfrm rot="20326307">
            <a:off x="949194" y="4237060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F995C77A-5934-490B-BCE6-B0DBD9D2BCF8}"/>
              </a:ext>
            </a:extLst>
          </p:cNvPr>
          <p:cNvSpPr/>
          <p:nvPr/>
        </p:nvSpPr>
        <p:spPr>
          <a:xfrm rot="20326307">
            <a:off x="978034" y="564491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AFAFAB26-827F-430B-810A-EC15ECFE3B7D}"/>
              </a:ext>
            </a:extLst>
          </p:cNvPr>
          <p:cNvSpPr/>
          <p:nvPr/>
        </p:nvSpPr>
        <p:spPr>
          <a:xfrm rot="20326307">
            <a:off x="810835" y="784761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46D6C45B-F6B0-44FB-AF69-3099056022D4}"/>
              </a:ext>
            </a:extLst>
          </p:cNvPr>
          <p:cNvSpPr/>
          <p:nvPr/>
        </p:nvSpPr>
        <p:spPr>
          <a:xfrm rot="20326307">
            <a:off x="4553080" y="5696438"/>
            <a:ext cx="576000" cy="576000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FD16F76-DC85-4F67-A5D9-16CF9C0358B9}"/>
              </a:ext>
            </a:extLst>
          </p:cNvPr>
          <p:cNvSpPr/>
          <p:nvPr/>
        </p:nvSpPr>
        <p:spPr>
          <a:xfrm rot="20326307">
            <a:off x="4906453" y="5668188"/>
            <a:ext cx="383981" cy="383981"/>
          </a:xfrm>
          <a:prstGeom prst="ellipse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50"/>
                            </p:stCondLst>
                            <p:childTnLst>
                              <p:par>
                                <p:cTn id="31" presetID="22" presetClass="entr" presetSubtype="2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http://www.ypppt.com/article/2017/3382.html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473" y="1430703"/>
            <a:ext cx="159119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6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5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58437D35-5E4F-4E90-999D-1B31F28050CB}"/>
              </a:ext>
            </a:extLst>
          </p:cNvPr>
          <p:cNvSpPr/>
          <p:nvPr/>
        </p:nvSpPr>
        <p:spPr>
          <a:xfrm>
            <a:off x="7224356" y="1751350"/>
            <a:ext cx="3942781" cy="879007"/>
          </a:xfrm>
          <a:prstGeom prst="ellipse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2BCB38EB-91F6-4070-9188-6B3E955A17CA}"/>
              </a:ext>
            </a:extLst>
          </p:cNvPr>
          <p:cNvGrpSpPr/>
          <p:nvPr/>
        </p:nvGrpSpPr>
        <p:grpSpPr>
          <a:xfrm>
            <a:off x="-51859" y="123185"/>
            <a:ext cx="3857514" cy="1891866"/>
            <a:chOff x="-51859" y="123185"/>
            <a:chExt cx="3857514" cy="189186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C7F9720-A387-4565-8A17-2A9A49C26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545305" cy="171075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2AEE52B2-F088-452E-BF97-79FB253EC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786506" y="736488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新学期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寄语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86506" y="1959060"/>
            <a:ext cx="5822841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从今天开始，你们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个同学和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老师，还有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老师一起组成了一个新的大家庭：一年级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班。大家要团结友爱，互相帮助，使每一个小朋友都能快快乐乐地学习和进步，共同建设好我们的大家庭。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51D7091-C3CE-4768-AF04-1A14882B97DF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D281784-F534-424D-865C-CFE7426264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292" y="2886051"/>
            <a:ext cx="4282907" cy="333925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3F75BF6-096E-4628-B3CE-5F92238A6EDC}"/>
              </a:ext>
            </a:extLst>
          </p:cNvPr>
          <p:cNvSpPr/>
          <p:nvPr/>
        </p:nvSpPr>
        <p:spPr>
          <a:xfrm>
            <a:off x="1283591" y="4037859"/>
            <a:ext cx="221242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我们的学校是</a:t>
            </a:r>
            <a:endParaRPr lang="zh-CN" altLang="zh-CN" sz="2000" b="1" dirty="0">
              <a:solidFill>
                <a:srgbClr val="00A0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BF418A2-6655-4DA7-B98D-896481766F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87397887-66E0-45C7-942B-A330AA965E69}"/>
              </a:ext>
            </a:extLst>
          </p:cNvPr>
          <p:cNvSpPr/>
          <p:nvPr/>
        </p:nvSpPr>
        <p:spPr>
          <a:xfrm>
            <a:off x="7377317" y="1959060"/>
            <a:ext cx="3789820" cy="4635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</a:t>
            </a:r>
            <a:r>
              <a:rPr lang="zh-CN" altLang="en-US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熊猫</a:t>
            </a:r>
            <a:r>
              <a:rPr lang="zh-CN" altLang="zh-CN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小学一年级</a:t>
            </a:r>
            <a:r>
              <a:rPr lang="en-US" altLang="zh-CN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b="1" dirty="0">
                <a:solidFill>
                  <a:srgbClr val="00A0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班的小学生。</a:t>
            </a:r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229641CC-57CB-441E-B773-AB1F86B58B72}"/>
              </a:ext>
            </a:extLst>
          </p:cNvPr>
          <p:cNvSpPr/>
          <p:nvPr/>
        </p:nvSpPr>
        <p:spPr>
          <a:xfrm>
            <a:off x="4170325" y="4037859"/>
            <a:ext cx="1723549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我们的班级是</a:t>
            </a:r>
            <a:endParaRPr lang="en-US" altLang="zh-CN" sz="2000" b="1" dirty="0">
              <a:solidFill>
                <a:srgbClr val="00A0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10281F4-BF1B-4467-BD38-74B7132B3E56}"/>
              </a:ext>
            </a:extLst>
          </p:cNvPr>
          <p:cNvGrpSpPr/>
          <p:nvPr/>
        </p:nvGrpSpPr>
        <p:grpSpPr>
          <a:xfrm>
            <a:off x="3884406" y="4851380"/>
            <a:ext cx="2082576" cy="868794"/>
            <a:chOff x="3751558" y="4986445"/>
            <a:chExt cx="2082576" cy="868794"/>
          </a:xfrm>
        </p:grpSpPr>
        <p:sp>
          <p:nvSpPr>
            <p:cNvPr id="32" name="双波形 31">
              <a:extLst>
                <a:ext uri="{FF2B5EF4-FFF2-40B4-BE49-F238E27FC236}">
                  <a16:creationId xmlns:a16="http://schemas.microsoft.com/office/drawing/2014/main" xmlns="" id="{4645ACAD-C18E-44EF-963F-CACF5A8CCBFA}"/>
                </a:ext>
              </a:extLst>
            </p:cNvPr>
            <p:cNvSpPr/>
            <p:nvPr/>
          </p:nvSpPr>
          <p:spPr>
            <a:xfrm>
              <a:off x="3751558" y="4986445"/>
              <a:ext cx="1908000" cy="828000"/>
            </a:xfrm>
            <a:prstGeom prst="doubleWave">
              <a:avLst/>
            </a:prstGeom>
            <a:solidFill>
              <a:srgbClr val="28B8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双波形 30">
              <a:extLst>
                <a:ext uri="{FF2B5EF4-FFF2-40B4-BE49-F238E27FC236}">
                  <a16:creationId xmlns:a16="http://schemas.microsoft.com/office/drawing/2014/main" xmlns="" id="{239193A3-38DF-418F-A8C3-DF01DB48ECA3}"/>
                </a:ext>
              </a:extLst>
            </p:cNvPr>
            <p:cNvSpPr/>
            <p:nvPr/>
          </p:nvSpPr>
          <p:spPr>
            <a:xfrm>
              <a:off x="3867124" y="5085648"/>
              <a:ext cx="1967010" cy="769591"/>
            </a:xfrm>
            <a:prstGeom prst="doubleWave">
              <a:avLst/>
            </a:prstGeom>
            <a:pattFill prst="pct10">
              <a:fgClr>
                <a:srgbClr val="28B8D3"/>
              </a:fgClr>
              <a:bgClr>
                <a:schemeClr val="bg1"/>
              </a:bgClr>
            </a:patt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6021FC5B-A6D8-4D2F-89F1-55E6758FD774}"/>
                </a:ext>
              </a:extLst>
            </p:cNvPr>
            <p:cNvSpPr/>
            <p:nvPr/>
          </p:nvSpPr>
          <p:spPr>
            <a:xfrm>
              <a:off x="4099468" y="5303766"/>
              <a:ext cx="13692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</a:t>
              </a: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8846538-7DD3-4242-B831-F2833C680900}"/>
              </a:ext>
            </a:extLst>
          </p:cNvPr>
          <p:cNvGrpSpPr/>
          <p:nvPr/>
        </p:nvGrpSpPr>
        <p:grpSpPr>
          <a:xfrm>
            <a:off x="991713" y="4851380"/>
            <a:ext cx="2082576" cy="868794"/>
            <a:chOff x="3751558" y="4986445"/>
            <a:chExt cx="2082576" cy="868794"/>
          </a:xfrm>
        </p:grpSpPr>
        <p:sp>
          <p:nvSpPr>
            <p:cNvPr id="35" name="双波形 34">
              <a:extLst>
                <a:ext uri="{FF2B5EF4-FFF2-40B4-BE49-F238E27FC236}">
                  <a16:creationId xmlns:a16="http://schemas.microsoft.com/office/drawing/2014/main" xmlns="" id="{D72BE55F-7D85-4580-A1AE-2EB9242B8C8E}"/>
                </a:ext>
              </a:extLst>
            </p:cNvPr>
            <p:cNvSpPr/>
            <p:nvPr/>
          </p:nvSpPr>
          <p:spPr>
            <a:xfrm>
              <a:off x="3751558" y="4986445"/>
              <a:ext cx="1908000" cy="828000"/>
            </a:xfrm>
            <a:prstGeom prst="doubleWav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双波形 35">
              <a:extLst>
                <a:ext uri="{FF2B5EF4-FFF2-40B4-BE49-F238E27FC236}">
                  <a16:creationId xmlns:a16="http://schemas.microsoft.com/office/drawing/2014/main" xmlns="" id="{2BC38B52-21F5-4EED-AC1B-4A0C4C1FBF73}"/>
                </a:ext>
              </a:extLst>
            </p:cNvPr>
            <p:cNvSpPr/>
            <p:nvPr/>
          </p:nvSpPr>
          <p:spPr>
            <a:xfrm>
              <a:off x="3867124" y="5085648"/>
              <a:ext cx="1967010" cy="769591"/>
            </a:xfrm>
            <a:prstGeom prst="doubleWave">
              <a:avLst/>
            </a:prstGeom>
            <a:pattFill prst="pct10">
              <a:fgClr>
                <a:srgbClr val="FFC000"/>
              </a:fgClr>
              <a:bgClr>
                <a:schemeClr val="bg1"/>
              </a:bgClr>
            </a:patt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0AA31987-13F8-432E-BA11-A54A947F3688}"/>
                </a:ext>
              </a:extLst>
            </p:cNvPr>
            <p:cNvSpPr/>
            <p:nvPr/>
          </p:nvSpPr>
          <p:spPr>
            <a:xfrm>
              <a:off x="4259263" y="530617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熊猫小学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9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9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4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4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4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" grpId="0"/>
      <p:bldP spid="5" grpId="0"/>
      <p:bldP spid="6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731FF81-0D22-4824-960F-B8671D6AC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95" y="1375987"/>
            <a:ext cx="3600450" cy="1362075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13B7374-27D4-491A-B27B-E1FA01D7D216}"/>
              </a:ext>
            </a:extLst>
          </p:cNvPr>
          <p:cNvGrpSpPr/>
          <p:nvPr/>
        </p:nvGrpSpPr>
        <p:grpSpPr>
          <a:xfrm>
            <a:off x="5273590" y="2838920"/>
            <a:ext cx="1844285" cy="1227459"/>
            <a:chOff x="5273590" y="2838920"/>
            <a:chExt cx="1844285" cy="1227459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ADAE6D00-F278-4183-BB17-917BB62D1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590" y="2838920"/>
              <a:ext cx="1844285" cy="1227459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5746031" y="3250009"/>
              <a:ext cx="996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B67568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55</a:t>
              </a:r>
              <a:r>
                <a:rPr lang="zh-CN" altLang="en-US" sz="2800" dirty="0">
                  <a:solidFill>
                    <a:srgbClr val="B67568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人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1061EF63-32D7-4E42-B093-CF568A87D352}"/>
              </a:ext>
            </a:extLst>
          </p:cNvPr>
          <p:cNvGrpSpPr/>
          <p:nvPr/>
        </p:nvGrpSpPr>
        <p:grpSpPr>
          <a:xfrm>
            <a:off x="6487902" y="4285177"/>
            <a:ext cx="1844285" cy="1227459"/>
            <a:chOff x="6487902" y="4285177"/>
            <a:chExt cx="1844285" cy="1227459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6B518C77-7BEB-4079-BDE3-FDA4E36CB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7902" y="4285177"/>
              <a:ext cx="1844285" cy="1227459"/>
            </a:xfrm>
            <a:prstGeom prst="rect">
              <a:avLst/>
            </a:prstGeom>
          </p:spPr>
        </p:pic>
        <p:sp>
          <p:nvSpPr>
            <p:cNvPr id="40" name="文本框 39"/>
            <p:cNvSpPr txBox="1"/>
            <p:nvPr/>
          </p:nvSpPr>
          <p:spPr>
            <a:xfrm>
              <a:off x="6989403" y="4671040"/>
              <a:ext cx="996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22</a:t>
              </a:r>
              <a:r>
                <a:rPr lang="zh-CN" altLang="en-US" sz="2800" dirty="0">
                  <a:solidFill>
                    <a:srgbClr val="28B8D3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人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D894518-B6DD-4BD0-8098-A909CF2FC686}"/>
              </a:ext>
            </a:extLst>
          </p:cNvPr>
          <p:cNvGrpSpPr/>
          <p:nvPr/>
        </p:nvGrpSpPr>
        <p:grpSpPr>
          <a:xfrm>
            <a:off x="3822353" y="4297011"/>
            <a:ext cx="1844285" cy="1227459"/>
            <a:chOff x="3822353" y="4297011"/>
            <a:chExt cx="1844285" cy="1227459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542B3B48-84C6-471B-90BA-471F23CE9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2353" y="4297011"/>
              <a:ext cx="1844285" cy="1227459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369195" y="4671040"/>
              <a:ext cx="996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FC000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33</a:t>
              </a:r>
              <a:r>
                <a:rPr lang="zh-CN" altLang="en-US" sz="2800" dirty="0">
                  <a:solidFill>
                    <a:srgbClr val="FFC000"/>
                  </a:solidFill>
                  <a:latin typeface="经典趣体简" panose="02010609000101010101" pitchFamily="49" charset="-122"/>
                  <a:ea typeface="经典趣体简" panose="02010609000101010101" pitchFamily="49" charset="-122"/>
                  <a:cs typeface="经典趣体简" panose="02010609000101010101" pitchFamily="49" charset="-122"/>
                </a:rPr>
                <a:t>人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3AEC4DB-9669-4952-B78C-A1C50E4E20FE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15127D6-9E54-456F-9940-0BD2721E5D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4AFDC09-6F41-415A-86EC-2307589AE903}"/>
              </a:ext>
            </a:extLst>
          </p:cNvPr>
          <p:cNvGrpSpPr/>
          <p:nvPr/>
        </p:nvGrpSpPr>
        <p:grpSpPr>
          <a:xfrm>
            <a:off x="-51859" y="123185"/>
            <a:ext cx="3857514" cy="1891866"/>
            <a:chOff x="-51859" y="123185"/>
            <a:chExt cx="3857514" cy="1891866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DE78E92C-B503-4ACD-9255-49F41A5B2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545305" cy="1710759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F839BD74-A329-430F-A87B-9EDE4AA41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B3036A1-5C95-4D14-82E5-E53708B74F27}"/>
              </a:ext>
            </a:extLst>
          </p:cNvPr>
          <p:cNvSpPr txBox="1"/>
          <p:nvPr/>
        </p:nvSpPr>
        <p:spPr>
          <a:xfrm>
            <a:off x="1017339" y="73648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班级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介绍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D4986AB-9030-457A-9995-DBA50B4350D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585" y="3045430"/>
            <a:ext cx="2090070" cy="32512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590A5BB-3C12-4693-893C-0BB3C1CFF5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648" y="3075300"/>
            <a:ext cx="1798090" cy="3168364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599BE8B-EBC3-46D2-8299-D6650D20140F}"/>
              </a:ext>
            </a:extLst>
          </p:cNvPr>
          <p:cNvGrpSpPr/>
          <p:nvPr/>
        </p:nvGrpSpPr>
        <p:grpSpPr>
          <a:xfrm rot="20718939">
            <a:off x="693448" y="3113187"/>
            <a:ext cx="1238877" cy="1179540"/>
            <a:chOff x="2033001" y="1929878"/>
            <a:chExt cx="1238877" cy="1179540"/>
          </a:xfrm>
        </p:grpSpPr>
        <p:sp>
          <p:nvSpPr>
            <p:cNvPr id="17" name="星形: 六角 16">
              <a:extLst>
                <a:ext uri="{FF2B5EF4-FFF2-40B4-BE49-F238E27FC236}">
                  <a16:creationId xmlns:a16="http://schemas.microsoft.com/office/drawing/2014/main" xmlns="" id="{7A58ACA3-C553-43E3-B5CA-D1E7A19102BD}"/>
                </a:ext>
              </a:extLst>
            </p:cNvPr>
            <p:cNvSpPr/>
            <p:nvPr/>
          </p:nvSpPr>
          <p:spPr>
            <a:xfrm>
              <a:off x="2033001" y="1929878"/>
              <a:ext cx="1238877" cy="1179540"/>
            </a:xfrm>
            <a:prstGeom prst="star6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153775" y="2254991"/>
              <a:ext cx="99632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000" b="1" dirty="0">
                  <a:ln w="31750">
                    <a:solidFill>
                      <a:schemeClr val="bg1"/>
                    </a:solidFill>
                  </a:ln>
                  <a:solidFill>
                    <a:srgbClr val="FFCE0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琥珀" panose="02010800040101010101" pitchFamily="2" charset="-122"/>
                  <a:ea typeface="华文琥珀" panose="02010800040101010101" pitchFamily="2" charset="-122"/>
                </a:rPr>
                <a:t>女生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6282B89D-69B1-4D6D-B2AB-CB86D6DC1151}"/>
              </a:ext>
            </a:extLst>
          </p:cNvPr>
          <p:cNvGrpSpPr/>
          <p:nvPr/>
        </p:nvGrpSpPr>
        <p:grpSpPr>
          <a:xfrm rot="1465055">
            <a:off x="9887096" y="2756085"/>
            <a:ext cx="1238877" cy="1179540"/>
            <a:chOff x="2033001" y="1929878"/>
            <a:chExt cx="1238877" cy="1179540"/>
          </a:xfrm>
        </p:grpSpPr>
        <p:sp>
          <p:nvSpPr>
            <p:cNvPr id="28" name="星形: 六角 27">
              <a:extLst>
                <a:ext uri="{FF2B5EF4-FFF2-40B4-BE49-F238E27FC236}">
                  <a16:creationId xmlns:a16="http://schemas.microsoft.com/office/drawing/2014/main" xmlns="" id="{FD5DB698-B0BF-40F1-A70C-CFB54B702B4C}"/>
                </a:ext>
              </a:extLst>
            </p:cNvPr>
            <p:cNvSpPr/>
            <p:nvPr/>
          </p:nvSpPr>
          <p:spPr>
            <a:xfrm>
              <a:off x="2033001" y="1929878"/>
              <a:ext cx="1238877" cy="1179540"/>
            </a:xfrm>
            <a:prstGeom prst="star6">
              <a:avLst/>
            </a:prstGeom>
            <a:solidFill>
              <a:schemeClr val="bg1"/>
            </a:solidFill>
            <a:ln w="19050">
              <a:solidFill>
                <a:srgbClr val="28B8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D0A8CF94-B4DC-42B9-BE3B-0450626958F6}"/>
                </a:ext>
              </a:extLst>
            </p:cNvPr>
            <p:cNvSpPr txBox="1"/>
            <p:nvPr/>
          </p:nvSpPr>
          <p:spPr>
            <a:xfrm>
              <a:off x="2153775" y="2254991"/>
              <a:ext cx="99632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000" b="1" dirty="0">
                  <a:ln w="31750">
                    <a:solidFill>
                      <a:schemeClr val="bg1"/>
                    </a:solidFill>
                  </a:ln>
                  <a:solidFill>
                    <a:srgbClr val="28B8D3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琥珀" panose="02010800040101010101" pitchFamily="2" charset="-122"/>
                  <a:ea typeface="华文琥珀" panose="02010800040101010101" pitchFamily="2" charset="-122"/>
                </a:rPr>
                <a:t>男生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8A35DEDA-1836-4058-A953-644C94C3B006}"/>
              </a:ext>
            </a:extLst>
          </p:cNvPr>
          <p:cNvGrpSpPr/>
          <p:nvPr/>
        </p:nvGrpSpPr>
        <p:grpSpPr>
          <a:xfrm>
            <a:off x="5888664" y="866009"/>
            <a:ext cx="1238877" cy="1179540"/>
            <a:chOff x="2033001" y="1929878"/>
            <a:chExt cx="1238877" cy="1179540"/>
          </a:xfrm>
        </p:grpSpPr>
        <p:sp>
          <p:nvSpPr>
            <p:cNvPr id="34" name="星形: 六角 33">
              <a:extLst>
                <a:ext uri="{FF2B5EF4-FFF2-40B4-BE49-F238E27FC236}">
                  <a16:creationId xmlns:a16="http://schemas.microsoft.com/office/drawing/2014/main" xmlns="" id="{582B1D34-AEDC-4184-AF3F-97FE832BD9B2}"/>
                </a:ext>
              </a:extLst>
            </p:cNvPr>
            <p:cNvSpPr/>
            <p:nvPr/>
          </p:nvSpPr>
          <p:spPr>
            <a:xfrm>
              <a:off x="2033001" y="1929878"/>
              <a:ext cx="1238877" cy="1179540"/>
            </a:xfrm>
            <a:prstGeom prst="star6">
              <a:avLst/>
            </a:prstGeom>
            <a:solidFill>
              <a:schemeClr val="bg1"/>
            </a:solidFill>
            <a:ln w="19050">
              <a:solidFill>
                <a:srgbClr val="B67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FFD0FAFC-E975-40EF-A0A9-04BB6EF29D3D}"/>
                </a:ext>
              </a:extLst>
            </p:cNvPr>
            <p:cNvSpPr txBox="1"/>
            <p:nvPr/>
          </p:nvSpPr>
          <p:spPr>
            <a:xfrm>
              <a:off x="2153775" y="2254991"/>
              <a:ext cx="99632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000" b="1" dirty="0">
                  <a:ln w="31750">
                    <a:solidFill>
                      <a:schemeClr val="bg1"/>
                    </a:solidFill>
                  </a:ln>
                  <a:solidFill>
                    <a:srgbClr val="B67568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琥珀" panose="02010800040101010101" pitchFamily="2" charset="-122"/>
                  <a:ea typeface="华文琥珀" panose="02010800040101010101" pitchFamily="2" charset="-122"/>
                </a:rPr>
                <a:t>全班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2394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5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5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65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15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65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900977" y="2019346"/>
            <a:ext cx="3149602" cy="1187479"/>
            <a:chOff x="1102166" y="1639467"/>
            <a:chExt cx="2949499" cy="1187479"/>
          </a:xfrm>
        </p:grpSpPr>
        <p:sp>
          <p:nvSpPr>
            <p:cNvPr id="32" name="矩形 31"/>
            <p:cNvSpPr/>
            <p:nvPr/>
          </p:nvSpPr>
          <p:spPr>
            <a:xfrm>
              <a:off x="1187748" y="2000016"/>
              <a:ext cx="2103293" cy="3139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109486" y="1639467"/>
              <a:ext cx="2259813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语文老师：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刘老师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102166" y="2027240"/>
              <a:ext cx="2949499" cy="799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联系电话：</a:t>
              </a: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12345678910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简" panose="02010609000101010101" pitchFamily="49" charset="-122"/>
              </a:endParaRPr>
            </a:p>
            <a:p>
              <a:pPr defTabSz="914400">
                <a:lnSpc>
                  <a:spcPct val="120000"/>
                </a:lnSpc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简" panose="0201060900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147569" y="2007600"/>
            <a:ext cx="3149602" cy="818147"/>
            <a:chOff x="1102166" y="1639467"/>
            <a:chExt cx="2949499" cy="818147"/>
          </a:xfrm>
        </p:grpSpPr>
        <p:sp>
          <p:nvSpPr>
            <p:cNvPr id="27" name="矩形 26"/>
            <p:cNvSpPr/>
            <p:nvPr/>
          </p:nvSpPr>
          <p:spPr>
            <a:xfrm>
              <a:off x="1187748" y="2000016"/>
              <a:ext cx="2103293" cy="3139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109486" y="1639467"/>
              <a:ext cx="2259813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班主任：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古老师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102166" y="2027240"/>
              <a:ext cx="2949499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联系电话：</a:t>
              </a: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 12345678910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简" panose="0201060900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83573" y="5033464"/>
            <a:ext cx="3149602" cy="1187479"/>
            <a:chOff x="1102166" y="1639467"/>
            <a:chExt cx="2949499" cy="1187479"/>
          </a:xfrm>
        </p:grpSpPr>
        <p:sp>
          <p:nvSpPr>
            <p:cNvPr id="37" name="矩形 36"/>
            <p:cNvSpPr/>
            <p:nvPr/>
          </p:nvSpPr>
          <p:spPr>
            <a:xfrm>
              <a:off x="1187748" y="2000016"/>
              <a:ext cx="2103293" cy="3139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109486" y="1639467"/>
              <a:ext cx="2259813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数学老师：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李老师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102166" y="2027240"/>
              <a:ext cx="2949499" cy="799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联系电话：</a:t>
              </a: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 12345678910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简" panose="02010609000101010101" pitchFamily="49" charset="-122"/>
              </a:endParaRPr>
            </a:p>
            <a:p>
              <a:pPr defTabSz="914400">
                <a:lnSpc>
                  <a:spcPct val="120000"/>
                </a:lnSpc>
              </a:pP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简" panose="02010609000101010101" pitchFamily="49" charset="-122"/>
              </a:endParaRP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A0106959-2AA1-49A8-B96E-2482DD13B110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0A701FF-84A4-4563-9843-3BB04A953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7F8F56B4-1A30-4CC0-99CD-E9FD8F9804E8}"/>
              </a:ext>
            </a:extLst>
          </p:cNvPr>
          <p:cNvGrpSpPr/>
          <p:nvPr/>
        </p:nvGrpSpPr>
        <p:grpSpPr>
          <a:xfrm>
            <a:off x="-51859" y="123185"/>
            <a:ext cx="4102438" cy="1891866"/>
            <a:chOff x="-51859" y="123185"/>
            <a:chExt cx="4102438" cy="189186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98AD19DC-D778-4827-8AAF-47AB9CBB6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790229" cy="1710759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6770603B-D14E-43B7-B521-0D4D41C04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1FE898B-2AE7-49D4-B74C-0E31E1AE5D3E}"/>
              </a:ext>
            </a:extLst>
          </p:cNvPr>
          <p:cNvSpPr txBox="1"/>
          <p:nvPr/>
        </p:nvSpPr>
        <p:spPr>
          <a:xfrm>
            <a:off x="555674" y="73648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任课老师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介绍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03A4937-A56F-48CC-93B8-1E3ECE3D92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32" y="2825747"/>
            <a:ext cx="2808597" cy="365117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D8EDC33-58CE-43E3-AB97-E2CBB86A2C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241" y="2596683"/>
            <a:ext cx="3011864" cy="42613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B78AF12-181D-4C60-A8BC-9091FCB4022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788" y="1275453"/>
            <a:ext cx="4868235" cy="365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880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E8EBC5A-4A3F-41BC-9545-CA704CF6DA59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5028C9D-5A60-48BA-BE82-FA2628ECA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4226A4B-1C59-411A-A50A-F519995A1340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EA52033-D484-4895-80E1-4A78F8923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AB09CC87-3DBF-4BC0-B2A6-E2290795E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D54881A-16D7-43C1-84AA-18C48526EDF0}"/>
              </a:ext>
            </a:extLst>
          </p:cNvPr>
          <p:cNvSpPr txBox="1"/>
          <p:nvPr/>
        </p:nvSpPr>
        <p:spPr>
          <a:xfrm>
            <a:off x="824673" y="67748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课程时间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介绍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220680"/>
              </p:ext>
            </p:extLst>
          </p:nvPr>
        </p:nvGraphicFramePr>
        <p:xfrm>
          <a:off x="2028422" y="1933138"/>
          <a:ext cx="8139316" cy="365087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{BC89EF96-8CEA-46FF-86C4-4CE0E7609802}</a:tableStyleId>
              </a:tblPr>
              <a:tblGrid>
                <a:gridCol w="16299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44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647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5880">
                <a:tc rowSpan="5"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zh-CN" altLang="en-US" sz="3000" b="1" kern="1200" dirty="0">
                          <a:ln w="31750">
                            <a:solidFill>
                              <a:schemeClr val="bg1"/>
                            </a:solidFill>
                          </a:ln>
                          <a:solidFill>
                            <a:srgbClr val="FFCE0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华文琥珀" panose="02010800040101010101" pitchFamily="2" charset="-122"/>
                          <a:ea typeface="华文琥珀" panose="02010800040101010101" pitchFamily="2" charset="-122"/>
                          <a:cs typeface="+mn-cs"/>
                        </a:rPr>
                        <a:t>上午</a:t>
                      </a: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FFC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7:55-8:25</a:t>
                      </a:r>
                      <a:endParaRPr lang="en-US" altLang="zh-CN" sz="1700" b="1" u="none" dirty="0">
                        <a:solidFill>
                          <a:srgbClr val="FFC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早操及大课间活动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58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FFC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8:25-9:05</a:t>
                      </a:r>
                      <a:endParaRPr lang="en-US" altLang="zh-CN" sz="1700" b="1" u="none" dirty="0">
                        <a:solidFill>
                          <a:srgbClr val="FFC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第一节课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51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FFC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9:13-9:53</a:t>
                      </a:r>
                      <a:endParaRPr lang="en-US" altLang="zh-CN" sz="1700" b="1" u="none" dirty="0">
                        <a:solidFill>
                          <a:srgbClr val="FFC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第二节课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6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FFC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10:01-10:41</a:t>
                      </a:r>
                      <a:endParaRPr lang="en-US" altLang="zh-CN" sz="1700" b="1" u="none" dirty="0">
                        <a:solidFill>
                          <a:srgbClr val="FFC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第三节课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519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FFC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10:50-11:30</a:t>
                      </a:r>
                      <a:endParaRPr lang="en-US" altLang="zh-CN" sz="1700" b="1" u="none" dirty="0">
                        <a:solidFill>
                          <a:srgbClr val="FFC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第四节课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562">
                <a:tc rowSpan="4"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zh-CN" altLang="en-US" sz="3000" b="1" kern="1200" dirty="0">
                          <a:ln w="31750">
                            <a:solidFill>
                              <a:schemeClr val="bg1"/>
                            </a:solidFill>
                          </a:ln>
                          <a:solidFill>
                            <a:srgbClr val="28B8D3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华文琥珀" panose="02010800040101010101" pitchFamily="2" charset="-122"/>
                          <a:ea typeface="华文琥珀" panose="02010800040101010101" pitchFamily="2" charset="-122"/>
                          <a:cs typeface="+mn-cs"/>
                        </a:rPr>
                        <a:t>下午</a:t>
                      </a: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28B8D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14:30-14:45</a:t>
                      </a:r>
                      <a:endParaRPr lang="en-US" altLang="zh-CN" sz="1700" b="1" u="none" dirty="0">
                        <a:solidFill>
                          <a:srgbClr val="28B8D3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28B8D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午读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28B8D3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451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28B8D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14:45-15:25</a:t>
                      </a:r>
                      <a:endParaRPr lang="en-US" altLang="zh-CN" sz="1700" b="1" u="none" dirty="0">
                        <a:solidFill>
                          <a:srgbClr val="28B8D3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28B8D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第五节课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28B8D3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58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28B8D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15:25-15:30</a:t>
                      </a:r>
                      <a:endParaRPr lang="en-US" altLang="zh-CN" sz="1700" b="1" u="none" dirty="0">
                        <a:solidFill>
                          <a:srgbClr val="28B8D3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28B8D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眼保健操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28B8D3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58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en-US" altLang="zh-CN" sz="1700" u="none" dirty="0">
                          <a:solidFill>
                            <a:srgbClr val="28B8D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15:40-16:20</a:t>
                      </a:r>
                      <a:endParaRPr lang="en-US" altLang="zh-CN" sz="1700" b="1" u="none" dirty="0">
                        <a:solidFill>
                          <a:srgbClr val="28B8D3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tx1"/>
                          </a:solidFill>
                        </a:defRPr>
                      </a:defPPr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zh-CN" altLang="en-US" sz="1600" kern="1200" dirty="0">
                          <a:ln>
                            <a:noFill/>
                          </a:ln>
                          <a:solidFill>
                            <a:srgbClr val="28B8D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第六节课</a:t>
                      </a:r>
                      <a:endParaRPr lang="zh-CN" altLang="en-US" sz="1600" b="1" kern="1200" dirty="0">
                        <a:ln>
                          <a:noFill/>
                        </a:ln>
                        <a:solidFill>
                          <a:srgbClr val="28B8D3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经典趣体简" panose="02010609000101010101" pitchFamily="49" charset="-122"/>
                      </a:endParaRPr>
                    </a:p>
                  </a:txBody>
                  <a:tcPr marL="0" marR="0" marT="0" marB="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07AF94C-9CBF-4324-86F1-0E553BEE3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441" y="4379495"/>
            <a:ext cx="2901855" cy="217617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4150735-153A-4265-AB31-FBD13D657B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045" y="4882364"/>
            <a:ext cx="1170434" cy="1170434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81B81A95-90AD-44F8-851B-E81D45C0DA9D}"/>
              </a:ext>
            </a:extLst>
          </p:cNvPr>
          <p:cNvCxnSpPr/>
          <p:nvPr/>
        </p:nvCxnSpPr>
        <p:spPr>
          <a:xfrm>
            <a:off x="2028422" y="3916680"/>
            <a:ext cx="813931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A41FFF22-B06B-42CB-BE08-A999D330E68A}"/>
              </a:ext>
            </a:extLst>
          </p:cNvPr>
          <p:cNvCxnSpPr/>
          <p:nvPr/>
        </p:nvCxnSpPr>
        <p:spPr>
          <a:xfrm>
            <a:off x="2028422" y="1933138"/>
            <a:ext cx="8139316" cy="0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171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86C9F9D-D2F8-4AEC-9265-976BEA79F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977" y="2583343"/>
            <a:ext cx="2684521" cy="306607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9F6EDC3-A118-41D0-88A7-91859F3ED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354" y="676279"/>
            <a:ext cx="2684521" cy="306607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F9B7285-7B95-4063-8C2E-AD28E3327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44" y="2645624"/>
            <a:ext cx="2684521" cy="306607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908508" y="3786500"/>
            <a:ext cx="2103293" cy="1229250"/>
            <a:chOff x="1187748" y="1601763"/>
            <a:chExt cx="2103293" cy="1229250"/>
          </a:xfrm>
        </p:grpSpPr>
        <p:sp>
          <p:nvSpPr>
            <p:cNvPr id="9" name="矩形 8"/>
            <p:cNvSpPr/>
            <p:nvPr/>
          </p:nvSpPr>
          <p:spPr>
            <a:xfrm>
              <a:off x="1187748" y="2000016"/>
              <a:ext cx="210329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爱护公物财物，爱护花草树木，做到不乱涂墙壁、桌、凳等，不坐桌子，不践踏花坛，不攀摘花木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376062" y="1601763"/>
              <a:ext cx="1848162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播种一种性格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03366" y="4073369"/>
            <a:ext cx="2103293" cy="829266"/>
            <a:chOff x="1187748" y="1757247"/>
            <a:chExt cx="2103293" cy="829266"/>
          </a:xfrm>
        </p:grpSpPr>
        <p:sp>
          <p:nvSpPr>
            <p:cNvPr id="32" name="矩形 31"/>
            <p:cNvSpPr/>
            <p:nvPr/>
          </p:nvSpPr>
          <p:spPr>
            <a:xfrm>
              <a:off x="1187748" y="2124848"/>
              <a:ext cx="2103293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进办公室要报告，经老师同意方可进入；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359409" y="1757247"/>
              <a:ext cx="184816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播种一种行为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40843" y="1879436"/>
            <a:ext cx="2103293" cy="1229250"/>
            <a:chOff x="1187748" y="1601763"/>
            <a:chExt cx="2103293" cy="1229250"/>
          </a:xfrm>
        </p:grpSpPr>
        <p:sp>
          <p:nvSpPr>
            <p:cNvPr id="35" name="矩形 34"/>
            <p:cNvSpPr/>
            <p:nvPr/>
          </p:nvSpPr>
          <p:spPr>
            <a:xfrm>
              <a:off x="1187748" y="2000016"/>
              <a:ext cx="2103293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养成良好的卫生习惯，班内自觉做好值日生工作，经常保持教室及学校公共场所的清洁卫生。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376062" y="1601763"/>
              <a:ext cx="184816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A0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趣体简" panose="02010609000101010101" pitchFamily="49" charset="-122"/>
                </a:rPr>
                <a:t>播种一种习惯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01A8714-45F9-47EC-A34D-697187BDB0EA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30AB59E-AC20-4F5E-8E2C-A0E6E1C1C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5AC1E37-B4C1-4F2E-908D-1D094ECF2061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FE33664-D5D4-4F53-B9ED-F13237A1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15827BA7-D200-44E3-8640-9AD709B41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125D138-6AF3-4E41-B64A-BAD1B8DF7ADF}"/>
              </a:ext>
            </a:extLst>
          </p:cNvPr>
          <p:cNvSpPr txBox="1"/>
          <p:nvPr/>
        </p:nvSpPr>
        <p:spPr>
          <a:xfrm>
            <a:off x="824671" y="67748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学生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日常规范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201AC4C-376B-48DC-8C80-9BC06857FA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354" y="3844419"/>
            <a:ext cx="2770301" cy="2700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0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SubTitle_1"/>
          <p:cNvSpPr/>
          <p:nvPr>
            <p:custDataLst>
              <p:tags r:id="rId1"/>
            </p:custDataLst>
          </p:nvPr>
        </p:nvSpPr>
        <p:spPr>
          <a:xfrm>
            <a:off x="3709044" y="3717596"/>
            <a:ext cx="2235902" cy="869140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08000" tIns="576000" rIns="108000" bIns="0" anchor="ctr">
            <a:normAutofit/>
          </a:bodyPr>
          <a:lstStyle/>
          <a:p>
            <a:pPr algn="ctr">
              <a:defRPr/>
            </a:pPr>
            <a:endParaRPr lang="da-DK" altLang="zh-CN" sz="1600" b="1" dirty="0">
              <a:solidFill>
                <a:srgbClr val="FFFFFF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8" name="MH_SubTitle_1"/>
          <p:cNvSpPr/>
          <p:nvPr>
            <p:custDataLst>
              <p:tags r:id="rId2"/>
            </p:custDataLst>
          </p:nvPr>
        </p:nvSpPr>
        <p:spPr>
          <a:xfrm>
            <a:off x="939827" y="3717596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lvl="0" defTabSz="1218565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按时起床，不睡懒觉。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MH_SubTitle_1"/>
          <p:cNvSpPr/>
          <p:nvPr>
            <p:custDataLst>
              <p:tags r:id="rId3"/>
            </p:custDataLst>
          </p:nvPr>
        </p:nvSpPr>
        <p:spPr>
          <a:xfrm>
            <a:off x="3539670" y="2911408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穿戴好校服，佩戴好校卡。</a:t>
            </a:r>
          </a:p>
        </p:txBody>
      </p:sp>
      <p:sp>
        <p:nvSpPr>
          <p:cNvPr id="31" name="MH_SubTitle_1"/>
          <p:cNvSpPr/>
          <p:nvPr>
            <p:custDataLst>
              <p:tags r:id="rId4"/>
            </p:custDataLst>
          </p:nvPr>
        </p:nvSpPr>
        <p:spPr>
          <a:xfrm>
            <a:off x="6189599" y="3408087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lvl="0" defTabSz="1218565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自行整理并带齐当天课程的课本、作业本、文具、学具。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MH_SubTitle_1"/>
          <p:cNvSpPr/>
          <p:nvPr>
            <p:custDataLst>
              <p:tags r:id="rId5"/>
            </p:custDataLst>
          </p:nvPr>
        </p:nvSpPr>
        <p:spPr>
          <a:xfrm>
            <a:off x="9020455" y="2012184"/>
            <a:ext cx="2480629" cy="1287276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lvl="0" defTabSz="1218565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上学不带玩具等和学习无关的东西到学校。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99658167-1E84-474B-AD2F-875CF1F430C5}"/>
              </a:ext>
            </a:extLst>
          </p:cNvPr>
          <p:cNvSpPr/>
          <p:nvPr/>
        </p:nvSpPr>
        <p:spPr>
          <a:xfrm>
            <a:off x="247650" y="245396"/>
            <a:ext cx="11684000" cy="6375400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14D583C-610F-459C-B3F2-7B946F7EA5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8929" flipH="1">
            <a:off x="9437841" y="-136638"/>
            <a:ext cx="1459794" cy="14597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BD32E960-E39F-4128-B9E4-1AC7B5857CE4}"/>
              </a:ext>
            </a:extLst>
          </p:cNvPr>
          <p:cNvGrpSpPr/>
          <p:nvPr/>
        </p:nvGrpSpPr>
        <p:grpSpPr>
          <a:xfrm>
            <a:off x="0" y="41272"/>
            <a:ext cx="4270933" cy="1891866"/>
            <a:chOff x="-51859" y="123185"/>
            <a:chExt cx="4270933" cy="1891866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2455AFFF-275B-4EE1-957D-A68C2DCE5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50" y="304292"/>
              <a:ext cx="3958724" cy="171075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B7683BCE-B349-4598-B4E7-264CA208D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859" y="123185"/>
              <a:ext cx="1335450" cy="1062290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3044921-76A0-4D7A-A09F-D9A4667AEA3C}"/>
              </a:ext>
            </a:extLst>
          </p:cNvPr>
          <p:cNvSpPr txBox="1"/>
          <p:nvPr/>
        </p:nvSpPr>
        <p:spPr>
          <a:xfrm>
            <a:off x="824672" y="67748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FFCE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学生</a:t>
            </a:r>
            <a:r>
              <a:rPr lang="zh-CN" altLang="en-US" sz="3600" b="1" dirty="0">
                <a:ln w="31750">
                  <a:solidFill>
                    <a:schemeClr val="bg1"/>
                  </a:solidFill>
                </a:ln>
                <a:solidFill>
                  <a:srgbClr val="28B8D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日常规范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12CFEC5-5821-4A9B-B219-EDBDC89C3C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406" y="2473840"/>
            <a:ext cx="2857500" cy="2857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745BB3C-CA29-4F24-9262-7DF8442F7C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16" y="3657108"/>
            <a:ext cx="2857500" cy="28575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952BC53-5065-4612-A8ED-24B5D0B9BE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35" y="1531637"/>
            <a:ext cx="2857500" cy="2857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CC0603D-9847-4BC1-B0DE-9A31201897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745" y="1007568"/>
            <a:ext cx="2857500" cy="285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1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2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3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4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5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6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7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8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0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3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4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5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6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7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8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9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60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7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75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76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7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8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9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0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1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82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84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89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97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98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9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0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1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2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3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4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106" presetID="2" presetClass="entr" presetSubtype="3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1" grpId="0"/>
          <p:bldP spid="34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1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2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3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4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5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6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7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38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0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3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4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5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6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7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8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9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60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7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75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76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7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8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9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0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1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82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84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89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97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98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9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0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1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2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3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4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106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1" grpId="0"/>
          <p:bldP spid="34" grpId="0"/>
          <p:bldP spid="1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320"/>
  <p:tag name="MH_LIBRARY" val="GRAPHIC"/>
  <p:tag name="MH_TYPE" val="SubTitl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04922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06185058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04922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04922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04922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04922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1471</Words>
  <Application>Microsoft Office PowerPoint</Application>
  <PresentationFormat>宽屏</PresentationFormat>
  <Paragraphs>209</Paragraphs>
  <Slides>31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5" baseType="lpstr">
      <vt:lpstr>Alison</vt:lpstr>
      <vt:lpstr>Meiryo</vt:lpstr>
      <vt:lpstr>等线</vt:lpstr>
      <vt:lpstr>方正少儿简体</vt:lpstr>
      <vt:lpstr>华文琥珀</vt:lpstr>
      <vt:lpstr>经典趣体简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60</cp:revision>
  <dcterms:created xsi:type="dcterms:W3CDTF">2015-05-05T08:02:14Z</dcterms:created>
  <dcterms:modified xsi:type="dcterms:W3CDTF">2020-05-12T16:05:28Z</dcterms:modified>
</cp:coreProperties>
</file>