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8" r:id="rId4"/>
    <p:sldId id="259" r:id="rId5"/>
    <p:sldId id="257" r:id="rId6"/>
    <p:sldId id="260" r:id="rId7"/>
    <p:sldId id="288" r:id="rId8"/>
    <p:sldId id="284" r:id="rId9"/>
    <p:sldId id="261" r:id="rId10"/>
    <p:sldId id="274" r:id="rId11"/>
    <p:sldId id="286" r:id="rId12"/>
    <p:sldId id="289" r:id="rId13"/>
    <p:sldId id="283" r:id="rId14"/>
    <p:sldId id="269" r:id="rId15"/>
    <p:sldId id="276" r:id="rId16"/>
    <p:sldId id="277" r:id="rId17"/>
    <p:sldId id="279" r:id="rId18"/>
    <p:sldId id="287" r:id="rId19"/>
    <p:sldId id="290" r:id="rId20"/>
    <p:sldId id="270" r:id="rId21"/>
    <p:sldId id="278" r:id="rId22"/>
    <p:sldId id="281" r:id="rId23"/>
    <p:sldId id="273" r:id="rId24"/>
    <p:sldId id="272" r:id="rId25"/>
    <p:sldId id="280" r:id="rId26"/>
    <p:sldId id="29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DEDE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83"/>
    <p:restoredTop sz="95313"/>
  </p:normalViewPr>
  <p:slideViewPr>
    <p:cSldViewPr snapToGrid="0" snapToObjects="1" showGuides="1">
      <p:cViewPr varScale="1">
        <p:scale>
          <a:sx n="107" d="100"/>
          <a:sy n="107" d="100"/>
        </p:scale>
        <p:origin x="91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5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alpha val="95000"/>
              </a:schemeClr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42009</c:v>
                </c:pt>
                <c:pt idx="1">
                  <c:v>42010</c:v>
                </c:pt>
                <c:pt idx="2">
                  <c:v>42011</c:v>
                </c:pt>
                <c:pt idx="3">
                  <c:v>42012</c:v>
                </c:pt>
                <c:pt idx="4">
                  <c:v>42013</c:v>
                </c:pt>
              </c:numCache>
            </c:numRef>
          </c:cat>
          <c:val>
            <c:numRef>
              <c:f>工作表1!$B$2:$B$6</c:f>
              <c:numCache>
                <c:formatCode>General</c:formatCode>
                <c:ptCount val="5"/>
                <c:pt idx="0">
                  <c:v>10</c:v>
                </c:pt>
                <c:pt idx="1">
                  <c:v>12</c:v>
                </c:pt>
                <c:pt idx="2">
                  <c:v>15</c:v>
                </c:pt>
                <c:pt idx="3">
                  <c:v>20</c:v>
                </c:pt>
                <c:pt idx="4">
                  <c:v>40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65000"/>
                <a:alpha val="49000"/>
              </a:schemeClr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42009</c:v>
                </c:pt>
                <c:pt idx="1">
                  <c:v>42010</c:v>
                </c:pt>
                <c:pt idx="2">
                  <c:v>42011</c:v>
                </c:pt>
                <c:pt idx="3">
                  <c:v>42012</c:v>
                </c:pt>
                <c:pt idx="4">
                  <c:v>42013</c:v>
                </c:pt>
              </c:numCache>
            </c:numRef>
          </c:cat>
          <c:val>
            <c:numRef>
              <c:f>工作表1!$C$2:$C$6</c:f>
              <c:numCache>
                <c:formatCode>General</c:formatCode>
                <c:ptCount val="5"/>
                <c:pt idx="0">
                  <c:v>12</c:v>
                </c:pt>
                <c:pt idx="1">
                  <c:v>15</c:v>
                </c:pt>
                <c:pt idx="2">
                  <c:v>20</c:v>
                </c:pt>
                <c:pt idx="3">
                  <c:v>30</c:v>
                </c:pt>
                <c:pt idx="4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69198624"/>
        <c:axId val="669199184"/>
      </c:areaChart>
      <c:dateAx>
        <c:axId val="669198624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FZQingKeBenYueSongS-R-GB" charset="0"/>
                <a:ea typeface="FZQingKeBenYueSongS-R-GB" charset="0"/>
                <a:cs typeface="FZQingKeBenYueSongS-R-GB" charset="0"/>
              </a:defRPr>
            </a:pPr>
            <a:endParaRPr lang="zh-CN"/>
          </a:p>
        </c:txPr>
        <c:crossAx val="669199184"/>
        <c:crosses val="autoZero"/>
        <c:auto val="1"/>
        <c:lblOffset val="100"/>
        <c:baseTimeUnit val="days"/>
      </c:dateAx>
      <c:valAx>
        <c:axId val="6691991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69198624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numRef>
              <c:f>工作表1!$A$2:$A$7</c:f>
              <c:numCache>
                <c:formatCode>General</c:formatCod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</c:numCache>
            </c:numRef>
          </c:cat>
          <c:val>
            <c:numRef>
              <c:f>工作表1!$B$2:$B$7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4.0999999999999996</c:v>
                </c:pt>
                <c:pt idx="5">
                  <c:v>4.26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  <a:alpha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工作表1!$A$2:$A$7</c:f>
              <c:numCache>
                <c:formatCode>General</c:formatCod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</c:numCache>
            </c:numRef>
          </c:cat>
          <c:val>
            <c:numRef>
              <c:f>工作表1!$C$2:$C$7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2.5</c:v>
                </c:pt>
                <c:pt idx="5">
                  <c:v>2.36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ffectLst/>
          </c:spPr>
          <c:marker>
            <c:symbol val="none"/>
          </c:marker>
          <c:cat>
            <c:numRef>
              <c:f>工作表1!$A$2:$A$7</c:f>
              <c:numCache>
                <c:formatCode>General</c:formatCod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</c:numCache>
            </c:numRef>
          </c:cat>
          <c:val>
            <c:numRef>
              <c:f>工作表1!$D$2:$D$7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5.5</c:v>
                </c:pt>
                <c:pt idx="5">
                  <c:v>6.5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69202544"/>
        <c:axId val="669203104"/>
      </c:lineChart>
      <c:catAx>
        <c:axId val="669202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9203104"/>
        <c:crosses val="autoZero"/>
        <c:auto val="1"/>
        <c:lblAlgn val="ctr"/>
        <c:lblOffset val="100"/>
        <c:noMultiLvlLbl val="0"/>
      </c:catAx>
      <c:valAx>
        <c:axId val="6692031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69202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9208144"/>
        <c:axId val="669208704"/>
      </c:barChart>
      <c:catAx>
        <c:axId val="669208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9208704"/>
        <c:crosses val="autoZero"/>
        <c:auto val="1"/>
        <c:lblAlgn val="ctr"/>
        <c:lblOffset val="100"/>
        <c:noMultiLvlLbl val="0"/>
      </c:catAx>
      <c:valAx>
        <c:axId val="6692087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69208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69211504"/>
        <c:axId val="669212064"/>
      </c:barChart>
      <c:catAx>
        <c:axId val="6692115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9212064"/>
        <c:crosses val="autoZero"/>
        <c:auto val="1"/>
        <c:lblAlgn val="ctr"/>
        <c:lblOffset val="100"/>
        <c:noMultiLvlLbl val="0"/>
      </c:catAx>
      <c:valAx>
        <c:axId val="6692120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69211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8BD85A-FF0E-42D8-933D-A6DC6305364F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C10D63-7D56-4687-AC7F-C18CB57CA7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343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6723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46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443B-330D-594B-81FD-0D79791C9695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0E52E-F1B7-9C4C-88E3-9658D2CF700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97322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443B-330D-594B-81FD-0D79791C9695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0E52E-F1B7-9C4C-88E3-9658D2CF700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399644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872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7104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1520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6444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5024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8996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2221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534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443B-330D-594B-81FD-0D79791C9695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0E52E-F1B7-9C4C-88E3-9658D2CF700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505737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2560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1960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175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443B-330D-594B-81FD-0D79791C9695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0E52E-F1B7-9C4C-88E3-9658D2CF700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6065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443B-330D-594B-81FD-0D79791C9695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0E52E-F1B7-9C4C-88E3-9658D2CF700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05894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443B-330D-594B-81FD-0D79791C9695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0E52E-F1B7-9C4C-88E3-9658D2CF700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89366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443B-330D-594B-81FD-0D79791C9695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0E52E-F1B7-9C4C-88E3-9658D2CF700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87231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5478"/>
            <a:ext cx="575188" cy="2867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176980"/>
            <a:ext cx="1371598" cy="68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335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443B-330D-594B-81FD-0D79791C9695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0E52E-F1B7-9C4C-88E3-9658D2CF700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84639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443B-330D-594B-81FD-0D79791C9695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0E52E-F1B7-9C4C-88E3-9658D2CF700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03318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D443B-330D-594B-81FD-0D79791C9695}" type="datetimeFigureOut">
              <a:rPr kumimoji="1" lang="zh-CN" altLang="en-US" smtClean="0"/>
              <a:t>2018/6/3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E0E52E-F1B7-9C4C-88E3-9658D2CF700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26276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395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emf"/><Relationship Id="rId5" Type="http://schemas.openxmlformats.org/officeDocument/2006/relationships/image" Target="../media/image23.emf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83052" y="0"/>
            <a:ext cx="5625895" cy="532807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08678" y="4574139"/>
            <a:ext cx="79788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水墨之间  即是天地</a:t>
            </a:r>
            <a:endParaRPr kumimoji="1"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yuweij Medium" charset="0"/>
            </a:endParaRPr>
          </a:p>
        </p:txBody>
      </p:sp>
      <p:grpSp>
        <p:nvGrpSpPr>
          <p:cNvPr id="2" name="组 1"/>
          <p:cNvGrpSpPr/>
          <p:nvPr/>
        </p:nvGrpSpPr>
        <p:grpSpPr>
          <a:xfrm>
            <a:off x="2227209" y="4716250"/>
            <a:ext cx="7756729" cy="485217"/>
            <a:chOff x="2108678" y="4716250"/>
            <a:chExt cx="7756729" cy="48521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08678" y="4716250"/>
              <a:ext cx="973393" cy="485217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892014" y="4716250"/>
              <a:ext cx="973393" cy="485217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3867150" y="5774445"/>
            <a:ext cx="445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小袋作品</a:t>
            </a:r>
            <a:endParaRPr kumimoji="1" lang="zh-CN" altLang="en-US" sz="2400" dirty="0"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yuweij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7943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97778" y="2007236"/>
            <a:ext cx="9196443" cy="36597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天人合一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7778" y="2007236"/>
            <a:ext cx="2846444" cy="365972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031176" y="2913767"/>
            <a:ext cx="4663045" cy="184665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天人合一</a:t>
            </a:r>
          </a:p>
          <a:p>
            <a:endParaRPr lang="zh-CN" altLang="en-US" sz="1200" dirty="0">
              <a:solidFill>
                <a:schemeClr val="bg1"/>
              </a:solidFill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天 下 皆 知 美 之 为 美 ， 斯 恶 已 </a:t>
            </a:r>
            <a:endParaRPr lang="zh-CN" altLang="en-US" sz="1400" dirty="0" smtClean="0">
              <a:solidFill>
                <a:schemeClr val="bg1"/>
              </a:solidFill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皆 </a:t>
            </a:r>
            <a:r>
              <a:rPr lang="zh-CN" altLang="en-US" sz="1400" dirty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知 善 之 为 善 ， 斯 不 善 已 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有 无 相 生 ， 难 易 相 成 ， 长 短 相 形 </a:t>
            </a:r>
            <a:endParaRPr lang="zh-CN" altLang="en-US" sz="1400" dirty="0" smtClean="0">
              <a:solidFill>
                <a:schemeClr val="bg1"/>
              </a:solidFill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高 </a:t>
            </a:r>
            <a:r>
              <a:rPr lang="zh-CN" altLang="en-US" sz="1400" dirty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下 相 盈 ， 音 声 相 和 ， 前 后 相 随 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恒 也 </a:t>
            </a:r>
            <a:endParaRPr lang="zh-CN" altLang="en-US" sz="1400" dirty="0" smtClean="0">
              <a:solidFill>
                <a:schemeClr val="bg1"/>
              </a:solidFill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3935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天人合一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552459" y="2751602"/>
            <a:ext cx="3720143" cy="273921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54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天人合一</a:t>
            </a:r>
          </a:p>
          <a:p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天 下 皆 知 美 之 为 美 ， 斯 恶 已 </a:t>
            </a:r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皆 </a:t>
            </a:r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知 善 之 为 善 ， 斯 不 善 已 </a:t>
            </a:r>
          </a:p>
          <a:p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有 无 相 生 ， 难 易 相 成 ， 长 短 相 形 </a:t>
            </a:r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高 </a:t>
            </a:r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下 相 盈 ， 音 声 相 和 ， 前 后 相 随 </a:t>
            </a:r>
          </a:p>
          <a:p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恒 也 </a:t>
            </a:r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7594" y="1369426"/>
            <a:ext cx="5750860" cy="550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0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666051" y="1610437"/>
            <a:ext cx="6285750" cy="45226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天人合一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8926" y="1972235"/>
            <a:ext cx="7623721" cy="416089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2957" t="944" r="5533" b="9657"/>
          <a:stretch/>
        </p:blipFill>
        <p:spPr>
          <a:xfrm>
            <a:off x="5300789" y="2205317"/>
            <a:ext cx="4758029" cy="28169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300789" y="2205316"/>
            <a:ext cx="4758030" cy="2816946"/>
          </a:xfrm>
          <a:prstGeom prst="rect">
            <a:avLst/>
          </a:prstGeom>
          <a:solidFill>
            <a:schemeClr val="tx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00661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3284" y="3563340"/>
            <a:ext cx="4040372" cy="33281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942218" y="1408670"/>
            <a:ext cx="1847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kumimoji="1" lang="zh-CN" altLang="en-US" sz="4400" dirty="0" smtClean="0">
              <a:solidFill>
                <a:schemeClr val="tx1">
                  <a:lumMod val="95000"/>
                  <a:lumOff val="5000"/>
                </a:schemeClr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yuweij Medium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19795" y="1341987"/>
            <a:ext cx="63524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8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天地大同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3123" y="2792119"/>
            <a:ext cx="115057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天 下 皆 知 美 之 为 美 ， 斯 恶 </a:t>
            </a:r>
            <a:r>
              <a:rPr lang="zh-CN" altLang="en-US" sz="1100">
                <a:latin typeface="FZQingKeBenYueSongS-R-GB" charset="0"/>
                <a:ea typeface="FZQingKeBenYueSongS-R-GB" charset="0"/>
                <a:cs typeface="FZQingKeBenYueSongS-R-GB" charset="0"/>
              </a:rPr>
              <a:t>已 </a:t>
            </a:r>
            <a:r>
              <a:rPr lang="zh-CN" altLang="en-US" sz="110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；皆 </a:t>
            </a:r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知 善 之 为 善 ， 斯 不 善 已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804" y="3183869"/>
            <a:ext cx="252391" cy="29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7867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天地大同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126014" y="2501905"/>
            <a:ext cx="8905103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 地 不 仁 ， 以 万 物 为 刍 狗 </a:t>
            </a:r>
            <a:r>
              <a:rPr lang="zh-CN" altLang="en-US" sz="20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  </a:t>
            </a:r>
          </a:p>
          <a:p>
            <a:r>
              <a:rPr lang="zh-CN" altLang="en-US" sz="20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圣 </a:t>
            </a:r>
            <a:r>
              <a:rPr lang="zh-CN" altLang="en-US" sz="20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人 不 仁 ， 以 百 姓 为 刍 </a:t>
            </a:r>
            <a:r>
              <a:rPr lang="zh-CN" altLang="en-US" sz="20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狗</a:t>
            </a:r>
          </a:p>
          <a:p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endParaRPr lang="zh-CN" altLang="en-US" sz="11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ja-JP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。</a:t>
            </a: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水 善 利 万 物 而 不 争 </a:t>
            </a:r>
            <a:r>
              <a:rPr lang="zh-CN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，处 </a:t>
            </a:r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众 人 之 所 恶 ， 故 几 于 道 。</a:t>
            </a: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居 善 地 ， 心 善 渊 ， 与 善 仁 </a:t>
            </a:r>
            <a:r>
              <a:rPr lang="zh-CN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</a:t>
            </a:r>
            <a:r>
              <a:rPr lang="ja-JP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言 </a:t>
            </a:r>
            <a:r>
              <a:rPr lang="ja-JP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善 信 ， 政 善 治 ， 事 善 能 ，</a:t>
            </a: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动 善 时 。 夫 唯 不 争 ， 故 无 尤 。 </a:t>
            </a:r>
            <a:r>
              <a:rPr lang="ja-JP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上 </a:t>
            </a:r>
            <a:r>
              <a:rPr lang="ja-JP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善 若 水 。</a:t>
            </a: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水 善 利 万 物 而 不 争 </a:t>
            </a:r>
            <a:r>
              <a:rPr lang="zh-CN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，处 </a:t>
            </a:r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众 人 之 所 恶 ， 故 几 于 道 。</a:t>
            </a: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居 善 地 ， 心 善 渊 ， 与 善 仁 </a:t>
            </a:r>
            <a:r>
              <a:rPr lang="zh-CN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</a:t>
            </a:r>
            <a:r>
              <a:rPr lang="ja-JP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言 </a:t>
            </a:r>
            <a:r>
              <a:rPr lang="ja-JP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善 信 ， 政 善 治 ， 事 善 能 ，</a:t>
            </a: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动 善 时 。 夫 唯 不 争 ， 故 无 尤 </a:t>
            </a:r>
            <a:r>
              <a:rPr lang="zh-CN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</a:t>
            </a:r>
          </a:p>
          <a:p>
            <a:r>
              <a:rPr lang="zh-CN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水 </a:t>
            </a:r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善 利 万 物 而 不 争 ，处 众 人 之 所 恶 ， 故 几 于 道 。</a:t>
            </a: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居 善 地 ， 心 善 渊 ， 与 善 仁 ，</a:t>
            </a:r>
            <a:r>
              <a:rPr lang="ja-JP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言 善 信 ， 政 善 治 ， 事 善 能 ，</a:t>
            </a: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动 善 时 。 夫 唯 不 争 ， 故 无 尤 。 </a:t>
            </a:r>
            <a:r>
              <a:rPr lang="ja-JP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</a:t>
            </a:r>
            <a:r>
              <a:rPr lang="ja-JP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</a:t>
            </a:r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255179497"/>
              </p:ext>
            </p:extLst>
          </p:nvPr>
        </p:nvGraphicFramePr>
        <p:xfrm>
          <a:off x="575188" y="2188599"/>
          <a:ext cx="5520812" cy="3252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604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天地大同</a:t>
            </a: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255179497"/>
              </p:ext>
            </p:extLst>
          </p:nvPr>
        </p:nvGraphicFramePr>
        <p:xfrm>
          <a:off x="3704897" y="1492467"/>
          <a:ext cx="7677807" cy="4151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942666" y="1798545"/>
            <a:ext cx="2031325" cy="35394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          </a:t>
            </a:r>
            <a:r>
              <a:rPr lang="zh-CN" altLang="en-US" sz="2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孔 </a:t>
            </a:r>
            <a:r>
              <a:rPr lang="zh-CN" altLang="en-US" sz="2000" dirty="0">
                <a:latin typeface="FZQingKeBenYueSongS-R-GB" charset="0"/>
                <a:ea typeface="FZQingKeBenYueSongS-R-GB" charset="0"/>
                <a:cs typeface="FZQingKeBenYueSongS-R-GB" charset="0"/>
              </a:rPr>
              <a:t>德 之 容 </a:t>
            </a:r>
            <a:endParaRPr lang="zh-CN" altLang="en-US" sz="2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r>
              <a:rPr lang="en-US" altLang="zh-CN" sz="2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                         </a:t>
            </a:r>
            <a:r>
              <a:rPr lang="zh-CN" altLang="en-US" sz="2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惟 </a:t>
            </a:r>
            <a:r>
              <a:rPr lang="zh-CN" altLang="en-US" sz="2000" dirty="0">
                <a:latin typeface="FZQingKeBenYueSongS-R-GB" charset="0"/>
                <a:ea typeface="FZQingKeBenYueSongS-R-GB" charset="0"/>
                <a:cs typeface="FZQingKeBenYueSongS-R-GB" charset="0"/>
              </a:rPr>
              <a:t>道 是 从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FZQingKeBenYueSongS-R-GB" charset="0"/>
                <a:ea typeface="FZQingKeBenYueSongS-R-GB" charset="0"/>
                <a:cs typeface="FZQingKeBenYueSongS-R-GB" charset="0"/>
              </a:rPr>
              <a:t>道 之 为 物 </a:t>
            </a:r>
            <a:endParaRPr lang="zh-CN" altLang="en-US" sz="2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          </a:t>
            </a:r>
            <a:r>
              <a:rPr lang="zh-CN" altLang="en-US" sz="2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惟 </a:t>
            </a:r>
            <a:r>
              <a:rPr lang="zh-CN" altLang="en-US" sz="2000" dirty="0">
                <a:latin typeface="FZQingKeBenYueSongS-R-GB" charset="0"/>
                <a:ea typeface="FZQingKeBenYueSongS-R-GB" charset="0"/>
                <a:cs typeface="FZQingKeBenYueSongS-R-GB" charset="0"/>
              </a:rPr>
              <a:t>恍 惟 惚 </a:t>
            </a:r>
            <a:endParaRPr kumimoji="1" lang="zh-CN" alt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251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688290"/>
            <a:ext cx="6094360" cy="61913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天地大同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grpSp>
        <p:nvGrpSpPr>
          <p:cNvPr id="20" name="组 19"/>
          <p:cNvGrpSpPr/>
          <p:nvPr/>
        </p:nvGrpSpPr>
        <p:grpSpPr>
          <a:xfrm>
            <a:off x="4583574" y="3190484"/>
            <a:ext cx="205580" cy="357763"/>
            <a:chOff x="6979532" y="1689904"/>
            <a:chExt cx="405114" cy="70500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" name="椭圆 5"/>
            <p:cNvSpPr/>
            <p:nvPr/>
          </p:nvSpPr>
          <p:spPr>
            <a:xfrm>
              <a:off x="6979532" y="1689904"/>
              <a:ext cx="405114" cy="4051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三角形 18"/>
            <p:cNvSpPr/>
            <p:nvPr/>
          </p:nvSpPr>
          <p:spPr>
            <a:xfrm flipV="1">
              <a:off x="7018098" y="2015504"/>
              <a:ext cx="327985" cy="3794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4034535" y="3747184"/>
            <a:ext cx="205580" cy="357763"/>
            <a:chOff x="6979534" y="1689904"/>
            <a:chExt cx="405114" cy="70500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" name="椭圆 21"/>
            <p:cNvSpPr/>
            <p:nvPr/>
          </p:nvSpPr>
          <p:spPr>
            <a:xfrm>
              <a:off x="6979534" y="1689904"/>
              <a:ext cx="405114" cy="4051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三角形 22"/>
            <p:cNvSpPr/>
            <p:nvPr/>
          </p:nvSpPr>
          <p:spPr>
            <a:xfrm flipV="1">
              <a:off x="7018098" y="2015504"/>
              <a:ext cx="327985" cy="3794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5101335" y="4397295"/>
            <a:ext cx="205580" cy="357763"/>
            <a:chOff x="6979534" y="1689904"/>
            <a:chExt cx="405114" cy="70500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" name="椭圆 24"/>
            <p:cNvSpPr/>
            <p:nvPr/>
          </p:nvSpPr>
          <p:spPr>
            <a:xfrm>
              <a:off x="6979534" y="1689904"/>
              <a:ext cx="405114" cy="4051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三角形 25"/>
            <p:cNvSpPr/>
            <p:nvPr/>
          </p:nvSpPr>
          <p:spPr>
            <a:xfrm flipV="1">
              <a:off x="7018098" y="2015504"/>
              <a:ext cx="327985" cy="3794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4500355" y="5116854"/>
            <a:ext cx="205580" cy="357763"/>
            <a:chOff x="6979534" y="1689904"/>
            <a:chExt cx="405114" cy="70500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" name="椭圆 27"/>
            <p:cNvSpPr/>
            <p:nvPr/>
          </p:nvSpPr>
          <p:spPr>
            <a:xfrm>
              <a:off x="6979534" y="1689904"/>
              <a:ext cx="405114" cy="4051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三角形 28"/>
            <p:cNvSpPr/>
            <p:nvPr/>
          </p:nvSpPr>
          <p:spPr>
            <a:xfrm flipV="1">
              <a:off x="7018098" y="2015504"/>
              <a:ext cx="327985" cy="3794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698974" y="2172591"/>
            <a:ext cx="5049077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壹贰叁肆伍</a:t>
            </a:r>
          </a:p>
          <a:p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ja-JP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上 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善 若 水 。</a:t>
            </a: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水 善 利 万 物 而 不 争 ，处 众 人 之 所 恶 ， 故 几 于 道 。</a:t>
            </a: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居 善 地 ， 心 善 渊 ， 与 善 仁 ，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言 善 信 ， 政 善 治 ， 事 善 能 ，</a:t>
            </a: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动 善 时 。 夫 唯 不 争 ， 故 无 尤 。 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</a:t>
            </a:r>
            <a:r>
              <a:rPr lang="ja-JP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</a:t>
            </a:r>
            <a:endParaRPr kumimoji="1"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yuweij Medium" charset="0"/>
            </a:endParaRPr>
          </a:p>
          <a:p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。</a:t>
            </a: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水 善 利 万 物 而 不 争 ，处 众 人 之 所 恶 ， 故 几 于 道 。</a:t>
            </a: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居 善 地 ， 心 善 渊 ， 与 善 仁 ，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言 善 信 ， 政 善 治 ， 事 善 能 ，</a:t>
            </a: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动 善 时 。 夫 唯 不 争 ， 故 无 尤 。 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。</a:t>
            </a:r>
          </a:p>
          <a:p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。</a:t>
            </a: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水 善 利 万 物 而 不 争 ，处 众 人 之 所 恶 ， 故 几 于 道 。</a:t>
            </a: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居 善 地 ， 心 善 渊 ， 与 善 仁 ，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言 善 信 ， 政 善 治 ， 事 善 能 ，</a:t>
            </a: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动 善 时 。 夫 唯 不 争 ， 故 无 尤 。 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。</a:t>
            </a:r>
          </a:p>
          <a:p>
            <a:endParaRPr lang="ja-JP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7574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天地大同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357685">
            <a:off x="1335603" y="2734472"/>
            <a:ext cx="3850236" cy="17458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graphicFrame>
        <p:nvGraphicFramePr>
          <p:cNvPr id="3" name="图表 2"/>
          <p:cNvGraphicFramePr/>
          <p:nvPr>
            <p:extLst/>
          </p:nvPr>
        </p:nvGraphicFramePr>
        <p:xfrm>
          <a:off x="197549" y="1743841"/>
          <a:ext cx="6118772" cy="4079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0387" y="2000971"/>
            <a:ext cx="575188" cy="2867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0387" y="2852309"/>
            <a:ext cx="575188" cy="2867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0387" y="3670435"/>
            <a:ext cx="575188" cy="2867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0387" y="4537538"/>
            <a:ext cx="575188" cy="2867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0387" y="5378773"/>
            <a:ext cx="575188" cy="28671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078703" y="1913497"/>
            <a:ext cx="4146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道 冲 ， 而 用 之 或 不 盈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。渊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兮 ， 似 万 物 之 宗 </a:t>
            </a:r>
            <a:r>
              <a:rPr lang="en-US" altLang="zh-CN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﹔ </a:t>
            </a:r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湛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兮 ， 似 或 存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。吾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知 谁 之 子 ， 象 帝 之 先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</a:t>
            </a:r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78703" y="2764835"/>
            <a:ext cx="4146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道 冲 ， 而 用 之 或 不 盈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。渊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兮 ， 似 万 物 之 宗 </a:t>
            </a:r>
            <a:r>
              <a:rPr lang="en-US" altLang="zh-CN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﹔ </a:t>
            </a:r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湛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兮 ， 似 或 存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。吾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知 谁 之 子 ， 象 帝 之 先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</a:t>
            </a:r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78703" y="3582961"/>
            <a:ext cx="4146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道 冲 ， 而 用 之 或 不 盈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。渊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兮 ， 似 万 物 之 宗 </a:t>
            </a:r>
            <a:r>
              <a:rPr lang="en-US" altLang="zh-CN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﹔ </a:t>
            </a:r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湛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兮 ， 似 或 存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。吾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知 谁 之 子 ， 象 帝 之 先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</a:t>
            </a:r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78703" y="4450064"/>
            <a:ext cx="4146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道 冲 ， 而 用 之 或 不 盈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。渊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兮 ， 似 万 物 之 宗 </a:t>
            </a:r>
            <a:r>
              <a:rPr lang="en-US" altLang="zh-CN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﹔ </a:t>
            </a:r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湛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兮 ， 似 或 存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。吾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知 谁 之 子 ， 象 帝 之 先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</a:t>
            </a:r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78703" y="5291299"/>
            <a:ext cx="4146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道 冲 ， 而 用 之 或 不 盈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。渊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兮 ， 似 万 物 之 宗 </a:t>
            </a:r>
            <a:r>
              <a:rPr lang="en-US" altLang="zh-CN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﹔ </a:t>
            </a:r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湛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兮 ， 似 或 存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。吾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知 谁 之 子 ， 象 帝 之 先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</a:t>
            </a:r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0029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天地大同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16087764"/>
              </p:ext>
            </p:extLst>
          </p:nvPr>
        </p:nvGraphicFramePr>
        <p:xfrm>
          <a:off x="938910" y="2038662"/>
          <a:ext cx="4452552" cy="3191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275373743"/>
              </p:ext>
            </p:extLst>
          </p:nvPr>
        </p:nvGraphicFramePr>
        <p:xfrm>
          <a:off x="6590675" y="2038662"/>
          <a:ext cx="4818505" cy="3191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2260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599"/>
          <a:stretch/>
        </p:blipFill>
        <p:spPr>
          <a:xfrm>
            <a:off x="0" y="1309817"/>
            <a:ext cx="12192000" cy="55715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19795" y="1345423"/>
            <a:ext cx="63524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8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无为而治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3123" y="2792119"/>
            <a:ext cx="115057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天 下 皆 知 美 之 为 美 ， 斯 恶 </a:t>
            </a:r>
            <a:r>
              <a:rPr lang="zh-CN" altLang="en-US" sz="1100">
                <a:latin typeface="FZQingKeBenYueSongS-R-GB" charset="0"/>
                <a:ea typeface="FZQingKeBenYueSongS-R-GB" charset="0"/>
                <a:cs typeface="FZQingKeBenYueSongS-R-GB" charset="0"/>
              </a:rPr>
              <a:t>已 </a:t>
            </a:r>
            <a:r>
              <a:rPr lang="zh-CN" altLang="en-US" sz="110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；皆 </a:t>
            </a:r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知 善 之 为 善 ， 斯 不 善 已 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804" y="3183869"/>
            <a:ext cx="252391" cy="29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712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1054" y="1623526"/>
            <a:ext cx="6760946" cy="5234473"/>
          </a:xfrm>
          <a:prstGeom prst="rect">
            <a:avLst/>
          </a:prstGeom>
        </p:spPr>
      </p:pic>
      <p:grpSp>
        <p:nvGrpSpPr>
          <p:cNvPr id="7" name="组 6"/>
          <p:cNvGrpSpPr/>
          <p:nvPr/>
        </p:nvGrpSpPr>
        <p:grpSpPr>
          <a:xfrm>
            <a:off x="1490079" y="2839028"/>
            <a:ext cx="4419944" cy="461665"/>
            <a:chOff x="1484911" y="1623526"/>
            <a:chExt cx="6493508" cy="678249"/>
          </a:xfrm>
        </p:grpSpPr>
        <p:sp>
          <p:nvSpPr>
            <p:cNvPr id="2" name="文本框 1"/>
            <p:cNvSpPr txBox="1"/>
            <p:nvPr/>
          </p:nvSpPr>
          <p:spPr>
            <a:xfrm>
              <a:off x="2952461" y="1623526"/>
              <a:ext cx="5025958" cy="678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cs typeface="yuweij Medium" charset="0"/>
                </a:rPr>
                <a:t>壹   道法自然 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4911" y="1707472"/>
              <a:ext cx="959798" cy="478440"/>
            </a:xfrm>
            <a:prstGeom prst="rect">
              <a:avLst/>
            </a:prstGeom>
          </p:spPr>
        </p:pic>
      </p:grpSp>
      <p:grpSp>
        <p:nvGrpSpPr>
          <p:cNvPr id="8" name="组 7"/>
          <p:cNvGrpSpPr/>
          <p:nvPr/>
        </p:nvGrpSpPr>
        <p:grpSpPr>
          <a:xfrm>
            <a:off x="1490079" y="3490505"/>
            <a:ext cx="4419944" cy="461665"/>
            <a:chOff x="1484911" y="1623526"/>
            <a:chExt cx="6493508" cy="678249"/>
          </a:xfrm>
        </p:grpSpPr>
        <p:sp>
          <p:nvSpPr>
            <p:cNvPr id="9" name="文本框 8"/>
            <p:cNvSpPr txBox="1"/>
            <p:nvPr/>
          </p:nvSpPr>
          <p:spPr>
            <a:xfrm>
              <a:off x="2952461" y="1623526"/>
              <a:ext cx="5025958" cy="678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cs typeface="yuweij Medium" charset="0"/>
                </a:rPr>
                <a:t>贰   天人合一</a:t>
              </a: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4911" y="1707472"/>
              <a:ext cx="959798" cy="478440"/>
            </a:xfrm>
            <a:prstGeom prst="rect">
              <a:avLst/>
            </a:prstGeom>
          </p:spPr>
        </p:pic>
      </p:grpSp>
      <p:grpSp>
        <p:nvGrpSpPr>
          <p:cNvPr id="11" name="组 10"/>
          <p:cNvGrpSpPr/>
          <p:nvPr/>
        </p:nvGrpSpPr>
        <p:grpSpPr>
          <a:xfrm>
            <a:off x="1490079" y="4141982"/>
            <a:ext cx="4419944" cy="461665"/>
            <a:chOff x="1484911" y="1623526"/>
            <a:chExt cx="6493508" cy="678249"/>
          </a:xfrm>
        </p:grpSpPr>
        <p:sp>
          <p:nvSpPr>
            <p:cNvPr id="12" name="文本框 11"/>
            <p:cNvSpPr txBox="1"/>
            <p:nvPr/>
          </p:nvSpPr>
          <p:spPr>
            <a:xfrm>
              <a:off x="2952461" y="1623526"/>
              <a:ext cx="5025958" cy="678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cs typeface="yuweij Medium" charset="0"/>
                </a:rPr>
                <a:t>叁   天地大同</a:t>
              </a: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4911" y="1707472"/>
              <a:ext cx="959798" cy="478440"/>
            </a:xfrm>
            <a:prstGeom prst="rect">
              <a:avLst/>
            </a:prstGeom>
          </p:spPr>
        </p:pic>
      </p:grpSp>
      <p:grpSp>
        <p:nvGrpSpPr>
          <p:cNvPr id="14" name="组 13"/>
          <p:cNvGrpSpPr/>
          <p:nvPr/>
        </p:nvGrpSpPr>
        <p:grpSpPr>
          <a:xfrm>
            <a:off x="1490079" y="4799561"/>
            <a:ext cx="4419944" cy="461665"/>
            <a:chOff x="1484911" y="1623526"/>
            <a:chExt cx="6493508" cy="678249"/>
          </a:xfrm>
        </p:grpSpPr>
        <p:sp>
          <p:nvSpPr>
            <p:cNvPr id="15" name="文本框 14"/>
            <p:cNvSpPr txBox="1"/>
            <p:nvPr/>
          </p:nvSpPr>
          <p:spPr>
            <a:xfrm>
              <a:off x="2952461" y="1623526"/>
              <a:ext cx="5025958" cy="678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cs typeface="yuweij Medium" charset="0"/>
                </a:rPr>
                <a:t>肆   无为而治</a:t>
              </a: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4911" y="1707472"/>
              <a:ext cx="959798" cy="4784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751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无为而治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5413" y="2334609"/>
            <a:ext cx="762000" cy="660400"/>
          </a:xfrm>
          <a:prstGeom prst="rect">
            <a:avLst/>
          </a:prstGeom>
        </p:spPr>
      </p:pic>
      <p:sp>
        <p:nvSpPr>
          <p:cNvPr id="3" name="空心弧 2"/>
          <p:cNvSpPr/>
          <p:nvPr/>
        </p:nvSpPr>
        <p:spPr>
          <a:xfrm rot="12086548">
            <a:off x="1909378" y="1867775"/>
            <a:ext cx="1594069" cy="1594069"/>
          </a:xfrm>
          <a:prstGeom prst="blockArc">
            <a:avLst>
              <a:gd name="adj1" fmla="val 19399289"/>
              <a:gd name="adj2" fmla="val 16993691"/>
              <a:gd name="adj3" fmla="val 187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1" name="空心弧 10"/>
          <p:cNvSpPr/>
          <p:nvPr/>
        </p:nvSpPr>
        <p:spPr>
          <a:xfrm rot="12086548">
            <a:off x="5298965" y="1867775"/>
            <a:ext cx="1594069" cy="1594069"/>
          </a:xfrm>
          <a:prstGeom prst="blockArc">
            <a:avLst>
              <a:gd name="adj1" fmla="val 19399289"/>
              <a:gd name="adj2" fmla="val 16993691"/>
              <a:gd name="adj3" fmla="val 187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3" name="空心弧 12"/>
          <p:cNvSpPr/>
          <p:nvPr/>
        </p:nvSpPr>
        <p:spPr>
          <a:xfrm rot="12086548">
            <a:off x="8688552" y="1867776"/>
            <a:ext cx="1594069" cy="1594069"/>
          </a:xfrm>
          <a:prstGeom prst="blockArc">
            <a:avLst>
              <a:gd name="adj1" fmla="val 19399289"/>
              <a:gd name="adj2" fmla="val 16993691"/>
              <a:gd name="adj3" fmla="val 187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6899" y="2245709"/>
            <a:ext cx="838200" cy="838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9186" y="2271109"/>
            <a:ext cx="812800" cy="8128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290143" y="3683162"/>
            <a:ext cx="28325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无为而治</a:t>
            </a:r>
          </a:p>
          <a:p>
            <a:pPr algn="ctr"/>
            <a:endParaRPr lang="en-US" altLang="zh-CN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尚 贤 ， 使 民 不 争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贵 难 得 之 货 ， 使 民 不 为 盗 </a:t>
            </a:r>
            <a:r>
              <a:rPr lang="en-US" altLang="zh-CN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﹔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见 可 欲 ， 使 民 心 不 乱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是 以 圣 人 之 治 ，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虚 其 心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，实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腹 ，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弱 其 志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骨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常 使 民 无 知 无 欲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使 夫 智 者 不 敢 为 也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为 无 为 ， 则 无 不 治 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679731" y="3683162"/>
            <a:ext cx="28325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无为而治</a:t>
            </a:r>
          </a:p>
          <a:p>
            <a:pPr algn="ctr"/>
            <a:endParaRPr lang="en-US" altLang="zh-CN" sz="1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尚 贤 ， 使 民 不 争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贵 难 得 之 货 ， 使 民 不 为 盗 </a:t>
            </a:r>
            <a:r>
              <a:rPr lang="en-US" altLang="zh-CN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﹔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见 可 欲 ， 使 民 心 不 乱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是 以 圣 人 之 治 ，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虚 其 心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，实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腹 ，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弱 其 志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骨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常 使 民 无 知 无 欲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使 夫 智 者 不 敢 为 也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为 无 为 ， 则 无 不 治 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069317" y="3683162"/>
            <a:ext cx="28325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无为而治</a:t>
            </a:r>
          </a:p>
          <a:p>
            <a:pPr algn="ctr"/>
            <a:endParaRPr lang="en-US" altLang="zh-CN" sz="1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尚 贤 ， 使 民 不 争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贵 难 得 之 货 ， 使 民 不 为 盗 </a:t>
            </a:r>
            <a:r>
              <a:rPr lang="en-US" altLang="zh-CN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﹔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见 可 欲 ， 使 民 心 不 乱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是 以 圣 人 之 治 ，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虚 其 心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，实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腹 ，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弱 其 志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骨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常 使 民 无 知 无 欲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使 夫 智 者 不 敢 为 也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为 无 为 ， 则 无 不 治 。</a:t>
            </a:r>
          </a:p>
        </p:txBody>
      </p:sp>
    </p:spTree>
    <p:extLst>
      <p:ext uri="{BB962C8B-B14F-4D97-AF65-F5344CB8AC3E}">
        <p14:creationId xmlns:p14="http://schemas.microsoft.com/office/powerpoint/2010/main" val="18485200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无为而治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096000" y="1698240"/>
            <a:ext cx="553502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无为而治</a:t>
            </a:r>
            <a:endParaRPr lang="en-US" altLang="zh-CN" sz="1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尚 贤 ， 使 民 不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争</a:t>
            </a:r>
            <a:r>
              <a:rPr lang="en-US" altLang="zh-CN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,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贵 难 得 之 货 ， 使 民 不 为 盗 </a:t>
            </a:r>
            <a:r>
              <a:rPr lang="en-US" altLang="zh-CN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﹔</a:t>
            </a:r>
          </a:p>
          <a:p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见 可 欲 ， 使 民 心 不 乱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。是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以 圣 人 之 治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，虚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心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，实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腹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，弱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志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骨 。</a:t>
            </a:r>
          </a:p>
          <a:p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常 使 民 无 知 无 欲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。使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夫 智 者 不 敢 为 也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无 为 ， 则 无 不 治 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791715" y="1159799"/>
            <a:ext cx="3493067" cy="5076497"/>
          </a:xfrm>
          <a:prstGeom prst="rect">
            <a:avLst/>
          </a:prstGeom>
        </p:spPr>
      </p:pic>
      <p:sp>
        <p:nvSpPr>
          <p:cNvPr id="6" name="弧 5"/>
          <p:cNvSpPr/>
          <p:nvPr/>
        </p:nvSpPr>
        <p:spPr>
          <a:xfrm rot="1910213">
            <a:off x="2075352" y="1596207"/>
            <a:ext cx="3795077" cy="3795077"/>
          </a:xfrm>
          <a:prstGeom prst="arc">
            <a:avLst>
              <a:gd name="adj1" fmla="val 16200000"/>
              <a:gd name="adj2" fmla="val 1696768"/>
            </a:avLst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089945" y="1951513"/>
            <a:ext cx="539896" cy="53989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580214" y="3159052"/>
            <a:ext cx="539896" cy="53989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089945" y="4489305"/>
            <a:ext cx="539896" cy="53989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8719" y="3247557"/>
            <a:ext cx="362886" cy="36288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758" y="4640181"/>
            <a:ext cx="379897" cy="23814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9790" y="2051358"/>
            <a:ext cx="340205" cy="34020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6096000" y="4236033"/>
            <a:ext cx="553502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无为而治</a:t>
            </a:r>
            <a:endParaRPr lang="en-US" altLang="zh-CN" sz="1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尚 贤 ， 使 民 不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争</a:t>
            </a:r>
            <a:r>
              <a:rPr lang="en-US" altLang="zh-CN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,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贵 难 得 之 货 ， 使 民 不 为 盗 </a:t>
            </a:r>
            <a:r>
              <a:rPr lang="en-US" altLang="zh-CN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﹔</a:t>
            </a:r>
          </a:p>
          <a:p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见 可 欲 ， 使 民 心 不 乱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。是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以 圣 人 之 治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，虚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心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，实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腹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，弱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志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骨 。</a:t>
            </a:r>
          </a:p>
          <a:p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常 使 民 无 知 无 欲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。使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夫 智 者 不 敢 为 也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无 为 ， 则 无 不 治 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457493" y="2970525"/>
            <a:ext cx="553502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无为而治</a:t>
            </a:r>
            <a:endParaRPr lang="en-US" altLang="zh-CN" sz="1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尚 贤 ， 使 民 不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争</a:t>
            </a:r>
            <a:r>
              <a:rPr lang="en-US" altLang="zh-CN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,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贵 难 得 之 货 ， 使 民 不 为 盗 </a:t>
            </a:r>
            <a:r>
              <a:rPr lang="en-US" altLang="zh-CN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﹔</a:t>
            </a:r>
          </a:p>
          <a:p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见 可 欲 ， 使 民 心 不 乱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。是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以 圣 人 之 治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，虚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心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，实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腹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，弱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志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骨 。</a:t>
            </a:r>
          </a:p>
          <a:p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常 使 民 无 知 无 欲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。使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夫 智 者 不 敢 为 也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无 为 ， 则 无 不 治 。</a:t>
            </a:r>
          </a:p>
        </p:txBody>
      </p:sp>
    </p:spTree>
    <p:extLst>
      <p:ext uri="{BB962C8B-B14F-4D97-AF65-F5344CB8AC3E}">
        <p14:creationId xmlns:p14="http://schemas.microsoft.com/office/powerpoint/2010/main" val="8310994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4405" y="4105112"/>
            <a:ext cx="5505029" cy="27640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08779" y="1459230"/>
            <a:ext cx="677444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结束语</a:t>
            </a:r>
          </a:p>
          <a:p>
            <a:pPr algn="ctr"/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4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天 地 不 仁 ， 以 万 物 为 刍 狗 </a:t>
            </a:r>
            <a:r>
              <a:rPr lang="en-US" altLang="zh-CN" sz="14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﹔ </a:t>
            </a:r>
            <a:r>
              <a:rPr lang="zh-CN" altLang="en-US" sz="14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圣 人 不 仁 ， 以 百 姓 为 刍 狗 。</a:t>
            </a:r>
          </a:p>
          <a:p>
            <a:pPr algn="ctr"/>
            <a:r>
              <a:rPr lang="zh-CN" altLang="en-US" sz="14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天 地 之 间 ， 其 犹 橐 龠 乎 。 虚 而 不 屈 ， 动 而 愈 出 。</a:t>
            </a:r>
          </a:p>
          <a:p>
            <a:pPr algn="ctr"/>
            <a:r>
              <a:rPr lang="zh-CN" altLang="en-US" sz="14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多 言 数 穷 ， 不 如 守 中 。</a:t>
            </a:r>
            <a:endParaRPr lang="zh-CN" altLang="en-US" sz="14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303" y="4036531"/>
            <a:ext cx="5886075" cy="28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3874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43448" y="3034553"/>
            <a:ext cx="8905103" cy="241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5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终</a:t>
            </a:r>
            <a:endParaRPr kumimoji="1" lang="zh-CN" altLang="en-US" sz="11500" dirty="0" smtClean="0">
              <a:solidFill>
                <a:schemeClr val="tx1">
                  <a:lumMod val="95000"/>
                  <a:lumOff val="5000"/>
                </a:schemeClr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yuweij Medium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8567" y="0"/>
            <a:ext cx="2899246" cy="322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841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字体规范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661796" y="2659559"/>
            <a:ext cx="4868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禹卫书法行书字体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076992" y="3666119"/>
            <a:ext cx="60380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方正清刻本悦宋简体</a:t>
            </a:r>
          </a:p>
        </p:txBody>
      </p:sp>
    </p:spTree>
    <p:extLst>
      <p:ext uri="{BB962C8B-B14F-4D97-AF65-F5344CB8AC3E}">
        <p14:creationId xmlns:p14="http://schemas.microsoft.com/office/powerpoint/2010/main" val="19892008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5515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8911"/>
            <a:ext cx="12252960" cy="689691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96000" y="2228671"/>
            <a:ext cx="50259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道可道，非常道</a:t>
            </a:r>
          </a:p>
          <a:p>
            <a:pPr algn="r"/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名可名，非常名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88176" y="3620005"/>
            <a:ext cx="59079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道 可 道 ， 非 常 道 。 名 可 名 ， 非 常 </a:t>
            </a:r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</a:t>
            </a:r>
            <a:endParaRPr lang="zh-TW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r"/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无 名 天 地 之 始 </a:t>
            </a:r>
            <a:r>
              <a:rPr lang="en-US" altLang="zh-CN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﹔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有 名 万 物 之 母 </a:t>
            </a:r>
          </a:p>
          <a:p>
            <a:pPr algn="r"/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故 常 无 ， 欲 以 观 其 妙 </a:t>
            </a:r>
            <a:r>
              <a:rPr lang="en-US" altLang="zh-CN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﹔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常 有 ， 欲 以 观 其 徼 </a:t>
            </a:r>
          </a:p>
          <a:p>
            <a:pPr algn="r"/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此 两 者 ， 同 出 而 异 名 ， 同 谓 之 玄 </a:t>
            </a:r>
          </a:p>
          <a:p>
            <a:pPr algn="r"/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玄 之 又 玄 ， 众 妙 之 门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1172" y="4821641"/>
            <a:ext cx="252391" cy="29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9999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2850" y="1247769"/>
            <a:ext cx="7226300" cy="3276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8328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道法自然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64539" y="4739990"/>
            <a:ext cx="7685223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11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道 可 道 ， 非 常 道 。 名 可 名 ， 非 常 名 。</a:t>
            </a:r>
          </a:p>
          <a:p>
            <a:pPr algn="ctr"/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无 名 天 地 之 始 </a:t>
            </a:r>
            <a:r>
              <a:rPr lang="en-US" altLang="zh-CN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﹔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有 名 万 物 之 母 。</a:t>
            </a:r>
          </a:p>
          <a:p>
            <a:pPr algn="ctr"/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故 常 无 ， 欲 以 观 其 妙 </a:t>
            </a:r>
            <a:r>
              <a:rPr lang="en-US" altLang="zh-CN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﹔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常 有 ， 欲 以 观 其 徼 。</a:t>
            </a:r>
          </a:p>
          <a:p>
            <a:pPr algn="ctr"/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此 两 者 ， 同 出 而 异 名 ， 同 谓 之 玄 。</a:t>
            </a:r>
          </a:p>
          <a:p>
            <a:pPr algn="ctr"/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玄 之 又 玄 ， 众 妙 之 门 。</a:t>
            </a:r>
          </a:p>
        </p:txBody>
      </p:sp>
      <p:grpSp>
        <p:nvGrpSpPr>
          <p:cNvPr id="13" name="组 12"/>
          <p:cNvGrpSpPr/>
          <p:nvPr/>
        </p:nvGrpSpPr>
        <p:grpSpPr>
          <a:xfrm>
            <a:off x="3673503" y="4965219"/>
            <a:ext cx="4850780" cy="926258"/>
            <a:chOff x="3461631" y="4998672"/>
            <a:chExt cx="4850780" cy="926258"/>
          </a:xfrm>
        </p:grpSpPr>
        <p:cxnSp>
          <p:nvCxnSpPr>
            <p:cNvPr id="9" name="直线连接符 8"/>
            <p:cNvCxnSpPr/>
            <p:nvPr/>
          </p:nvCxnSpPr>
          <p:spPr>
            <a:xfrm>
              <a:off x="3461631" y="4998672"/>
              <a:ext cx="0" cy="92625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线连接符 11"/>
            <p:cNvCxnSpPr/>
            <p:nvPr/>
          </p:nvCxnSpPr>
          <p:spPr>
            <a:xfrm>
              <a:off x="8312411" y="4998672"/>
              <a:ext cx="0" cy="92625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37127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7991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道法自然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9084" y="3198167"/>
            <a:ext cx="10693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————————————————————————————————————————————</a:t>
            </a:r>
            <a:endParaRPr lang="zh-CN" altLang="en-US" sz="2400" dirty="0" smtClean="0"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yuweij Medium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5534" y="3187776"/>
            <a:ext cx="983427" cy="44680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-361101" y="3865096"/>
            <a:ext cx="4176695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第一阶段 </a:t>
            </a:r>
          </a:p>
          <a:p>
            <a:pPr algn="ctr"/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名 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7493" y="3180027"/>
            <a:ext cx="983427" cy="44680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500858" y="3865096"/>
            <a:ext cx="4176695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第三阶段 </a:t>
            </a:r>
          </a:p>
          <a:p>
            <a:pPr algn="ctr"/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名 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419340">
            <a:off x="4011542" y="3218772"/>
            <a:ext cx="983427" cy="446809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414909" y="2008298"/>
            <a:ext cx="4176695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</a:t>
            </a:r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20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第二阶段 </a:t>
            </a:r>
            <a:endParaRPr lang="zh-CN" altLang="en-US" sz="2000" b="1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endParaRPr lang="zh-TW" altLang="en-US" sz="9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681674">
            <a:off x="9824509" y="3195525"/>
            <a:ext cx="983427" cy="446809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8227876" y="2008298"/>
            <a:ext cx="4176695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</a:t>
            </a:r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20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第四阶段 </a:t>
            </a:r>
            <a:endParaRPr lang="zh-CN" altLang="en-US" sz="2000" b="1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endParaRPr lang="zh-TW" altLang="en-US" sz="9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2620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7991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道法自然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-70397" y="3823785"/>
            <a:ext cx="41766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道法自然</a:t>
            </a:r>
            <a:endParaRPr lang="zh-CN" altLang="en-US" sz="105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名 </a:t>
            </a:r>
          </a:p>
        </p:txBody>
      </p:sp>
      <p:cxnSp>
        <p:nvCxnSpPr>
          <p:cNvPr id="21" name="直线连接符 20"/>
          <p:cNvCxnSpPr/>
          <p:nvPr/>
        </p:nvCxnSpPr>
        <p:spPr>
          <a:xfrm>
            <a:off x="1244770" y="2496389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21"/>
          <p:cNvCxnSpPr/>
          <p:nvPr/>
        </p:nvCxnSpPr>
        <p:spPr>
          <a:xfrm>
            <a:off x="1244770" y="2961847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线连接符 22"/>
          <p:cNvCxnSpPr/>
          <p:nvPr/>
        </p:nvCxnSpPr>
        <p:spPr>
          <a:xfrm>
            <a:off x="1244770" y="3424756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线连接符 23"/>
          <p:cNvCxnSpPr/>
          <p:nvPr/>
        </p:nvCxnSpPr>
        <p:spPr>
          <a:xfrm>
            <a:off x="3962358" y="2496389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线连接符 24"/>
          <p:cNvCxnSpPr/>
          <p:nvPr/>
        </p:nvCxnSpPr>
        <p:spPr>
          <a:xfrm>
            <a:off x="3962358" y="2961847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线连接符 25"/>
          <p:cNvCxnSpPr/>
          <p:nvPr/>
        </p:nvCxnSpPr>
        <p:spPr>
          <a:xfrm>
            <a:off x="3962358" y="3424756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线连接符 26"/>
          <p:cNvCxnSpPr/>
          <p:nvPr/>
        </p:nvCxnSpPr>
        <p:spPr>
          <a:xfrm>
            <a:off x="4808121" y="2496389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线连接符 28"/>
          <p:cNvCxnSpPr/>
          <p:nvPr/>
        </p:nvCxnSpPr>
        <p:spPr>
          <a:xfrm>
            <a:off x="6806687" y="2492145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线连接符 29"/>
          <p:cNvCxnSpPr/>
          <p:nvPr/>
        </p:nvCxnSpPr>
        <p:spPr>
          <a:xfrm>
            <a:off x="6806687" y="3424756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线连接符 31"/>
          <p:cNvCxnSpPr/>
          <p:nvPr/>
        </p:nvCxnSpPr>
        <p:spPr>
          <a:xfrm>
            <a:off x="6806687" y="2940651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线连接符 32"/>
          <p:cNvCxnSpPr/>
          <p:nvPr/>
        </p:nvCxnSpPr>
        <p:spPr>
          <a:xfrm>
            <a:off x="7652450" y="2940651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线连接符 33"/>
          <p:cNvCxnSpPr/>
          <p:nvPr/>
        </p:nvCxnSpPr>
        <p:spPr>
          <a:xfrm>
            <a:off x="9594858" y="3424756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线连接符 34"/>
          <p:cNvCxnSpPr/>
          <p:nvPr/>
        </p:nvCxnSpPr>
        <p:spPr>
          <a:xfrm>
            <a:off x="9594858" y="2940651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线连接符 35"/>
          <p:cNvCxnSpPr/>
          <p:nvPr/>
        </p:nvCxnSpPr>
        <p:spPr>
          <a:xfrm>
            <a:off x="10440621" y="2940651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线连接符 36"/>
          <p:cNvCxnSpPr/>
          <p:nvPr/>
        </p:nvCxnSpPr>
        <p:spPr>
          <a:xfrm>
            <a:off x="9594858" y="2496389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线连接符 37"/>
          <p:cNvCxnSpPr/>
          <p:nvPr/>
        </p:nvCxnSpPr>
        <p:spPr>
          <a:xfrm>
            <a:off x="10440621" y="2496389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2647191" y="3823785"/>
            <a:ext cx="41766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道法自然</a:t>
            </a:r>
            <a:endParaRPr lang="zh-CN" altLang="en-US" sz="105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名 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491520" y="3823785"/>
            <a:ext cx="41766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道法自然</a:t>
            </a:r>
            <a:endParaRPr lang="zh-CN" altLang="en-US" sz="105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名 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279691" y="3823785"/>
            <a:ext cx="41766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道法自然</a:t>
            </a:r>
            <a:endParaRPr lang="zh-CN" altLang="en-US" sz="105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名 </a:t>
            </a:r>
          </a:p>
        </p:txBody>
      </p:sp>
    </p:spTree>
    <p:extLst>
      <p:ext uri="{BB962C8B-B14F-4D97-AF65-F5344CB8AC3E}">
        <p14:creationId xmlns:p14="http://schemas.microsoft.com/office/powerpoint/2010/main" val="324763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2957" t="944" r="5533" b="9657"/>
          <a:stretch/>
        </p:blipFill>
        <p:spPr>
          <a:xfrm>
            <a:off x="-451912" y="0"/>
            <a:ext cx="12643912" cy="686158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451912" y="0"/>
            <a:ext cx="12643912" cy="6858000"/>
          </a:xfrm>
          <a:prstGeom prst="rect">
            <a:avLst/>
          </a:prstGeom>
          <a:gradFill>
            <a:gsLst>
              <a:gs pos="0">
                <a:schemeClr val="tx1">
                  <a:alpha val="41000"/>
                </a:schemeClr>
              </a:gs>
              <a:gs pos="76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19795" y="1341987"/>
            <a:ext cx="63524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800" dirty="0" smtClean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天人合一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3123" y="2792119"/>
            <a:ext cx="115057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天 下 皆 知 美 之 为 美 ， 斯 恶 </a:t>
            </a:r>
            <a:r>
              <a:rPr lang="zh-CN" altLang="en-US" sz="110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已 </a:t>
            </a:r>
            <a:r>
              <a:rPr lang="zh-CN" altLang="en-US" sz="1100" smtClean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；皆 </a:t>
            </a:r>
            <a:r>
              <a:rPr lang="zh-CN" altLang="en-US" sz="1100" dirty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知 善 之 为 善 ， 斯 不 善 已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983" y="1338405"/>
            <a:ext cx="252391" cy="29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1005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天人合一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770" y="1666258"/>
            <a:ext cx="7670248" cy="35254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673930" y="3861218"/>
            <a:ext cx="7646002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天人合一</a:t>
            </a:r>
            <a:endParaRPr lang="zh-CN" altLang="en-US" sz="11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r"/>
            <a:endParaRPr lang="zh-CN" altLang="en-US" sz="11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r"/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天 下 皆 知 美 之 为 美 ， 斯 恶 已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。皆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知 善 之 为 善 ， 斯 不 善 已 </a:t>
            </a:r>
          </a:p>
          <a:p>
            <a:pPr algn="r"/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有 无 相 生 ， 难 易 相 成 ， 长 短 相 形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，高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下 相 盈 ， 音 声 相 和 ， 前 后 相 随 </a:t>
            </a:r>
          </a:p>
          <a:p>
            <a:pPr algn="r"/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恒 也 。 是 以 圣 人 处 无 为 之 事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，行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言 之 教 </a:t>
            </a:r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r"/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万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物 作 而 弗 始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，生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而 弗 有 ， 为 而 弗 恃 ， 功 成 而 不 居 </a:t>
            </a:r>
          </a:p>
          <a:p>
            <a:pPr algn="r"/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夫 唯 弗 居 ， 是 以 不 去 </a:t>
            </a:r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7556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491952" y="831324"/>
            <a:ext cx="861774" cy="57841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kumimoji="1"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——————————</a:t>
            </a:r>
            <a:endParaRPr kumimoji="1" lang="zh-CN" altLang="en-US" sz="4400" dirty="0" smtClean="0">
              <a:solidFill>
                <a:schemeClr val="tx1">
                  <a:lumMod val="95000"/>
                  <a:lumOff val="5000"/>
                </a:schemeClr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yuweij Medium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天人合一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76288" y="1925118"/>
            <a:ext cx="1446550" cy="78160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天 下 皆 知 美 之 为 美 ， 斯 恶 已 </a:t>
            </a:r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皆 </a:t>
            </a:r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知 善 之 为 善 ， 斯 不 善 已 </a:t>
            </a:r>
          </a:p>
          <a:p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有 无 相 生 ， 难 易 相 成 ， 长 短 相 形 </a:t>
            </a:r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高 </a:t>
            </a:r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下 相 盈 ， 音 声 相 和 ， 前 后 相 随 </a:t>
            </a:r>
          </a:p>
          <a:p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恒 也 </a:t>
            </a:r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0150" y="1925119"/>
            <a:ext cx="6029990" cy="3596522"/>
          </a:xfrm>
          <a:prstGeom prst="rect">
            <a:avLst/>
          </a:prstGeom>
        </p:spPr>
      </p:pic>
      <p:cxnSp>
        <p:nvCxnSpPr>
          <p:cNvPr id="11" name="直线连接符 10"/>
          <p:cNvCxnSpPr/>
          <p:nvPr/>
        </p:nvCxnSpPr>
        <p:spPr>
          <a:xfrm>
            <a:off x="10922838" y="1925119"/>
            <a:ext cx="0" cy="3596522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8804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kumimoji="1" sz="4400" dirty="0" smtClean="0">
            <a:solidFill>
              <a:schemeClr val="tx1">
                <a:lumMod val="95000"/>
                <a:lumOff val="5000"/>
              </a:schemeClr>
            </a:solidFill>
            <a:latin typeface="yuweij Medium" charset="0"/>
            <a:ea typeface="yuweij Medium" charset="0"/>
            <a:cs typeface="yuweij Medium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1596</TotalTime>
  <Words>2050</Words>
  <Application>Microsoft Office PowerPoint</Application>
  <PresentationFormat>宽屏</PresentationFormat>
  <Paragraphs>209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FZQingKeBenYueSongS-R-GB</vt:lpstr>
      <vt:lpstr>Meiryo</vt:lpstr>
      <vt:lpstr>yuweij Medium</vt:lpstr>
      <vt:lpstr>宋体</vt:lpstr>
      <vt:lpstr>微软雅黑</vt:lpstr>
      <vt:lpstr>禹卫书法行书简体
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237</cp:revision>
  <cp:lastPrinted>2016-07-13T07:14:27Z</cp:lastPrinted>
  <dcterms:created xsi:type="dcterms:W3CDTF">2016-04-30T07:28:27Z</dcterms:created>
  <dcterms:modified xsi:type="dcterms:W3CDTF">2018-06-03T14:18:42Z</dcterms:modified>
</cp:coreProperties>
</file>