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8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2" r:id="rId2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C3C"/>
    <a:srgbClr val="59A1C6"/>
    <a:srgbClr val="136198"/>
    <a:srgbClr val="5DA156"/>
    <a:srgbClr val="EECF33"/>
    <a:srgbClr val="D5393C"/>
    <a:srgbClr val="1D6766"/>
    <a:srgbClr val="F5BB7B"/>
    <a:srgbClr val="ECE54F"/>
    <a:srgbClr val="614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50" autoAdjust="0"/>
  </p:normalViewPr>
  <p:slideViewPr>
    <p:cSldViewPr>
      <p:cViewPr varScale="1">
        <p:scale>
          <a:sx n="141" d="100"/>
          <a:sy n="141" d="100"/>
        </p:scale>
        <p:origin x="744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C7C30-895B-4974-8A60-19541C82F6B3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1CD97-E9EA-4E82-9539-BE60926ECBB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663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C1CD97-E9EA-4E82-9539-BE60926ECBB9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248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825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558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015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672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3828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670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8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386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10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99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20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345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C8B01-B15C-4B92-AA4C-045722D7B210}" type="datetimeFigureOut">
              <a:rPr lang="en-US" smtClean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8A23F-A93F-400B-92A9-5DE2DC36D1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9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xwebhost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icon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61950"/>
            <a:ext cx="7644012" cy="3602525"/>
          </a:xfrm>
          <a:prstGeom prst="rect">
            <a:avLst/>
          </a:prstGeom>
        </p:spPr>
      </p:pic>
      <p:pic>
        <p:nvPicPr>
          <p:cNvPr id="5" name="Picture 4" descr="clou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84835" y="1200150"/>
            <a:ext cx="4774330" cy="275251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28308" y="2537215"/>
            <a:ext cx="2496096" cy="1588"/>
            <a:chOff x="3328308" y="2537215"/>
            <a:chExt cx="2496096" cy="158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328308" y="2537215"/>
              <a:ext cx="1828800" cy="1588"/>
            </a:xfrm>
            <a:prstGeom prst="line">
              <a:avLst/>
            </a:prstGeom>
            <a:ln w="19050" cmpd="sng">
              <a:solidFill>
                <a:srgbClr val="ECE54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5184324" y="2537215"/>
              <a:ext cx="640080" cy="1588"/>
            </a:xfrm>
            <a:prstGeom prst="line">
              <a:avLst/>
            </a:prstGeom>
            <a:ln w="19050" cmpd="sng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3194952" y="2539094"/>
            <a:ext cx="2748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smtClean="0">
                <a:solidFill>
                  <a:srgbClr val="F5BB7B"/>
                </a:solidFill>
                <a:latin typeface="Myriad Pro" pitchFamily="34" charset="0"/>
              </a:rPr>
              <a:t>How To Make Your Content Marketing</a:t>
            </a:r>
          </a:p>
          <a:p>
            <a:pPr algn="ctr"/>
            <a:r>
              <a:rPr lang="en-US" sz="1200" i="1" dirty="0" smtClean="0">
                <a:solidFill>
                  <a:srgbClr val="F5BB7B"/>
                </a:solidFill>
                <a:latin typeface="Myriad Pro" pitchFamily="34" charset="0"/>
              </a:rPr>
              <a:t>Strategy Better.</a:t>
            </a:r>
            <a:endParaRPr lang="en-US" sz="1200" i="1" dirty="0">
              <a:solidFill>
                <a:srgbClr val="F5BB7B"/>
              </a:solidFill>
              <a:latin typeface="Myriad Pro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57878" y="2033885"/>
            <a:ext cx="2262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</a:t>
            </a:r>
            <a:r>
              <a:rPr lang="zh-CN" altLang="en-US" sz="24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击添加标题</a:t>
            </a:r>
            <a:endParaRPr lang="zh-CN" altLang="en-US" sz="2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175657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929620" y="666750"/>
            <a:ext cx="369978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最优秀的 </a:t>
            </a:r>
            <a:r>
              <a:rPr lang="zh-CN" alt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网络主机</a:t>
            </a:r>
            <a:r>
              <a:rPr lang="en-US" altLang="zh-CN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endParaRPr lang="en-US" altLang="zh-CN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2688" y="1690688"/>
            <a:ext cx="4238625" cy="1490662"/>
            <a:chOff x="2452688" y="1690688"/>
            <a:chExt cx="4238625" cy="1490662"/>
          </a:xfrm>
        </p:grpSpPr>
        <p:pic>
          <p:nvPicPr>
            <p:cNvPr id="13" name="Picture 12" descr="clouds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28204" y="1885950"/>
              <a:ext cx="3638550" cy="631346"/>
            </a:xfrm>
            <a:prstGeom prst="rect">
              <a:avLst/>
            </a:prstGeom>
          </p:spPr>
        </p:pic>
        <p:pic>
          <p:nvPicPr>
            <p:cNvPr id="11" name="Picture 10" descr="field1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52688" y="2497370"/>
              <a:ext cx="4238625" cy="643842"/>
            </a:xfrm>
            <a:prstGeom prst="rect">
              <a:avLst/>
            </a:prstGeom>
          </p:spPr>
        </p:pic>
        <p:pic>
          <p:nvPicPr>
            <p:cNvPr id="12" name="Picture 11" descr="server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14830" y="1690688"/>
              <a:ext cx="2714340" cy="1490662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1029921" y="3257550"/>
            <a:ext cx="70866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733550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629488" y="1123950"/>
            <a:ext cx="4320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为什么</a:t>
            </a:r>
            <a:r>
              <a:rPr lang="zh-CN" alt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IX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网络托管？</a:t>
            </a:r>
            <a:endParaRPr lang="en-US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2308" y="2315111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b="1" dirty="0" smtClean="0">
                <a:latin typeface="Myriad Pro" pitchFamily="34" charset="0"/>
              </a:rPr>
              <a:t>Affordability</a:t>
            </a:r>
          </a:p>
          <a:p>
            <a:pPr algn="just">
              <a:lnSpc>
                <a:spcPts val="16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</a:t>
            </a:r>
            <a:r>
              <a:rPr lang="zh-CN" altLang="en-US" sz="800" dirty="0" smtClean="0">
                <a:latin typeface="微软雅黑" pitchFamily="34" charset="-122"/>
                <a:ea typeface="微软雅黑" pitchFamily="34" charset="-122"/>
              </a:rPr>
              <a:t>记忆。</a:t>
            </a:r>
            <a:endParaRPr lang="en-US" altLang="zh-CN" sz="8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en-US" sz="1100" b="1" dirty="0" smtClean="0">
                <a:latin typeface="Myriad Pro" pitchFamily="34" charset="0"/>
              </a:rPr>
              <a:t>Scalability</a:t>
            </a:r>
          </a:p>
          <a:p>
            <a:pPr algn="just">
              <a:lnSpc>
                <a:spcPts val="16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不记得童年的时光如何流过，不想记得青春的轮廓，童年的我只知道时光流，青春的我只知道专注看好自己的路，当童年没有记忆。</a:t>
            </a:r>
            <a:endParaRPr lang="en-US" altLang="zh-CN" sz="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6672" y="2315111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</a:pPr>
            <a:r>
              <a:rPr lang="en-US" sz="1100" b="1" dirty="0" smtClean="0">
                <a:latin typeface="Myriad Pro" pitchFamily="34" charset="0"/>
              </a:rPr>
              <a:t>Reliability</a:t>
            </a:r>
          </a:p>
          <a:p>
            <a:pPr algn="just">
              <a:lnSpc>
                <a:spcPts val="16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不记得童年的时光如何流过，不想记得青春的轮廓，童年的我只知道时光流，青春的我只知道专注看好自己的路，当童年没有记忆。</a:t>
            </a:r>
            <a:endParaRPr lang="en-US" altLang="zh-CN" sz="8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600"/>
              </a:lnSpc>
            </a:pPr>
            <a:r>
              <a:rPr lang="en-US" sz="1100" b="1" dirty="0" smtClean="0">
                <a:latin typeface="Myriad Pro" pitchFamily="34" charset="0"/>
              </a:rPr>
              <a:t>Security</a:t>
            </a:r>
          </a:p>
          <a:p>
            <a:pPr algn="just">
              <a:lnSpc>
                <a:spcPts val="16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不记得童年的时光如何流过，不想记得青春的轮廓，童年的我只知道时光流，青春的我只知道专注看好自己的路，当童年没有记忆。</a:t>
            </a:r>
            <a:endParaRPr lang="en-US" altLang="zh-CN" sz="8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3657600" y="819150"/>
            <a:ext cx="20383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主题</a:t>
            </a:r>
            <a:r>
              <a:rPr lang="en-US" altLang="zh-CN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搜集</a:t>
            </a:r>
            <a:r>
              <a:rPr 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endParaRPr lang="en-US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10" descr="gath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3792" y="1981200"/>
            <a:ext cx="3976416" cy="971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8700" y="3181350"/>
            <a:ext cx="7086600" cy="680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ts val="16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ts val="16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632857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743200" y="1047750"/>
            <a:ext cx="4210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为什么选择</a:t>
            </a:r>
            <a:r>
              <a:rPr lang="en-US" altLang="zh-CN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IX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网络托管？</a:t>
            </a:r>
            <a:endParaRPr lang="en-US" altLang="zh-CN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2308" y="2186177"/>
            <a:ext cx="3200400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  <a:endParaRPr lang="en-US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36672" y="2186177"/>
            <a:ext cx="3200400" cy="16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66307" y="843642"/>
            <a:ext cx="4291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最重要的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共享内容来了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chitcha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1639" y="2038350"/>
            <a:ext cx="2260722" cy="12954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8700" y="3427221"/>
            <a:ext cx="7086600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800" dirty="0" smtClean="0">
                <a:latin typeface="微软雅黑" pitchFamily="34" charset="-122"/>
                <a:ea typeface="微软雅黑" pitchFamily="34" charset="-122"/>
              </a:rPr>
              <a:t>不想</a:t>
            </a: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记得青春的轮廓，童年的我只知道时光流，青春的我只知道专注看好自己的路，当童年没有记忆。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00363" y="843642"/>
            <a:ext cx="3576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最优秀的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网络主机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42308" y="2026404"/>
            <a:ext cx="3200400" cy="1522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05400" y="1962150"/>
            <a:ext cx="2914650" cy="1395480"/>
            <a:chOff x="5105400" y="1809750"/>
            <a:chExt cx="2914650" cy="1395480"/>
          </a:xfrm>
        </p:grpSpPr>
        <p:pic>
          <p:nvPicPr>
            <p:cNvPr id="13" name="Picture 12" descr="field2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05400" y="2343150"/>
              <a:ext cx="2914650" cy="862080"/>
            </a:xfrm>
            <a:prstGeom prst="rect">
              <a:avLst/>
            </a:prstGeom>
          </p:spPr>
        </p:pic>
        <p:pic>
          <p:nvPicPr>
            <p:cNvPr id="14" name="Picture 13" descr="camera'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10200" y="1809750"/>
              <a:ext cx="1799243" cy="1390650"/>
            </a:xfrm>
            <a:prstGeom prst="rect">
              <a:avLst/>
            </a:prstGeom>
          </p:spPr>
        </p:pic>
      </p:grpSp>
      <p:grpSp>
        <p:nvGrpSpPr>
          <p:cNvPr id="12" name="Group 3"/>
          <p:cNvGrpSpPr/>
          <p:nvPr/>
        </p:nvGrpSpPr>
        <p:grpSpPr>
          <a:xfrm>
            <a:off x="1108983" y="1428750"/>
            <a:ext cx="6926034" cy="609600"/>
            <a:chOff x="1270908" y="1208314"/>
            <a:chExt cx="6926034" cy="609600"/>
          </a:xfrm>
        </p:grpSpPr>
        <p:cxnSp>
          <p:nvCxnSpPr>
            <p:cNvPr id="1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8" descr="yellow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431382" y="843642"/>
            <a:ext cx="3274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5DA156"/>
                </a:solidFill>
                <a:latin typeface="Myriad Pro" pitchFamily="34" charset="0"/>
              </a:rPr>
              <a:t>Share </a:t>
            </a:r>
            <a:r>
              <a:rPr lang="en-US" sz="2800" b="1" dirty="0" smtClean="0">
                <a:solidFill>
                  <a:srgbClr val="E5AC3C"/>
                </a:solidFill>
                <a:latin typeface="Myriad Pro" pitchFamily="34" charset="0"/>
              </a:rPr>
              <a:t>Values!</a:t>
            </a:r>
            <a:endParaRPr lang="en-US" sz="2800" b="1" dirty="0">
              <a:solidFill>
                <a:srgbClr val="E5AC3C"/>
              </a:solidFill>
              <a:latin typeface="Myriad Pro" pitchFamily="34" charset="0"/>
            </a:endParaRPr>
          </a:p>
        </p:txBody>
      </p:sp>
      <p:pic>
        <p:nvPicPr>
          <p:cNvPr id="11" name="Picture 10" descr="share-and-valu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3830" y="2038350"/>
            <a:ext cx="3276340" cy="13620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8700" y="3380542"/>
            <a:ext cx="7086600" cy="691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1108983" y="14287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53890" y="843643"/>
            <a:ext cx="4227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最重要的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共享内容来了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togeth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9171" y="1881188"/>
            <a:ext cx="4605659" cy="13001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8700" y="3181350"/>
            <a:ext cx="7086600" cy="691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1108983" y="14287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00400" y="843642"/>
            <a:ext cx="3561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最优秀的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网络主机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megapho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5641" y="1962150"/>
            <a:ext cx="1672719" cy="12192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28700" y="3304342"/>
            <a:ext cx="7086600" cy="62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1108983" y="14287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05088" y="666750"/>
            <a:ext cx="4710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最重要的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共享内容来了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char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058" y="1733550"/>
            <a:ext cx="2127871" cy="21431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21036" y="1807034"/>
            <a:ext cx="3208564" cy="1938992"/>
            <a:chOff x="5021036" y="1807034"/>
            <a:chExt cx="3208564" cy="1938992"/>
          </a:xfrm>
        </p:grpSpPr>
        <p:sp>
          <p:nvSpPr>
            <p:cNvPr id="12" name="Rectangle 11"/>
            <p:cNvSpPr/>
            <p:nvPr/>
          </p:nvSpPr>
          <p:spPr>
            <a:xfrm>
              <a:off x="5021036" y="1885950"/>
              <a:ext cx="228600" cy="228600"/>
            </a:xfrm>
            <a:prstGeom prst="rect">
              <a:avLst/>
            </a:prstGeom>
            <a:solidFill>
              <a:srgbClr val="D539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021036" y="2198914"/>
              <a:ext cx="228600" cy="228600"/>
            </a:xfrm>
            <a:prstGeom prst="rect">
              <a:avLst/>
            </a:prstGeom>
            <a:solidFill>
              <a:srgbClr val="E5AC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021036" y="2503714"/>
              <a:ext cx="228600" cy="228600"/>
            </a:xfrm>
            <a:prstGeom prst="rect">
              <a:avLst/>
            </a:prstGeom>
            <a:solidFill>
              <a:srgbClr val="EECF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021036" y="2816678"/>
              <a:ext cx="228600" cy="228600"/>
            </a:xfrm>
            <a:prstGeom prst="rect">
              <a:avLst/>
            </a:prstGeom>
            <a:solidFill>
              <a:srgbClr val="5DA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21036" y="3129642"/>
              <a:ext cx="228600" cy="228600"/>
            </a:xfrm>
            <a:prstGeom prst="rect">
              <a:avLst/>
            </a:prstGeom>
            <a:solidFill>
              <a:srgbClr val="136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21036" y="3442606"/>
              <a:ext cx="228600" cy="228600"/>
            </a:xfrm>
            <a:prstGeom prst="rect">
              <a:avLst/>
            </a:prstGeom>
            <a:solidFill>
              <a:srgbClr val="59A1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276852" y="1807034"/>
              <a:ext cx="295274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sz="1300" dirty="0" smtClean="0"/>
                <a:t>Producing Engaging Content...........36%</a:t>
              </a:r>
            </a:p>
            <a:p>
              <a:pPr>
                <a:lnSpc>
                  <a:spcPts val="2400"/>
                </a:lnSpc>
              </a:pPr>
              <a:r>
                <a:rPr lang="en-US" sz="1300" dirty="0" smtClean="0"/>
                <a:t>Producing Enough Content..............21%</a:t>
              </a:r>
            </a:p>
            <a:p>
              <a:pPr>
                <a:lnSpc>
                  <a:spcPts val="2400"/>
                </a:lnSpc>
              </a:pPr>
              <a:r>
                <a:rPr lang="en-US" sz="1300" dirty="0" smtClean="0"/>
                <a:t>Budget to Produce Content.............20%</a:t>
              </a:r>
            </a:p>
            <a:p>
              <a:pPr>
                <a:lnSpc>
                  <a:spcPts val="2400"/>
                </a:lnSpc>
              </a:pPr>
              <a:r>
                <a:rPr lang="en-US" sz="1300" dirty="0" smtClean="0"/>
                <a:t>Lack of C-Level Buy-In.......................11%</a:t>
              </a:r>
            </a:p>
            <a:p>
              <a:pPr>
                <a:lnSpc>
                  <a:spcPts val="2400"/>
                </a:lnSpc>
              </a:pPr>
              <a:r>
                <a:rPr lang="en-US" sz="1300" dirty="0" smtClean="0"/>
                <a:t>Producing a Variety of Content..........9%</a:t>
              </a:r>
            </a:p>
            <a:p>
              <a:pPr>
                <a:lnSpc>
                  <a:spcPts val="2400"/>
                </a:lnSpc>
              </a:pPr>
              <a:r>
                <a:rPr lang="en-US" sz="1300" dirty="0" smtClean="0"/>
                <a:t>No Answer............................................3%</a:t>
              </a:r>
              <a:endParaRPr lang="en-US" sz="1300" dirty="0"/>
            </a:p>
          </p:txBody>
        </p:sp>
      </p:grpSp>
      <p:grpSp>
        <p:nvGrpSpPr>
          <p:cNvPr id="19" name="Group 3"/>
          <p:cNvGrpSpPr/>
          <p:nvPr/>
        </p:nvGrpSpPr>
        <p:grpSpPr>
          <a:xfrm>
            <a:off x="1108983" y="1200150"/>
            <a:ext cx="6926034" cy="609600"/>
            <a:chOff x="1270908" y="1208314"/>
            <a:chExt cx="6926034" cy="609600"/>
          </a:xfrm>
        </p:grpSpPr>
        <p:cxnSp>
          <p:nvCxnSpPr>
            <p:cNvPr id="20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16127" y="1200150"/>
            <a:ext cx="181440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4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Preface</a:t>
            </a:r>
            <a:endParaRPr lang="zh-CN" altLang="en-US" sz="34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Group 10"/>
          <p:cNvGrpSpPr/>
          <p:nvPr/>
        </p:nvGrpSpPr>
        <p:grpSpPr>
          <a:xfrm>
            <a:off x="1108983" y="1885950"/>
            <a:ext cx="6926034" cy="609600"/>
            <a:chOff x="1270908" y="1208314"/>
            <a:chExt cx="6926034" cy="609600"/>
          </a:xfrm>
        </p:grpSpPr>
        <p:cxnSp>
          <p:nvCxnSpPr>
            <p:cNvPr id="7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9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505714" y="2571750"/>
            <a:ext cx="6135013" cy="7938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pic>
        <p:nvPicPr>
          <p:cNvPr id="13" name="Picture 4" descr="cloud_ball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0494" y="1010415"/>
            <a:ext cx="973630" cy="79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58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oa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8300" y="1025377"/>
            <a:ext cx="5867400" cy="1927373"/>
          </a:xfrm>
          <a:prstGeom prst="rect">
            <a:avLst/>
          </a:prstGeom>
        </p:spPr>
      </p:pic>
      <p:pic>
        <p:nvPicPr>
          <p:cNvPr id="5" name="Picture 4" descr="work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9901" y="742950"/>
            <a:ext cx="2204198" cy="2133600"/>
          </a:xfrm>
          <a:prstGeom prst="rect">
            <a:avLst/>
          </a:prstGeom>
        </p:spPr>
      </p:pic>
      <p:pic>
        <p:nvPicPr>
          <p:cNvPr id="6" name="Picture 5" descr="cloudand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8400" y="650422"/>
            <a:ext cx="4963691" cy="796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28700" y="3028950"/>
            <a:ext cx="7086600" cy="691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20000">
                                      <p:cBhvr>
                                        <p:cTn id="1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048000" y="843643"/>
            <a:ext cx="3838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最优秀的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网络主机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sprou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9200" y="1733550"/>
            <a:ext cx="2690446" cy="17145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44646" y="2038350"/>
            <a:ext cx="3200400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</a:t>
            </a:r>
            <a:r>
              <a:rPr lang="zh-CN" altLang="en-US" sz="900" b="1" dirty="0">
                <a:latin typeface="微软雅黑" pitchFamily="34" charset="-122"/>
                <a:ea typeface="微软雅黑" pitchFamily="34" charset="-122"/>
              </a:rPr>
              <a:t>我只知道时光流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，青春的我只知道专注看好自己的路，当童年没有记忆。</a:t>
            </a:r>
          </a:p>
        </p:txBody>
      </p:sp>
      <p:grpSp>
        <p:nvGrpSpPr>
          <p:cNvPr id="14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1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993430" y="843642"/>
            <a:ext cx="14929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5DA156"/>
                </a:solidFill>
                <a:latin typeface="Myriad Pro" pitchFamily="34" charset="0"/>
              </a:rPr>
              <a:t>Swayy</a:t>
            </a:r>
            <a:endParaRPr lang="en-US" sz="2800" b="1" dirty="0">
              <a:solidFill>
                <a:srgbClr val="E5AC3C"/>
              </a:solidFill>
              <a:latin typeface="Myriad Pro" pitchFamily="34" charset="0"/>
            </a:endParaRPr>
          </a:p>
        </p:txBody>
      </p:sp>
      <p:pic>
        <p:nvPicPr>
          <p:cNvPr id="11" name="Picture 10" descr="sway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7501" y="1885950"/>
            <a:ext cx="2443646" cy="151447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42308" y="2114550"/>
            <a:ext cx="3200400" cy="1522083"/>
            <a:chOff x="1042308" y="2114550"/>
            <a:chExt cx="3200400" cy="1522083"/>
          </a:xfrm>
        </p:grpSpPr>
        <p:sp>
          <p:nvSpPr>
            <p:cNvPr id="12" name="TextBox 11"/>
            <p:cNvSpPr txBox="1"/>
            <p:nvPr/>
          </p:nvSpPr>
          <p:spPr>
            <a:xfrm>
              <a:off x="1042308" y="2114550"/>
              <a:ext cx="3200400" cy="1522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不记得童年的时光如何流过，不想记得青春的轮廓，童年的我只知道时光流，青春的我只知道专注看好自己的路，当童年没有记忆，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当青春过后，我才知道平平淡淡才是真，只要美好的童年，绚丽的青春。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900" dirty="0">
                  <a:latin typeface="微软雅黑" pitchFamily="34" charset="-122"/>
                  <a:ea typeface="微软雅黑" pitchFamily="34" charset="-122"/>
                </a:rPr>
                <a:t>不想记得青春的轮廓，童年的我只知道时光流，青春的我只知道专注看好自己的路，当童年没有记忆。</a:t>
              </a:r>
            </a:p>
          </p:txBody>
        </p:sp>
        <p:sp>
          <p:nvSpPr>
            <p:cNvPr id="16" name="Rectangle 15">
              <a:hlinkClick r:id="rId3"/>
            </p:cNvPr>
            <p:cNvSpPr/>
            <p:nvPr/>
          </p:nvSpPr>
          <p:spPr>
            <a:xfrm>
              <a:off x="3641272" y="2588069"/>
              <a:ext cx="457200" cy="1524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8" descr="yellow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635015" y="843643"/>
            <a:ext cx="2537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创意集中点</a:t>
            </a:r>
            <a:endParaRPr lang="en-US" sz="2800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10" descr="rebelmous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7250" y="1962150"/>
            <a:ext cx="2443646" cy="15144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24400" y="1962150"/>
            <a:ext cx="3200400" cy="16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21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22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657600" y="843642"/>
            <a:ext cx="1957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社会公益</a:t>
            </a:r>
            <a:endParaRPr lang="en-US" sz="2800" b="1" spc="600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12" descr="social-men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44021" y="1966913"/>
            <a:ext cx="2328379" cy="14430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42308" y="2086511"/>
            <a:ext cx="3200400" cy="16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16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17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120000">
                                      <p:cBhvr>
                                        <p:cTn id="18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107591" y="819150"/>
            <a:ext cx="13788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结论</a:t>
            </a:r>
            <a:endParaRPr lang="en-US" sz="2800" spc="600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10" descr="conclus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12018" y="1924050"/>
            <a:ext cx="1769382" cy="17907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24400" y="2038350"/>
            <a:ext cx="3200400" cy="1680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不记得童年的时光如何流过，不想记得青春的轮廓，童年的我只知道时光流，青春的我只知道专注看好自己的路，当童年没有记忆，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当青春过后，我才知道平平淡淡才是真，只要美好的童年，绚丽的青春。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不想记得青春的轮廓，童年的我只知道时光流，青春的我只知道专注看好自己的路，当童年没有记忆。</a:t>
            </a:r>
          </a:p>
        </p:txBody>
      </p:sp>
      <p:grpSp>
        <p:nvGrpSpPr>
          <p:cNvPr id="13" name="Group 3"/>
          <p:cNvGrpSpPr/>
          <p:nvPr/>
        </p:nvGrpSpPr>
        <p:grpSpPr>
          <a:xfrm>
            <a:off x="1108983" y="1428750"/>
            <a:ext cx="6926034" cy="609600"/>
            <a:chOff x="1270908" y="1208314"/>
            <a:chExt cx="6926034" cy="609600"/>
          </a:xfrm>
        </p:grpSpPr>
        <p:cxnSp>
          <p:nvCxnSpPr>
            <p:cNvPr id="14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8" descr="yell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0" y="1962150"/>
            <a:ext cx="2262038" cy="795754"/>
            <a:chOff x="3810000" y="1962150"/>
            <a:chExt cx="2262038" cy="795754"/>
          </a:xfrm>
        </p:grpSpPr>
        <p:sp>
          <p:nvSpPr>
            <p:cNvPr id="2" name="TextBox 1"/>
            <p:cNvSpPr txBox="1"/>
            <p:nvPr/>
          </p:nvSpPr>
          <p:spPr>
            <a:xfrm>
              <a:off x="3810000" y="1962150"/>
              <a:ext cx="1905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DA156"/>
                  </a:solidFill>
                  <a:latin typeface="微软雅黑" pitchFamily="34" charset="-122"/>
                  <a:ea typeface="微软雅黑" pitchFamily="34" charset="-122"/>
                </a:rPr>
                <a:t>感谢</a:t>
              </a:r>
              <a:r>
                <a:rPr lang="zh-CN" altLang="en-US" sz="2800" b="1" dirty="0" smtClean="0">
                  <a:solidFill>
                    <a:srgbClr val="E5AC3C"/>
                  </a:solidFill>
                  <a:latin typeface="微软雅黑" pitchFamily="34" charset="-122"/>
                  <a:ea typeface="微软雅黑" pitchFamily="34" charset="-122"/>
                </a:rPr>
                <a:t>聆听</a:t>
              </a:r>
              <a:endParaRPr 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038600" y="2419350"/>
              <a:ext cx="20334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5DA156"/>
                  </a:solidFill>
                  <a:latin typeface="Myriad Pro" pitchFamily="34" charset="0"/>
                </a:rPr>
                <a:t>Thank </a:t>
              </a:r>
              <a:r>
                <a:rPr lang="en-US" sz="1600" b="1" dirty="0" smtClean="0">
                  <a:solidFill>
                    <a:srgbClr val="E5AC3C"/>
                  </a:solidFill>
                  <a:latin typeface="Myriad Pro" pitchFamily="34" charset="0"/>
                </a:rPr>
                <a:t>You</a:t>
              </a:r>
              <a:endParaRPr lang="en-US" sz="1600" b="1" dirty="0">
                <a:solidFill>
                  <a:srgbClr val="E5AC3C"/>
                </a:solidFill>
                <a:latin typeface="Myriad Pro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253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94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ud_ball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15200" y="361950"/>
            <a:ext cx="1186679" cy="971550"/>
          </a:xfrm>
          <a:prstGeom prst="rect">
            <a:avLst/>
          </a:prstGeom>
        </p:spPr>
      </p:pic>
      <p:pic>
        <p:nvPicPr>
          <p:cNvPr id="4" name="Picture 3" descr="conten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9425" y="1047750"/>
            <a:ext cx="6605151" cy="285190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751364" y="1270910"/>
            <a:ext cx="4030436" cy="2272417"/>
            <a:chOff x="2751364" y="1270910"/>
            <a:chExt cx="4030436" cy="2272417"/>
          </a:xfrm>
        </p:grpSpPr>
        <p:pic>
          <p:nvPicPr>
            <p:cNvPr id="8" name="Picture 7" descr="bullets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1808" y="1472294"/>
              <a:ext cx="292537" cy="194786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2751364" y="1270910"/>
              <a:ext cx="4030436" cy="22724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en-US" sz="1500" dirty="0" smtClean="0">
                  <a:solidFill>
                    <a:srgbClr val="1D6766"/>
                  </a:solidFill>
                  <a:latin typeface="微软雅黑" pitchFamily="34" charset="-122"/>
                  <a:ea typeface="微软雅黑" pitchFamily="34" charset="-122"/>
                </a:rPr>
                <a:t>1     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是内容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</a:t>
              </a:r>
              <a:endPara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400"/>
                </a:lnSpc>
              </a:pPr>
              <a:r>
                <a:rPr lang="en-US" sz="1500" dirty="0" smtClean="0">
                  <a:solidFill>
                    <a:srgbClr val="1D6766"/>
                  </a:solidFill>
                  <a:latin typeface="微软雅黑" pitchFamily="34" charset="-122"/>
                  <a:ea typeface="微软雅黑" pitchFamily="34" charset="-122"/>
                </a:rPr>
                <a:t>2     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为什么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如此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</a:t>
              </a:r>
              <a:endParaRPr lang="zh-CN" alt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400"/>
                </a:lnSpc>
              </a:pPr>
              <a:r>
                <a:rPr lang="en-US" sz="1500" dirty="0" smtClean="0">
                  <a:solidFill>
                    <a:srgbClr val="1D6766"/>
                  </a:solidFill>
                  <a:latin typeface="微软雅黑" pitchFamily="34" charset="-122"/>
                  <a:ea typeface="微软雅黑" pitchFamily="34" charset="-122"/>
                </a:rPr>
                <a:t>3     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共享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类型</a:t>
              </a:r>
              <a:endPara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400"/>
                </a:lnSpc>
              </a:pPr>
              <a:r>
                <a:rPr lang="en-US" sz="1500" dirty="0" smtClean="0">
                  <a:solidFill>
                    <a:srgbClr val="1D6766"/>
                  </a:solidFill>
                  <a:latin typeface="微软雅黑" pitchFamily="34" charset="-122"/>
                  <a:ea typeface="微软雅黑" pitchFamily="34" charset="-122"/>
                </a:rPr>
                <a:t>4     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如何</a:t>
              </a:r>
              <a:r>
                <a:rPr lang="zh-CN" altLang="en-US" sz="15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使您的内容策略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更好</a:t>
              </a:r>
              <a:endParaRPr lang="en-US" altLang="zh-CN" sz="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ts val="3400"/>
                </a:lnSpc>
              </a:pPr>
              <a:r>
                <a:rPr lang="en-US" sz="1500" dirty="0" smtClean="0">
                  <a:solidFill>
                    <a:srgbClr val="1D6766"/>
                  </a:solidFill>
                  <a:latin typeface="微软雅黑" pitchFamily="34" charset="-122"/>
                  <a:ea typeface="微软雅黑" pitchFamily="34" charset="-122"/>
                </a:rPr>
                <a:t>5      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结论</a:t>
              </a:r>
              <a:endParaRPr lang="en-US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3200400" y="1808162"/>
              <a:ext cx="2194560" cy="1588"/>
            </a:xfrm>
            <a:prstGeom prst="line">
              <a:avLst/>
            </a:prstGeom>
            <a:ln w="19050" cmpd="sng">
              <a:solidFill>
                <a:srgbClr val="ECE54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200400" y="2215242"/>
              <a:ext cx="1554480" cy="1588"/>
            </a:xfrm>
            <a:prstGeom prst="line">
              <a:avLst/>
            </a:prstGeom>
            <a:ln w="19050" cmpd="sng">
              <a:solidFill>
                <a:srgbClr val="ECE54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3200400" y="2656114"/>
              <a:ext cx="2194560" cy="1588"/>
            </a:xfrm>
            <a:prstGeom prst="line">
              <a:avLst/>
            </a:prstGeom>
            <a:ln w="19050" cmpd="sng">
              <a:solidFill>
                <a:srgbClr val="ECE54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200400" y="3096986"/>
              <a:ext cx="2209800" cy="8164"/>
            </a:xfrm>
            <a:prstGeom prst="line">
              <a:avLst/>
            </a:prstGeom>
            <a:ln w="19050" cmpd="sng">
              <a:solidFill>
                <a:srgbClr val="ECE54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9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3200400" y="843642"/>
            <a:ext cx="308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什么是</a:t>
            </a:r>
            <a:r>
              <a:rPr 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内容营销</a:t>
            </a:r>
            <a:r>
              <a:rPr 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?</a:t>
            </a:r>
            <a:endParaRPr lang="en-US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12" descr="slide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6400" y="1885950"/>
            <a:ext cx="2108971" cy="18573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912180" y="1809750"/>
            <a:ext cx="3200400" cy="1989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不记得童年的时光如何流过，不想记得青春的轮廓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童年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的我只知道时光流，青春的我只知道专注看好自己的路，当童年没有记忆，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当青春过后，我才知道平平淡淡才是真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只要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美好的童年，绚丽的青春。</a:t>
            </a:r>
          </a:p>
          <a:p>
            <a:pPr>
              <a:lnSpc>
                <a:spcPct val="200000"/>
              </a:lnSpc>
            </a:pP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不想记得青春的轮廓，童年的我只知道时光流</a:t>
            </a: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9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青春</a:t>
            </a:r>
            <a:r>
              <a:rPr lang="zh-CN" altLang="en-US" sz="900" dirty="0">
                <a:latin typeface="微软雅黑" pitchFamily="34" charset="-122"/>
                <a:ea typeface="微软雅黑" pitchFamily="34" charset="-122"/>
              </a:rPr>
              <a:t>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2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el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9478" y="3162588"/>
            <a:ext cx="6065044" cy="704562"/>
          </a:xfrm>
          <a:prstGeom prst="rect">
            <a:avLst/>
          </a:prstGeom>
        </p:spPr>
      </p:pic>
      <p:pic>
        <p:nvPicPr>
          <p:cNvPr id="5" name="Picture 4" descr="cloud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1272296"/>
            <a:ext cx="4867275" cy="92165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045894" y="586796"/>
            <a:ext cx="3052213" cy="3127391"/>
            <a:chOff x="3045894" y="586796"/>
            <a:chExt cx="3052213" cy="3127391"/>
          </a:xfrm>
        </p:grpSpPr>
        <p:pic>
          <p:nvPicPr>
            <p:cNvPr id="8" name="Picture 7" descr="cycle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5894" y="586796"/>
              <a:ext cx="3052213" cy="3127391"/>
            </a:xfrm>
            <a:prstGeom prst="rect">
              <a:avLst/>
            </a:prstGeom>
          </p:spPr>
        </p:pic>
        <p:pic>
          <p:nvPicPr>
            <p:cNvPr id="7" name="Picture 6" descr="cintent_arketing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14506" y="1641022"/>
              <a:ext cx="1875310" cy="12477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1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oud_ball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00121" y="685800"/>
            <a:ext cx="1186679" cy="9715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29762" y="1428750"/>
            <a:ext cx="7084476" cy="2085379"/>
            <a:chOff x="1029762" y="1428750"/>
            <a:chExt cx="7084476" cy="2085379"/>
          </a:xfrm>
        </p:grpSpPr>
        <p:pic>
          <p:nvPicPr>
            <p:cNvPr id="4" name="Picture 3" descr="slide3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29762" y="1428750"/>
              <a:ext cx="7084476" cy="2085379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1396092" y="2114550"/>
              <a:ext cx="6334125" cy="609600"/>
              <a:chOff x="1558017" y="1208314"/>
              <a:chExt cx="6334125" cy="609600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1558017" y="1428750"/>
                <a:ext cx="2743200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1558017" y="1472294"/>
                <a:ext cx="2743200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>
                <a:off x="5148942" y="1428750"/>
                <a:ext cx="2743200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5148942" y="1472294"/>
                <a:ext cx="2743200" cy="1588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Picture 10" descr="yellow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441776" y="1208314"/>
                <a:ext cx="586740" cy="609600"/>
              </a:xfrm>
              <a:prstGeom prst="rect">
                <a:avLst/>
              </a:prstGeom>
            </p:spPr>
          </p:pic>
        </p:grpSp>
      </p:grpSp>
      <p:sp>
        <p:nvSpPr>
          <p:cNvPr id="12" name="TextBox 11"/>
          <p:cNvSpPr txBox="1"/>
          <p:nvPr/>
        </p:nvSpPr>
        <p:spPr>
          <a:xfrm>
            <a:off x="3562350" y="1504950"/>
            <a:ext cx="2457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它的</a:t>
            </a:r>
            <a:r>
              <a:rPr 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重要性</a:t>
            </a:r>
            <a:r>
              <a:rPr 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endParaRPr lang="en-US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9700" y="2785202"/>
            <a:ext cx="6324600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当青春过后，我才知道平平淡淡才是真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，只要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美好的童年，绚丽的青春。</a:t>
            </a:r>
          </a:p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不想记得青春的轮廓，童年的我只知道时光流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，青春</a:t>
            </a:r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的我只知道专注看好自己的路，当童年没有记忆。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605482" y="843643"/>
            <a:ext cx="413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最重要的 </a:t>
            </a:r>
            <a:r>
              <a:rPr lang="zh-CN" alt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共享内容来了</a:t>
            </a:r>
            <a:r>
              <a:rPr lang="en-US" sz="2800" b="1" dirty="0" smtClean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  <a:endParaRPr lang="en-US" sz="2800" b="1" dirty="0">
              <a:solidFill>
                <a:srgbClr val="E5AC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10" descr="cicl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2532" y="2190750"/>
            <a:ext cx="6738937" cy="14372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8983" y="1352550"/>
            <a:ext cx="6926034" cy="609600"/>
            <a:chOff x="1270908" y="1208314"/>
            <a:chExt cx="6926034" cy="6096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270908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270908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5148942" y="1428750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5148942" y="1472294"/>
              <a:ext cx="3048000" cy="1588"/>
            </a:xfrm>
            <a:prstGeom prst="line">
              <a:avLst/>
            </a:prstGeom>
            <a:ln w="12700">
              <a:solidFill>
                <a:srgbClr val="5DA1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 descr="yellow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797086" y="843642"/>
            <a:ext cx="4314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DA156"/>
                </a:solidFill>
                <a:latin typeface="微软雅黑" pitchFamily="34" charset="-122"/>
                <a:ea typeface="微软雅黑" pitchFamily="34" charset="-122"/>
              </a:rPr>
              <a:t>最重要的 </a:t>
            </a:r>
            <a:r>
              <a:rPr lang="zh-CN" altLang="en-US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共享内容来了</a:t>
            </a:r>
            <a:r>
              <a:rPr lang="en-US" altLang="zh-CN" sz="2800" b="1" dirty="0">
                <a:solidFill>
                  <a:srgbClr val="E5AC3C"/>
                </a:solidFill>
                <a:latin typeface="微软雅黑" pitchFamily="34" charset="-122"/>
                <a:ea typeface="微软雅黑" pitchFamily="34" charset="-122"/>
              </a:rPr>
              <a:t>..</a:t>
            </a:r>
          </a:p>
        </p:txBody>
      </p:sp>
      <p:pic>
        <p:nvPicPr>
          <p:cNvPr id="11" name="Picture 10" descr="circles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8288" y="2038350"/>
            <a:ext cx="6067425" cy="118352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90600" y="3257550"/>
            <a:ext cx="7179128" cy="1015663"/>
            <a:chOff x="990600" y="3257550"/>
            <a:chExt cx="7179128" cy="1015663"/>
          </a:xfrm>
        </p:grpSpPr>
        <p:sp>
          <p:nvSpPr>
            <p:cNvPr id="12" name="TextBox 11"/>
            <p:cNvSpPr txBox="1"/>
            <p:nvPr/>
          </p:nvSpPr>
          <p:spPr>
            <a:xfrm>
              <a:off x="990600" y="3257550"/>
              <a:ext cx="22098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当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童年没有记忆，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当青春过后，我才知道平平淡淡才是真，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只要美好的童年，绚丽的青春。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不想记得青春的轮廓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青春的我只</a:t>
              </a: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知道童年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没有记忆。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05200" y="3257550"/>
              <a:ext cx="2209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latin typeface="微软雅黑" pitchFamily="34" charset="-122"/>
                  <a:ea typeface="微软雅黑" pitchFamily="34" charset="-122"/>
                </a:rPr>
                <a:t>当</a:t>
              </a: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青春过后，我才知道平平淡淡才是真，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只要美好的童年，绚丽的青春。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不想记得青春的轮廓，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青春的我只知道童年没有记忆。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959928" y="3257550"/>
              <a:ext cx="2209800" cy="809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当童年没有记忆，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当青春过后，我才知道平平淡淡才是真，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只要美好的童年，绚丽的青春。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latin typeface="微软雅黑" pitchFamily="34" charset="-122"/>
                  <a:ea typeface="微软雅黑" pitchFamily="34" charset="-122"/>
                </a:rPr>
                <a:t>不想记得青春的轮廓，</a:t>
              </a:r>
              <a:endParaRPr lang="en-US" altLang="zh-CN" sz="8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op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3350"/>
            <a:ext cx="9144000" cy="38166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2361</TotalTime>
  <Words>3027</Words>
  <Application>Microsoft Office PowerPoint</Application>
  <PresentationFormat>全屏显示(16:9)</PresentationFormat>
  <Paragraphs>120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Meiryo</vt:lpstr>
      <vt:lpstr>Myriad Pro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780</cp:revision>
  <dcterms:created xsi:type="dcterms:W3CDTF">2014-02-10T10:41:22Z</dcterms:created>
  <dcterms:modified xsi:type="dcterms:W3CDTF">2019-09-04T01:17:20Z</dcterms:modified>
</cp:coreProperties>
</file>