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23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0" r:id="rId2"/>
  </p:sldMasterIdLst>
  <p:notesMasterIdLst>
    <p:notesMasterId r:id="rId37"/>
  </p:notesMasterIdLst>
  <p:sldIdLst>
    <p:sldId id="301" r:id="rId3"/>
    <p:sldId id="257" r:id="rId4"/>
    <p:sldId id="295" r:id="rId5"/>
    <p:sldId id="290" r:id="rId6"/>
    <p:sldId id="292" r:id="rId7"/>
    <p:sldId id="259" r:id="rId8"/>
    <p:sldId id="293" r:id="rId9"/>
    <p:sldId id="261" r:id="rId10"/>
    <p:sldId id="262" r:id="rId11"/>
    <p:sldId id="296" r:id="rId12"/>
    <p:sldId id="263" r:id="rId13"/>
    <p:sldId id="294" r:id="rId14"/>
    <p:sldId id="265" r:id="rId15"/>
    <p:sldId id="297" r:id="rId16"/>
    <p:sldId id="284" r:id="rId17"/>
    <p:sldId id="285" r:id="rId18"/>
    <p:sldId id="298" r:id="rId19"/>
    <p:sldId id="267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99" r:id="rId29"/>
    <p:sldId id="278" r:id="rId30"/>
    <p:sldId id="279" r:id="rId31"/>
    <p:sldId id="280" r:id="rId32"/>
    <p:sldId id="287" r:id="rId33"/>
    <p:sldId id="289" r:id="rId34"/>
    <p:sldId id="288" r:id="rId35"/>
    <p:sldId id="302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F6C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2202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37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585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1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40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16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01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13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16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3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37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9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889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811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8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8526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879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1548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9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930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59D290-D985-411D-9682-F67D75E8F91D}" type="datetime1">
              <a:rPr lang="zh-CN" altLang="en-US" smtClean="0"/>
              <a:pPr/>
              <a:t>2018/1/17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BACA0-EB3D-4B88-810F-2A2ECB2CFB33}" type="slidenum">
              <a:rPr lang="zh-CN" altLang="en-US" smtClean="0"/>
              <a:pPr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5384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01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013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0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1127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6575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47810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327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316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"/>
            <a:ext cx="9144000" cy="699542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-20538"/>
            <a:ext cx="170431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2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1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9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77444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pattFill prst="ltUpDiag">
          <a:fgClr>
            <a:schemeClr val="accent6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3742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299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940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392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255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6872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677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52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6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18166"/>
      </p:ext>
    </p:extLst>
  </p:cSld>
  <p:clrMapOvr>
    <a:masterClrMapping/>
  </p:clrMapOvr>
  <p:transition spd="slow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39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7215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4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0969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6126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4388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12181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82833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44713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2018/1/17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1.jp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71751"/>
            <a:ext cx="9144000" cy="1828235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pic>
        <p:nvPicPr>
          <p:cNvPr id="10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12" y="285261"/>
            <a:ext cx="1967244" cy="196697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3" y="210279"/>
            <a:ext cx="2230535" cy="223023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015413" y="5314104"/>
            <a:ext cx="1128587" cy="38088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r>
              <a:rPr lang="zh-CN" altLang="en-US" dirty="0" smtClean="0"/>
              <a:t>延时文字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2349113" y="3309841"/>
            <a:ext cx="4391725" cy="43191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3" tIns="45706" rIns="91413" bIns="45706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933451" y="3289685"/>
            <a:ext cx="3262377" cy="461637"/>
          </a:xfrm>
          <a:prstGeom prst="rect">
            <a:avLst/>
          </a:prstGeom>
          <a:noFill/>
        </p:spPr>
        <p:txBody>
          <a:bodyPr wrap="none" lIns="91413" tIns="45706" rIns="91413" bIns="4570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在这输入您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的学校名字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25" name="Group 91"/>
          <p:cNvGrpSpPr>
            <a:grpSpLocks/>
          </p:cNvGrpSpPr>
          <p:nvPr/>
        </p:nvGrpSpPr>
        <p:grpSpPr bwMode="auto">
          <a:xfrm>
            <a:off x="2359829" y="3325361"/>
            <a:ext cx="390552" cy="616758"/>
            <a:chOff x="936" y="1480"/>
            <a:chExt cx="1589" cy="2510"/>
          </a:xfrm>
        </p:grpSpPr>
        <p:grpSp>
          <p:nvGrpSpPr>
            <p:cNvPr id="26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7" name="组合 4"/>
            <p:cNvGrpSpPr>
              <a:grpSpLocks/>
            </p:cNvGrpSpPr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386" y="3454207"/>
            <a:ext cx="1475294" cy="353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530" y="2611207"/>
            <a:ext cx="6201036" cy="64613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3468" y="672415"/>
            <a:ext cx="1341205" cy="132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0381" y="3751322"/>
            <a:ext cx="3871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        专业：土木工程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3931" y="4059099"/>
            <a:ext cx="333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答辩人：美乐辰    导师：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3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67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67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367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67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0.42031 0.0009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7" y="3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3457E-6 L 0.41459 -0.0021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12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867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67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867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367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3" grpId="0" animBg="1"/>
      <p:bldP spid="24" grpId="0"/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8157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2459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626" y="1834674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29819" y="249001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9819" y="2936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3784" y="2537257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3784" y="2985025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5931" y="2517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35931" y="295487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55100" y="976391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7681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39737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9966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0085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77339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23198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6191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15199" y="1048961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28354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椭圆 75"/>
          <p:cNvSpPr/>
          <p:nvPr/>
        </p:nvSpPr>
        <p:spPr>
          <a:xfrm>
            <a:off x="2607513" y="2842044"/>
            <a:ext cx="936015" cy="936015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32098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13544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008" y="247835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现状三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5392" y="3569150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现状五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5265" y="246460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现状四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30533" y="357222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现状六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/>
          <p:nvPr/>
        </p:nvSpPr>
        <p:spPr>
          <a:xfrm rot="5400000">
            <a:off x="4583471" y="332459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3181254" y="330088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736609" y="391030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8057" y="2822149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848" y="3906688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788935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49924" y="1384489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现状一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439" y="141962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现状二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34"/>
          <p:cNvSpPr/>
          <p:nvPr/>
        </p:nvSpPr>
        <p:spPr>
          <a:xfrm rot="5400000">
            <a:off x="4599289" y="1164252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3197072" y="114054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19077" y="1707654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9856" y="1710912"/>
            <a:ext cx="27238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517576" y="150755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077369" y="255800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3512505" y="366739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640391" y="1547486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210038" y="2544250"/>
            <a:ext cx="522958" cy="51772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4667772" y="367563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68430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7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9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2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0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10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4" grpId="0" animBg="1"/>
          <p:bldP spid="35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81000" y="3038207"/>
            <a:ext cx="8439150" cy="0"/>
          </a:xfrm>
          <a:prstGeom prst="straightConnector1">
            <a:avLst/>
          </a:prstGeom>
          <a:ln w="57150">
            <a:solidFill>
              <a:srgbClr val="1A3F6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460984" y="22651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43550" y="3870674"/>
            <a:ext cx="12001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57274" y="1013703"/>
            <a:ext cx="11716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43700" y="1130146"/>
            <a:ext cx="12573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62425" y="1034896"/>
            <a:ext cx="112395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75190" y="3880585"/>
            <a:ext cx="1130060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</a:t>
            </a: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269296" y="22837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34"/>
          <p:cNvSpPr/>
          <p:nvPr/>
        </p:nvSpPr>
        <p:spPr>
          <a:xfrm>
            <a:off x="6944444" y="22568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5611157" y="24997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2802845" y="25225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46098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890163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264289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83096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944444" y="2715766"/>
            <a:ext cx="946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731540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3" grpId="0"/>
          <p:bldP spid="43" grpId="0" animBg="1"/>
          <p:bldP spid="44" grpId="0"/>
          <p:bldP spid="45" grpId="0"/>
          <p:bldP spid="47" grpId="0"/>
          <p:bldP spid="64" grpId="0"/>
          <p:bldP spid="65" grpId="0"/>
          <p:bldP spid="66" grpId="0" animBg="1"/>
          <p:bldP spid="67" grpId="0" animBg="1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3246" y="1776063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34963" y="25439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34963" y="29905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8928" y="2591192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8928" y="3038960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41075" y="257144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41075" y="300880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1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15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04733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12509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7111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0379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467544" y="2427734"/>
            <a:ext cx="8208912" cy="228600"/>
          </a:xfrm>
          <a:prstGeom prst="notchedRightArrow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076" y="1635646"/>
            <a:ext cx="1697385" cy="1697385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529730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思路一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6134" y="1639356"/>
            <a:ext cx="1697385" cy="1697385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29731" y="3740516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思路二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8516" y="1635646"/>
            <a:ext cx="1697385" cy="1697385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29731" y="3742514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思路三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19031" y="1642521"/>
            <a:ext cx="1697385" cy="1697385"/>
            <a:chOff x="1278794" y="3334906"/>
            <a:chExt cx="914014" cy="914014"/>
          </a:xfrm>
        </p:grpSpPr>
        <p:grpSp>
          <p:nvGrpSpPr>
            <p:cNvPr id="53" name="组合 5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5" name="同心圆 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529731" y="3738812"/>
              <a:ext cx="410188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latin typeface="微软雅黑" pitchFamily="34" charset="-122"/>
                  <a:ea typeface="微软雅黑" pitchFamily="34" charset="-122"/>
                </a:rPr>
                <a:t>思路四</a:t>
              </a:r>
              <a:endParaRPr lang="zh-CN" altLang="en-US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24277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8" name="椭圆 57"/>
          <p:cNvSpPr/>
          <p:nvPr/>
        </p:nvSpPr>
        <p:spPr>
          <a:xfrm>
            <a:off x="2783180" y="1491630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9" name="椭圆 58"/>
          <p:cNvSpPr/>
          <p:nvPr/>
        </p:nvSpPr>
        <p:spPr>
          <a:xfrm>
            <a:off x="4760524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0" name="椭圆 59"/>
          <p:cNvSpPr/>
          <p:nvPr/>
        </p:nvSpPr>
        <p:spPr>
          <a:xfrm>
            <a:off x="6707078" y="1498175"/>
            <a:ext cx="645364" cy="64536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1000830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2" name="Freeform 26"/>
          <p:cNvSpPr>
            <a:spLocks noEditPoints="1"/>
          </p:cNvSpPr>
          <p:nvPr/>
        </p:nvSpPr>
        <p:spPr bwMode="auto">
          <a:xfrm>
            <a:off x="2952968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3" name="Freeform 35"/>
          <p:cNvSpPr>
            <a:spLocks noEditPoints="1"/>
          </p:cNvSpPr>
          <p:nvPr/>
        </p:nvSpPr>
        <p:spPr bwMode="auto">
          <a:xfrm>
            <a:off x="6895784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5" name="Freeform 20"/>
          <p:cNvSpPr>
            <a:spLocks noEditPoints="1"/>
          </p:cNvSpPr>
          <p:nvPr/>
        </p:nvSpPr>
        <p:spPr bwMode="auto">
          <a:xfrm>
            <a:off x="4949998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12948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5" grpId="0"/>
          <p:bldP spid="22" grpId="0"/>
          <p:bldP spid="23" grpId="0"/>
          <p:bldP spid="29" grpId="0"/>
          <p:bldP spid="30" grpId="0"/>
          <p:bldP spid="31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燕尾形 46"/>
          <p:cNvSpPr/>
          <p:nvPr/>
        </p:nvSpPr>
        <p:spPr>
          <a:xfrm>
            <a:off x="899592" y="2480499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48" name="燕尾形 47"/>
          <p:cNvSpPr/>
          <p:nvPr/>
        </p:nvSpPr>
        <p:spPr>
          <a:xfrm>
            <a:off x="161967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0" name="燕尾形 49"/>
          <p:cNvSpPr/>
          <p:nvPr/>
        </p:nvSpPr>
        <p:spPr>
          <a:xfrm>
            <a:off x="2339752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1" name="燕尾形 50"/>
          <p:cNvSpPr/>
          <p:nvPr/>
        </p:nvSpPr>
        <p:spPr>
          <a:xfrm>
            <a:off x="3033703" y="2480499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3816077" y="3018148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555776" y="2057728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115616" y="1563638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3275856" y="3353874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1763688" y="3353872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五边形 56"/>
          <p:cNvSpPr/>
          <p:nvPr/>
        </p:nvSpPr>
        <p:spPr>
          <a:xfrm>
            <a:off x="-36512" y="2473083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/>
          </a:p>
        </p:txBody>
      </p:sp>
      <p:sp>
        <p:nvSpPr>
          <p:cNvPr id="58" name="TextBox 57"/>
          <p:cNvSpPr txBox="1"/>
          <p:nvPr/>
        </p:nvSpPr>
        <p:spPr>
          <a:xfrm>
            <a:off x="6228184" y="1347613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99592" y="1119451"/>
            <a:ext cx="2327891" cy="444187"/>
            <a:chOff x="814328" y="3219334"/>
            <a:chExt cx="2266827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过程一内容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47664" y="3723878"/>
            <a:ext cx="2327891" cy="444187"/>
            <a:chOff x="814325" y="3219334"/>
            <a:chExt cx="2266826" cy="43253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二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95244" y="1623506"/>
            <a:ext cx="2327891" cy="515597"/>
            <a:chOff x="814328" y="3219334"/>
            <a:chExt cx="2266829" cy="502073"/>
          </a:xfrm>
        </p:grpSpPr>
        <p:grpSp>
          <p:nvGrpSpPr>
            <p:cNvPr id="74" name="组合 73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1183671" y="3331792"/>
              <a:ext cx="1847692" cy="389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三内容</a:t>
              </a:r>
            </a:p>
            <a:p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059832" y="4299942"/>
            <a:ext cx="2327891" cy="444187"/>
            <a:chOff x="814328" y="3219334"/>
            <a:chExt cx="2266828" cy="432536"/>
          </a:xfrm>
        </p:grpSpPr>
        <p:grpSp>
          <p:nvGrpSpPr>
            <p:cNvPr id="81" name="组合 80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085352" y="3345963"/>
              <a:ext cx="1926671" cy="1948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过程</a:t>
              </a: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四</a:t>
              </a:r>
              <a:r>
                <a:rPr lang="zh-CN" altLang="en-US" sz="1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3779912" y="2057728"/>
            <a:ext cx="1698901" cy="1620807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88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9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07634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100"/>
                            </p:stCondLst>
                            <p:childTnLst>
                              <p:par>
                                <p:cTn id="1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47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9" grpId="0"/>
      <p:bldP spid="47" grpId="0" animBg="1"/>
      <p:bldP spid="48" grpId="0" animBg="1"/>
      <p:bldP spid="50" grpId="0" animBg="1"/>
      <p:bldP spid="51" grpId="0" animBg="1"/>
      <p:bldP spid="57" grpId="0" animBg="1"/>
      <p:bldP spid="58" grpId="0"/>
      <p:bldP spid="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935" y="1804771"/>
              <a:ext cx="695127" cy="59085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23535" y="24734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3535" y="28861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3535" y="3298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3535" y="37115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2601" y="255113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2601" y="2959460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2601" y="3367782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2601" y="3776104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29647" y="25009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29647" y="293827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29647" y="33756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129647" y="381300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423535" y="41242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02601" y="4184428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29646" y="417154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4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7" name="椭圆 34"/>
          <p:cNvSpPr/>
          <p:nvPr/>
        </p:nvSpPr>
        <p:spPr>
          <a:xfrm rot="10800000">
            <a:off x="3334084" y="1569270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 rot="5400000">
            <a:off x="3538287" y="2796338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34"/>
          <p:cNvSpPr/>
          <p:nvPr/>
        </p:nvSpPr>
        <p:spPr>
          <a:xfrm>
            <a:off x="4765968" y="2630943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4570570" y="1372326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Freeform 18"/>
          <p:cNvSpPr>
            <a:spLocks noEditPoints="1"/>
          </p:cNvSpPr>
          <p:nvPr/>
        </p:nvSpPr>
        <p:spPr bwMode="auto">
          <a:xfrm>
            <a:off x="5035708" y="3258673"/>
            <a:ext cx="538162" cy="471487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642519" y="3259799"/>
            <a:ext cx="525462" cy="452437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104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609181" y="1881601"/>
            <a:ext cx="558800" cy="460375"/>
            <a:chOff x="3376613" y="2879725"/>
            <a:chExt cx="558800" cy="460375"/>
          </a:xfrm>
        </p:grpSpPr>
        <p:sp>
          <p:nvSpPr>
            <p:cNvPr id="109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2"/>
          <p:cNvSpPr>
            <a:spLocks/>
          </p:cNvSpPr>
          <p:nvPr/>
        </p:nvSpPr>
        <p:spPr bwMode="auto">
          <a:xfrm>
            <a:off x="4980158" y="1790833"/>
            <a:ext cx="573087" cy="54451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6084168" y="206974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084168" y="177387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095236" y="346642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095236" y="317056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数据二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36691" y="3555660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36691" y="3259799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数据三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25623" y="2086694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5623" y="1790833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数据四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3687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57" grpId="0" animBg="1"/>
          <p:bldP spid="61" grpId="0" animBg="1"/>
          <p:bldP spid="102" grpId="0" animBg="1"/>
          <p:bldP spid="111" grpId="0" animBg="1"/>
          <p:bldP spid="112" grpId="0"/>
          <p:bldP spid="113" grpId="0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 rot="5400000">
            <a:off x="204439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65815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3222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170705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476028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561970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8901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132259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94580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093813" y="3647656"/>
            <a:ext cx="899981" cy="89998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17733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8627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3888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5815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3905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16543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16543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03681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88916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直接连接符 9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539384" y="1180443"/>
            <a:ext cx="2071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</a:endParaRPr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1A3F6C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solidFill>
                  <a:srgbClr val="1A3F6C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55132" y="1165930"/>
            <a:ext cx="2148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094106" y="4445122"/>
            <a:ext cx="209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261799" y="4417978"/>
            <a:ext cx="157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71117" y="117117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559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0670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888282" y="1921438"/>
            <a:ext cx="650380" cy="2027866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38662" y="1921438"/>
            <a:ext cx="574541" cy="2075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662" y="1921438"/>
            <a:ext cx="1647314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538662" y="1921438"/>
            <a:ext cx="2437224" cy="75731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476990" y="3123937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33213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750752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30907" y="310409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20817" y="232368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837483" y="1220259"/>
            <a:ext cx="1402358" cy="1402358"/>
            <a:chOff x="3851771" y="1163107"/>
            <a:chExt cx="1402358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099140" y="171039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88612" y="240505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03782" y="322832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32219" y="38904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8251" y="237647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06349" y="326683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34678" y="389041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6951566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0065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147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6573" y="267886"/>
            <a:ext cx="1394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770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实验难点二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462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实验难点三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1462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实验难点四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5920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实验难点一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椭圆 34"/>
          <p:cNvSpPr/>
          <p:nvPr/>
        </p:nvSpPr>
        <p:spPr>
          <a:xfrm rot="10800000">
            <a:off x="328872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349292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472060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452521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677070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69665" y="267886"/>
            <a:ext cx="10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3880762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29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2690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82423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921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2686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分析内容一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3094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分析内容二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28221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分析内容三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3524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分析内容四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75050" y="3090427"/>
            <a:ext cx="500908" cy="500908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717380" y="331473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552263" y="33150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55929" y="343343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75518" y="331975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62244" y="331225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53278" y="344365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850333" y="3346863"/>
            <a:ext cx="250454" cy="25045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26981" y="331345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51556" y="332151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359742" y="3370647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900741" y="313095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070359" y="344394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06355" y="31670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206031" y="3258897"/>
            <a:ext cx="322151" cy="322151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5958" y="33116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06867" y="331496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21657" y="3446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772349" y="313169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90644" y="336803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93490" y="3174245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30460" y="33056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832357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611" y="267886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rgbClr val="1A3F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739259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</a:t>
            </a:r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82620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评估内容三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96587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评估内容五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14495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评估内容二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66971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105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7793" y="267886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191714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标题一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49829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90724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469441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404100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34054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756772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731988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551991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890095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217976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03318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标题二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399130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93219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31091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24557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9824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57346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73156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5944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484841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标题三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580652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74742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06079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69075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531186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54578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0868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54679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87467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653751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标题四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643652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81523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74989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737985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10256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23589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56377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13653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87552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39346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49562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07778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689778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669984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1912" y="2896649"/>
            <a:ext cx="11019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8518" y="1757459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65443" y="25530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443" y="299960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5443" y="34461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65443" y="386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55194" y="2600254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5194" y="3048022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55194" y="3495790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7636" y="3943559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71555" y="25805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71555" y="301787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71555" y="345523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171555" y="389259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465443" y="423798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63209" y="4317335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71555" y="426637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1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5" grpId="0"/>
      <p:bldP spid="12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8545" y="267886"/>
            <a:ext cx="1555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-36512" y="4144388"/>
            <a:ext cx="2062918" cy="999112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620880" y="3703428"/>
            <a:ext cx="836538" cy="836538"/>
            <a:chOff x="1566862" y="4055810"/>
            <a:chExt cx="827056" cy="827056"/>
          </a:xfrm>
        </p:grpSpPr>
        <p:grpSp>
          <p:nvGrpSpPr>
            <p:cNvPr id="44" name="组合 43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617926" y="4218412"/>
              <a:ext cx="730851" cy="5172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49" name="组合 48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980409" y="3315940"/>
              <a:ext cx="59503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92277" y="3232510"/>
            <a:ext cx="1239392" cy="1239392"/>
            <a:chOff x="4464548" y="3511181"/>
            <a:chExt cx="1303621" cy="1303621"/>
          </a:xfrm>
        </p:grpSpPr>
        <p:grpSp>
          <p:nvGrpSpPr>
            <p:cNvPr id="54" name="组合 53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752438" y="3825704"/>
              <a:ext cx="733780" cy="74457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00192" y="1635646"/>
            <a:ext cx="1454948" cy="1454948"/>
            <a:chOff x="6075122" y="1932896"/>
            <a:chExt cx="1688526" cy="1688526"/>
          </a:xfrm>
        </p:grpSpPr>
        <p:grpSp>
          <p:nvGrpSpPr>
            <p:cNvPr id="59" name="组合 58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456877" y="2299775"/>
              <a:ext cx="928687" cy="9644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方案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四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2230637" y="192367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23528" y="2920772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56176" y="3770953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36096" y="915566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246287" y="4155926"/>
            <a:ext cx="447031" cy="447031"/>
            <a:chOff x="2246286" y="4230035"/>
            <a:chExt cx="525513" cy="525513"/>
          </a:xfrm>
          <a:solidFill>
            <a:srgbClr val="1A3F6C"/>
          </a:solidFill>
        </p:grpSpPr>
        <p:sp>
          <p:nvSpPr>
            <p:cNvPr id="68" name="椭圆 67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90214" y="4356307"/>
              <a:ext cx="433392" cy="325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77236" y="3993954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1" name="椭圆 70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46285" y="4351468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22599" y="342632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4" name="椭圆 73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246285" y="4371106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52320" y="2571750"/>
            <a:ext cx="447032" cy="447031"/>
            <a:chOff x="2246285" y="4230035"/>
            <a:chExt cx="525514" cy="525513"/>
          </a:xfrm>
          <a:solidFill>
            <a:srgbClr val="1A3F6C"/>
          </a:solidFill>
        </p:grpSpPr>
        <p:sp>
          <p:nvSpPr>
            <p:cNvPr id="77" name="椭圆 76"/>
            <p:cNvSpPr/>
            <p:nvPr/>
          </p:nvSpPr>
          <p:spPr>
            <a:xfrm>
              <a:off x="2246286" y="4230035"/>
              <a:ext cx="525513" cy="525513"/>
            </a:xfrm>
            <a:prstGeom prst="ellipse">
              <a:avLst/>
            </a:prstGeom>
            <a:grpFill/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46285" y="4380064"/>
              <a:ext cx="525513" cy="289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椭圆 78"/>
          <p:cNvSpPr/>
          <p:nvPr/>
        </p:nvSpPr>
        <p:spPr>
          <a:xfrm>
            <a:off x="4349204" y="32976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087077" y="391484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224465" y="4498008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765464" y="4258314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341787" y="3799199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954877" y="32889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360071" y="3209594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62548" y="311385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5161319" y="276589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8028384" y="230725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053009" y="1993016"/>
            <a:ext cx="152400" cy="1524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66178" y="4299942"/>
            <a:ext cx="166157" cy="16615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4060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9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6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6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4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8" grpId="0"/>
      <p:bldP spid="63" grpId="0"/>
      <p:bldP spid="64" grpId="0"/>
      <p:bldP spid="65" grpId="0"/>
      <p:bldP spid="66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58284" y="267886"/>
            <a:ext cx="2236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444736" y="3296277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891669" y="135854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评估一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981486" y="333881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747580" y="1111435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评估四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55735" y="332167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评估二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5" name="同心圆 1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方案评估</a:t>
              </a: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592781" y="2186777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45181" y="4011910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49365" y="4058985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012160" y="1972988"/>
            <a:ext cx="2448272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22" name="椭圆 12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3" name="椭圆 12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4" name="椭圆 12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7736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2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7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2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7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8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7" grpId="0"/>
      <p:bldP spid="118" grpId="0"/>
      <p:bldP spid="119" grpId="0"/>
      <p:bldP spid="120" grpId="0"/>
      <p:bldP spid="121" grpId="0" animBg="1"/>
      <p:bldP spid="122" grpId="0" animBg="1"/>
      <p:bldP spid="123" grpId="0" animBg="1"/>
      <p:bldP spid="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779912" cy="5143500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95936" y="1773787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4866" y="2896649"/>
            <a:ext cx="1241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262782" y="1446400"/>
            <a:ext cx="1301106" cy="1301106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1A3F6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50203" y="24909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0203" y="32884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50203" y="37350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50203" y="41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4168" y="2538146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34168" y="3336874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34168" y="3784642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4168" y="4232411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156315" y="25184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56315" y="330672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56315" y="3744086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56315" y="418144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50203" y="29066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相关研究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21531" y="2953861"/>
            <a:ext cx="1324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56315" y="2934115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38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836" y="267886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709236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25509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34214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措施三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98327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措施二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481448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措施一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619677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565803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1226969" y="344781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04729" y="3571714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78432" y="337709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11193" y="3498702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52192" y="325900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4941" y="3302300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81911" y="343372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3147794" y="3072585"/>
            <a:ext cx="167224" cy="167224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942895" y="3190313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381102" y="2417860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参考文献</a:t>
            </a:r>
            <a:endParaRPr lang="en-US" altLang="zh-CN" sz="2000" b="1" dirty="0">
              <a:solidFill>
                <a:srgbClr val="C0000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参考文献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25650" y="267886"/>
            <a:ext cx="1101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Reference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296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  <p:bldP spid="40" grpId="0" animBg="1"/>
      <p:bldP spid="41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15816" y="555527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rgbClr val="C00000"/>
                </a:solidFill>
                <a:latin typeface="Impact" pitchFamily="34" charset="0"/>
                <a:ea typeface="微软雅黑" panose="020B0503020204020204" pitchFamily="34" charset="-122"/>
              </a:rPr>
              <a:t>THANKS!</a:t>
            </a:r>
            <a:endParaRPr lang="zh-CN" altLang="en-US" sz="6600" b="0" dirty="0" smtClean="0">
              <a:solidFill>
                <a:srgbClr val="C00000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31640" y="1995686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70008" y="4088350"/>
            <a:ext cx="304800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000" b="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感谢语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7217" y="267886"/>
            <a:ext cx="1138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Thank you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7174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6" grpId="0"/>
      <p:bldP spid="6" grpId="0" animBg="1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85522" y="1556658"/>
            <a:ext cx="1630575" cy="49244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600" b="1" dirty="0" smtClean="0">
                <a:solidFill>
                  <a:srgbClr val="C00000"/>
                </a:solidFill>
                <a:latin typeface="微软雅黑" pitchFamily="34" charset="-122"/>
                <a:ea typeface="造字工房俊雅锐宋体验版常规体" pitchFamily="50" charset="-122"/>
              </a:rPr>
              <a:t>THANKS</a:t>
            </a:r>
            <a:endParaRPr lang="zh-CN" altLang="en-US" sz="2600" b="1" dirty="0">
              <a:solidFill>
                <a:srgbClr val="C00000"/>
              </a:solidFill>
              <a:latin typeface="微软雅黑" pitchFamily="34" charset="-122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6176" y="3194025"/>
            <a:ext cx="2544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演示完毕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600" dirty="0" smtClean="0">
                <a:latin typeface="微软雅黑" pitchFamily="34" charset="-122"/>
                <a:ea typeface="微软雅黑" pitchFamily="34" charset="-122"/>
              </a:rPr>
              <a:t>感谢观看</a:t>
            </a:r>
            <a:endParaRPr lang="en-US" altLang="zh-CN" sz="4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81602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1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Box 41"/>
          <p:cNvSpPr>
            <a:spLocks noChangeArrowheads="1"/>
          </p:cNvSpPr>
          <p:nvPr/>
        </p:nvSpPr>
        <p:spPr bwMode="auto">
          <a:xfrm>
            <a:off x="1439864" y="1664494"/>
            <a:ext cx="6264275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毕业论文主要目的是培养学生综合运用所学知识和技能，理论联系实际，独立分析，解决实际问题的能力，使学生得到从事本专业工作和进行相关的基本训练。毕业论文应反映出作者能够准确地掌握所学的专业基础知识，基本学会综合运用所学知识进行科学研究的方法，对所研究的题目有一定的心得体会，论文题目的范围不宜过宽，一般选择本学科某一重要问题的一个侧面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1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1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4" name="TextBox 43"/>
          <p:cNvSpPr>
            <a:spLocks noChangeArrowheads="1"/>
          </p:cNvSpPr>
          <p:nvPr/>
        </p:nvSpPr>
        <p:spPr bwMode="auto">
          <a:xfrm>
            <a:off x="3416300" y="994410"/>
            <a:ext cx="2311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行业大背景</a:t>
            </a:r>
          </a:p>
        </p:txBody>
      </p:sp>
      <p:grpSp>
        <p:nvGrpSpPr>
          <p:cNvPr id="6155" name="组合 2"/>
          <p:cNvGrpSpPr>
            <a:grpSpLocks/>
          </p:cNvGrpSpPr>
          <p:nvPr/>
        </p:nvGrpSpPr>
        <p:grpSpPr bwMode="auto">
          <a:xfrm>
            <a:off x="2770188" y="1138714"/>
            <a:ext cx="3579812" cy="142875"/>
            <a:chOff x="0" y="0"/>
            <a:chExt cx="3580582" cy="158874"/>
          </a:xfrm>
        </p:grpSpPr>
        <p:grpSp>
          <p:nvGrpSpPr>
            <p:cNvPr id="6156" name="组合 61"/>
            <p:cNvGrpSpPr>
              <a:grpSpLocks/>
            </p:cNvGrpSpPr>
            <p:nvPr/>
          </p:nvGrpSpPr>
          <p:grpSpPr bwMode="auto">
            <a:xfrm>
              <a:off x="0" y="0"/>
              <a:ext cx="792088" cy="158874"/>
              <a:chOff x="0" y="0"/>
              <a:chExt cx="792088" cy="158874"/>
            </a:xfrm>
          </p:grpSpPr>
          <p:sp>
            <p:nvSpPr>
              <p:cNvPr id="6157" name="直接连接符 70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直接连接符 71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直接连接符 72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60" name="组合 62"/>
            <p:cNvGrpSpPr>
              <a:grpSpLocks/>
            </p:cNvGrpSpPr>
            <p:nvPr/>
          </p:nvGrpSpPr>
          <p:grpSpPr bwMode="auto">
            <a:xfrm rot="10800000">
              <a:off x="2788494" y="0"/>
              <a:ext cx="792088" cy="158874"/>
              <a:chOff x="0" y="0"/>
              <a:chExt cx="792088" cy="158874"/>
            </a:xfrm>
          </p:grpSpPr>
          <p:sp>
            <p:nvSpPr>
              <p:cNvPr id="6161" name="直接连接符 67"/>
              <p:cNvSpPr>
                <a:spLocks noChangeShapeType="1"/>
              </p:cNvSpPr>
              <p:nvPr/>
            </p:nvSpPr>
            <p:spPr bwMode="auto">
              <a:xfrm flipH="1">
                <a:off x="0" y="79437"/>
                <a:ext cx="792088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直接连接符 68"/>
              <p:cNvSpPr>
                <a:spLocks noChangeShapeType="1"/>
              </p:cNvSpPr>
              <p:nvPr/>
            </p:nvSpPr>
            <p:spPr bwMode="auto">
              <a:xfrm flipH="1">
                <a:off x="216024" y="0"/>
                <a:ext cx="57606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直接连接符 69"/>
              <p:cNvSpPr>
                <a:spLocks noChangeShapeType="1"/>
              </p:cNvSpPr>
              <p:nvPr/>
            </p:nvSpPr>
            <p:spPr bwMode="auto">
              <a:xfrm flipH="1">
                <a:off x="396044" y="158874"/>
                <a:ext cx="396044" cy="1"/>
              </a:xfrm>
              <a:prstGeom prst="line">
                <a:avLst/>
              </a:prstGeom>
              <a:noFill/>
              <a:ln w="635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059464" y="3524926"/>
            <a:ext cx="2185594" cy="1224902"/>
            <a:chOff x="6059464" y="3524926"/>
            <a:chExt cx="2185594" cy="1224902"/>
          </a:xfrm>
        </p:grpSpPr>
        <p:grpSp>
          <p:nvGrpSpPr>
            <p:cNvPr id="38" name="组合 37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圆角矩形 3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8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6169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170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660458" y="3524926"/>
            <a:ext cx="2185594" cy="1224902"/>
            <a:chOff x="6059464" y="3524926"/>
            <a:chExt cx="2185594" cy="122490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48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220937" y="3524926"/>
            <a:ext cx="2185594" cy="1224902"/>
            <a:chOff x="6059464" y="3524926"/>
            <a:chExt cx="2185594" cy="1224902"/>
          </a:xfrm>
        </p:grpSpPr>
        <p:grpSp>
          <p:nvGrpSpPr>
            <p:cNvPr id="53" name="组合 52"/>
            <p:cNvGrpSpPr/>
            <p:nvPr/>
          </p:nvGrpSpPr>
          <p:grpSpPr>
            <a:xfrm>
              <a:off x="6059464" y="3524926"/>
              <a:ext cx="2185594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圆角矩形 5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19"/>
            <p:cNvGrpSpPr>
              <a:grpSpLocks/>
            </p:cNvGrpSpPr>
            <p:nvPr/>
          </p:nvGrpSpPr>
          <p:grpSpPr bwMode="auto">
            <a:xfrm>
              <a:off x="6303964" y="3902869"/>
              <a:ext cx="1798637" cy="451947"/>
              <a:chOff x="0" y="0"/>
              <a:chExt cx="1799448" cy="502456"/>
            </a:xfrm>
          </p:grpSpPr>
          <p:sp>
            <p:nvSpPr>
              <p:cNvPr id="55" name="TextBox 87"/>
              <p:cNvSpPr>
                <a:spLocks noChangeArrowheads="1"/>
              </p:cNvSpPr>
              <p:nvPr/>
            </p:nvSpPr>
            <p:spPr bwMode="auto">
              <a:xfrm>
                <a:off x="163751" y="0"/>
                <a:ext cx="1471946" cy="20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插入相关主题图片</a:t>
                </a:r>
                <a:endParaRPr lang="en-US" altLang="zh-CN" sz="12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6" name="TextBox 88"/>
              <p:cNvSpPr>
                <a:spLocks noChangeArrowheads="1"/>
              </p:cNvSpPr>
              <p:nvPr/>
            </p:nvSpPr>
            <p:spPr bwMode="auto">
              <a:xfrm>
                <a:off x="0" y="228718"/>
                <a:ext cx="1799448" cy="273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为统一图片大小，保持版面美观请使用 “形状填充</a:t>
                </a:r>
                <a:r>
                  <a:rPr lang="en-US" altLang="zh-CN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/</a:t>
                </a:r>
                <a:r>
                  <a:rPr lang="zh-CN" altLang="en-US" sz="800" b="1" dirty="0"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图片填充”命令</a:t>
                </a:r>
                <a:endParaRPr lang="en-US" altLang="zh-CN" sz="800" b="1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5762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bldLvl="0" autoUpdateAnimBg="0"/>
      <p:bldP spid="6154" grpId="0" bldLvl="0" autoUpdateAnimBg="0"/>
      <p:bldP spid="34" grpId="0" animBg="1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选题背景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rgbClr val="1A3F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TextBox 24"/>
          <p:cNvSpPr>
            <a:spLocks noChangeArrowheads="1"/>
          </p:cNvSpPr>
          <p:nvPr/>
        </p:nvSpPr>
        <p:spPr bwMode="auto">
          <a:xfrm>
            <a:off x="1249089" y="1446602"/>
            <a:ext cx="8747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全国现状</a:t>
            </a:r>
          </a:p>
        </p:txBody>
      </p:sp>
      <p:sp>
        <p:nvSpPr>
          <p:cNvPr id="39" name="TextBox 31"/>
          <p:cNvSpPr>
            <a:spLocks noChangeArrowheads="1"/>
          </p:cNvSpPr>
          <p:nvPr/>
        </p:nvSpPr>
        <p:spPr bwMode="auto">
          <a:xfrm>
            <a:off x="7219951" y="3350895"/>
            <a:ext cx="8747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地区现状</a:t>
            </a:r>
          </a:p>
        </p:txBody>
      </p:sp>
      <p:sp>
        <p:nvSpPr>
          <p:cNvPr id="40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毕业论文在进行编写的过程中，需要经过开题报告、论文编写、论文上交评定、论文答辩以及论文评分五个过程，其中开题报告是论文进行的最重要的一个过程，也是论文能否进行的一个重要指标。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/>
            <a:r>
              <a:rPr lang="zh-CN" altLang="en-US" sz="1000" b="1" dirty="0">
                <a:solidFill>
                  <a:srgbClr val="C1DCE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rgbClr val="C1DCE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9796438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3" grpId="0" animBg="1"/>
          <p:bldP spid="75" grpId="0"/>
          <p:bldP spid="33" grpId="0" bldLvl="0" autoUpdateAnimBg="0"/>
          <p:bldP spid="38" grpId="0" bldLvl="0" autoUpdateAnimBg="0"/>
          <p:bldP spid="39" grpId="0" bldLvl="0" autoUpdateAnimBg="0"/>
          <p:bldP spid="40" grpId="0" bldLvl="0" autoUpdateAnimBg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国内外相关研究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22665" y="267886"/>
            <a:ext cx="1701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Related research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1171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0PPT素材\991863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72" y="3529047"/>
            <a:ext cx="1898901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ce4FaCfURkdJ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76" y="2269047"/>
            <a:ext cx="1906197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37" name="Picture 4" descr="F:\0PPT素材\5104bce8a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48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2573" y="100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25" y="124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12573" y="226904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国内研究二：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714625" y="2502826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12573" y="3550194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国内研究三：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14625" y="3783973"/>
            <a:ext cx="2828925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146" y="2216167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国外研究一：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61951" y="2607601"/>
            <a:ext cx="19893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0910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87" grpId="0"/>
      <p:bldP spid="4" grpId="0"/>
      <p:bldP spid="5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42230" y="2088733"/>
            <a:ext cx="1423450" cy="142345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64286" y="2622833"/>
            <a:ext cx="1223538" cy="368530"/>
            <a:chOff x="3838575" y="2712368"/>
            <a:chExt cx="1604974" cy="36853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1A3F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88781" y="1419622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6016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61064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16016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94883" y="2406113"/>
            <a:ext cx="718145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11771" y="1476863"/>
            <a:ext cx="308455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3820" y="2516931"/>
            <a:ext cx="285253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58416" y="3631245"/>
            <a:ext cx="313790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2107471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46574" y="267886"/>
            <a:ext cx="1890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30200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119766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1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1" grpId="0"/>
          <p:bldP spid="22" grpId="0"/>
          <p:bldP spid="23" grpId="0"/>
          <p:bldP spid="24" grpId="0"/>
          <p:bldP spid="25" grpId="0"/>
          <p:bldP spid="28" grpId="0" animBg="1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8117" y="267886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7" name="空心弧 36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67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961382" y="113673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综述一内容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45" name="椭圆 44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28000" r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grpSp>
        <p:nvGrpSpPr>
          <p:cNvPr id="51" name="组合 50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52" name="组合 51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54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59" name="组合 58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64" name="组合 63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69" name="组合 6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1" name="同心圆 7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609454" y="1997065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综述一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75" name="矩形 74"/>
          <p:cNvSpPr/>
          <p:nvPr/>
        </p:nvSpPr>
        <p:spPr>
          <a:xfrm>
            <a:off x="5684012" y="3028040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  <p:sp>
        <p:nvSpPr>
          <p:cNvPr id="84" name="矩形 83"/>
          <p:cNvSpPr/>
          <p:nvPr/>
        </p:nvSpPr>
        <p:spPr>
          <a:xfrm>
            <a:off x="5009017" y="3972459"/>
            <a:ext cx="1146450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综述</a:t>
            </a: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26803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000" dirty="0"/>
              <a:t>点击输入简要文字内容，文字内容需概括精炼，不用多余的文字修饰，言简意赅的说明该项内容。</a:t>
            </a:r>
            <a:endParaRPr lang="en-US" altLang="zh-CN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811101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10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10" grpId="0"/>
          <p:bldP spid="42" grpId="0"/>
          <p:bldP spid="43" grpId="0"/>
          <p:bldP spid="47" grpId="0" animBg="1"/>
          <p:bldP spid="48" grpId="0" animBg="1"/>
          <p:bldP spid="49" grpId="0" animBg="1"/>
          <p:bldP spid="50" grpId="0" animBg="1"/>
          <p:bldP spid="73" grpId="0"/>
          <p:bldP spid="74" grpId="0"/>
          <p:bldP spid="75" grpId="0"/>
          <p:bldP spid="80" grpId="0"/>
          <p:bldP spid="84" grpId="0"/>
          <p:bldP spid="8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09404" y="3942940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4647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51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400"/>
                            </p:stCondLst>
                            <p:childTnLst>
                              <p:par>
                                <p:cTn id="2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9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111111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5324</Words>
  <Application>Microsoft Office PowerPoint</Application>
  <PresentationFormat>全屏显示(16:9)</PresentationFormat>
  <Paragraphs>458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Kozuka Gothic Pro R</vt:lpstr>
      <vt:lpstr>Meiryo</vt:lpstr>
      <vt:lpstr>方正超粗黑简体</vt:lpstr>
      <vt:lpstr>方正兰亭粗黑_GBK</vt:lpstr>
      <vt:lpstr>方正兰亭细黑_GBK</vt:lpstr>
      <vt:lpstr>方正兰亭细黑_GBK_M</vt:lpstr>
      <vt:lpstr>宋体</vt:lpstr>
      <vt:lpstr>微软雅黑</vt:lpstr>
      <vt:lpstr>造字工房劲黑（非商用）常规体</vt:lpstr>
      <vt:lpstr>造字工房俊雅锐宋体验版常规体</vt:lpstr>
      <vt:lpstr>Arial</vt:lpstr>
      <vt:lpstr>Calibri</vt:lpstr>
      <vt:lpstr>Calibri Light</vt:lpstr>
      <vt:lpstr>Impact</vt:lpstr>
      <vt:lpstr>Watford DB</vt:lpstr>
      <vt:lpstr>清风素材 https://12sc.taobao.com/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/>
  <cp:lastModifiedBy>优品PPT</cp:lastModifiedBy>
  <cp:revision>59</cp:revision>
  <dcterms:created xsi:type="dcterms:W3CDTF">2015-01-23T04:02:45Z</dcterms:created>
  <dcterms:modified xsi:type="dcterms:W3CDTF">2018-01-17T01:15:27Z</dcterms:modified>
  <cp:category/>
  <cp:contentStatus>12sc.taobao.com</cp:contentStatus>
</cp:coreProperties>
</file>