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8.xml" ContentType="application/vnd.openxmlformats-officedocument.presentationml.tags+xml"/>
  <Override PartName="/ppt/notesSlides/notesSlide22.xml" ContentType="application/vnd.openxmlformats-officedocument.presentationml.notesSlide+xml"/>
  <Override PartName="/ppt/tags/tag9.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7.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46"/>
  </p:notesMasterIdLst>
  <p:sldIdLst>
    <p:sldId id="256" r:id="rId3"/>
    <p:sldId id="305" r:id="rId4"/>
    <p:sldId id="258" r:id="rId5"/>
    <p:sldId id="259" r:id="rId6"/>
    <p:sldId id="260" r:id="rId7"/>
    <p:sldId id="261" r:id="rId8"/>
    <p:sldId id="263" r:id="rId9"/>
    <p:sldId id="300" r:id="rId10"/>
    <p:sldId id="264" r:id="rId11"/>
    <p:sldId id="307" r:id="rId12"/>
    <p:sldId id="265" r:id="rId13"/>
    <p:sldId id="266" r:id="rId14"/>
    <p:sldId id="302" r:id="rId15"/>
    <p:sldId id="268" r:id="rId16"/>
    <p:sldId id="269" r:id="rId17"/>
    <p:sldId id="273" r:id="rId18"/>
    <p:sldId id="275" r:id="rId19"/>
    <p:sldId id="276" r:id="rId20"/>
    <p:sldId id="277" r:id="rId21"/>
    <p:sldId id="278" r:id="rId22"/>
    <p:sldId id="279" r:id="rId23"/>
    <p:sldId id="280" r:id="rId24"/>
    <p:sldId id="303" r:id="rId25"/>
    <p:sldId id="282" r:id="rId26"/>
    <p:sldId id="283" r:id="rId27"/>
    <p:sldId id="284" r:id="rId28"/>
    <p:sldId id="285" r:id="rId29"/>
    <p:sldId id="286" r:id="rId30"/>
    <p:sldId id="287" r:id="rId31"/>
    <p:sldId id="288" r:id="rId32"/>
    <p:sldId id="304" r:id="rId33"/>
    <p:sldId id="290" r:id="rId34"/>
    <p:sldId id="291" r:id="rId35"/>
    <p:sldId id="292" r:id="rId36"/>
    <p:sldId id="293" r:id="rId37"/>
    <p:sldId id="294" r:id="rId38"/>
    <p:sldId id="295" r:id="rId39"/>
    <p:sldId id="296" r:id="rId40"/>
    <p:sldId id="297" r:id="rId41"/>
    <p:sldId id="298" r:id="rId42"/>
    <p:sldId id="299" r:id="rId43"/>
    <p:sldId id="301" r:id="rId44"/>
    <p:sldId id="308" r:id="rId45"/>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795"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BC42"/>
    <a:srgbClr val="3434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9" autoAdjust="0"/>
    <p:restoredTop sz="96314" autoAdjust="0"/>
  </p:normalViewPr>
  <p:slideViewPr>
    <p:cSldViewPr snapToGrid="0">
      <p:cViewPr varScale="1">
        <p:scale>
          <a:sx n="108" d="100"/>
          <a:sy n="108" d="100"/>
        </p:scale>
        <p:origin x="684" y="78"/>
      </p:cViewPr>
      <p:guideLst>
        <p:guide pos="3795"/>
        <p:guide orient="horz" pos="216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9CCD68-BB16-4B09-96DE-77E75F617874}" type="datetimeFigureOut">
              <a:rPr lang="zh-CN" altLang="en-US" smtClean="0"/>
              <a:t>2021/1/14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CB5D0D-1737-4DFB-8E55-DAD58C6B9E9B}" type="slidenum">
              <a:rPr lang="zh-CN" altLang="en-US" smtClean="0"/>
              <a:t>‹#›</a:t>
            </a:fld>
            <a:endParaRPr lang="zh-CN" altLang="en-US"/>
          </a:p>
        </p:txBody>
      </p:sp>
    </p:spTree>
    <p:extLst>
      <p:ext uri="{BB962C8B-B14F-4D97-AF65-F5344CB8AC3E}">
        <p14:creationId xmlns:p14="http://schemas.microsoft.com/office/powerpoint/2010/main" val="2358743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CB5D0D-1737-4DFB-8E55-DAD58C6B9E9B}" type="slidenum">
              <a:rPr lang="zh-CN" altLang="en-US" smtClean="0"/>
              <a:t>1</a:t>
            </a:fld>
            <a:endParaRPr lang="zh-CN" altLang="en-US"/>
          </a:p>
        </p:txBody>
      </p:sp>
    </p:spTree>
    <p:extLst>
      <p:ext uri="{BB962C8B-B14F-4D97-AF65-F5344CB8AC3E}">
        <p14:creationId xmlns:p14="http://schemas.microsoft.com/office/powerpoint/2010/main" val="1541987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895898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1948160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260149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3011386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2986454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198162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911746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217227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9507038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4259760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28626754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2016291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2397752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2703040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1172805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4167384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1827520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782166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27</a:t>
            </a:fld>
            <a:endParaRPr lang="zh-CN" altLang="en-US"/>
          </a:p>
        </p:txBody>
      </p:sp>
    </p:spTree>
    <p:extLst>
      <p:ext uri="{BB962C8B-B14F-4D97-AF65-F5344CB8AC3E}">
        <p14:creationId xmlns:p14="http://schemas.microsoft.com/office/powerpoint/2010/main" val="4597521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28</a:t>
            </a:fld>
            <a:endParaRPr lang="zh-CN" altLang="en-US"/>
          </a:p>
        </p:txBody>
      </p:sp>
    </p:spTree>
    <p:extLst>
      <p:ext uri="{BB962C8B-B14F-4D97-AF65-F5344CB8AC3E}">
        <p14:creationId xmlns:p14="http://schemas.microsoft.com/office/powerpoint/2010/main" val="21548756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688391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6298855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30</a:t>
            </a:fld>
            <a:endParaRPr lang="zh-CN" altLang="en-US"/>
          </a:p>
        </p:txBody>
      </p:sp>
    </p:spTree>
    <p:extLst>
      <p:ext uri="{BB962C8B-B14F-4D97-AF65-F5344CB8AC3E}">
        <p14:creationId xmlns:p14="http://schemas.microsoft.com/office/powerpoint/2010/main" val="8631246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31</a:t>
            </a:fld>
            <a:endParaRPr lang="zh-CN" altLang="en-US"/>
          </a:p>
        </p:txBody>
      </p:sp>
    </p:spTree>
    <p:extLst>
      <p:ext uri="{BB962C8B-B14F-4D97-AF65-F5344CB8AC3E}">
        <p14:creationId xmlns:p14="http://schemas.microsoft.com/office/powerpoint/2010/main" val="23959415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32</a:t>
            </a:fld>
            <a:endParaRPr lang="zh-CN" altLang="en-US"/>
          </a:p>
        </p:txBody>
      </p:sp>
    </p:spTree>
    <p:extLst>
      <p:ext uri="{BB962C8B-B14F-4D97-AF65-F5344CB8AC3E}">
        <p14:creationId xmlns:p14="http://schemas.microsoft.com/office/powerpoint/2010/main" val="11336678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33</a:t>
            </a:fld>
            <a:endParaRPr lang="zh-CN" altLang="en-US"/>
          </a:p>
        </p:txBody>
      </p:sp>
    </p:spTree>
    <p:extLst>
      <p:ext uri="{BB962C8B-B14F-4D97-AF65-F5344CB8AC3E}">
        <p14:creationId xmlns:p14="http://schemas.microsoft.com/office/powerpoint/2010/main" val="18181007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34</a:t>
            </a:fld>
            <a:endParaRPr lang="zh-CN" altLang="en-US"/>
          </a:p>
        </p:txBody>
      </p:sp>
    </p:spTree>
    <p:extLst>
      <p:ext uri="{BB962C8B-B14F-4D97-AF65-F5344CB8AC3E}">
        <p14:creationId xmlns:p14="http://schemas.microsoft.com/office/powerpoint/2010/main" val="23405172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35</a:t>
            </a:fld>
            <a:endParaRPr lang="zh-CN" altLang="en-US"/>
          </a:p>
        </p:txBody>
      </p:sp>
    </p:spTree>
    <p:extLst>
      <p:ext uri="{BB962C8B-B14F-4D97-AF65-F5344CB8AC3E}">
        <p14:creationId xmlns:p14="http://schemas.microsoft.com/office/powerpoint/2010/main" val="33914219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36</a:t>
            </a:fld>
            <a:endParaRPr lang="zh-CN" altLang="en-US"/>
          </a:p>
        </p:txBody>
      </p:sp>
    </p:spTree>
    <p:extLst>
      <p:ext uri="{BB962C8B-B14F-4D97-AF65-F5344CB8AC3E}">
        <p14:creationId xmlns:p14="http://schemas.microsoft.com/office/powerpoint/2010/main" val="24649754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37</a:t>
            </a:fld>
            <a:endParaRPr lang="zh-CN" altLang="en-US"/>
          </a:p>
        </p:txBody>
      </p:sp>
    </p:spTree>
    <p:extLst>
      <p:ext uri="{BB962C8B-B14F-4D97-AF65-F5344CB8AC3E}">
        <p14:creationId xmlns:p14="http://schemas.microsoft.com/office/powerpoint/2010/main" val="15040942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38</a:t>
            </a:fld>
            <a:endParaRPr lang="zh-CN" altLang="en-US"/>
          </a:p>
        </p:txBody>
      </p:sp>
    </p:spTree>
    <p:extLst>
      <p:ext uri="{BB962C8B-B14F-4D97-AF65-F5344CB8AC3E}">
        <p14:creationId xmlns:p14="http://schemas.microsoft.com/office/powerpoint/2010/main" val="37134613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39</a:t>
            </a:fld>
            <a:endParaRPr lang="zh-CN" altLang="en-US"/>
          </a:p>
        </p:txBody>
      </p:sp>
    </p:spTree>
    <p:extLst>
      <p:ext uri="{BB962C8B-B14F-4D97-AF65-F5344CB8AC3E}">
        <p14:creationId xmlns:p14="http://schemas.microsoft.com/office/powerpoint/2010/main" val="1115559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12293599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40</a:t>
            </a:fld>
            <a:endParaRPr lang="zh-CN" altLang="en-US"/>
          </a:p>
        </p:txBody>
      </p:sp>
    </p:spTree>
    <p:extLst>
      <p:ext uri="{BB962C8B-B14F-4D97-AF65-F5344CB8AC3E}">
        <p14:creationId xmlns:p14="http://schemas.microsoft.com/office/powerpoint/2010/main" val="17904380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41</a:t>
            </a:fld>
            <a:endParaRPr lang="zh-CN" altLang="en-US"/>
          </a:p>
        </p:txBody>
      </p:sp>
    </p:spTree>
    <p:extLst>
      <p:ext uri="{BB962C8B-B14F-4D97-AF65-F5344CB8AC3E}">
        <p14:creationId xmlns:p14="http://schemas.microsoft.com/office/powerpoint/2010/main" val="10075260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CB5D0D-1737-4DFB-8E55-DAD58C6B9E9B}" type="slidenum">
              <a:rPr lang="zh-CN" altLang="en-US" smtClean="0"/>
              <a:t>42</a:t>
            </a:fld>
            <a:endParaRPr lang="zh-CN" altLang="en-US"/>
          </a:p>
        </p:txBody>
      </p:sp>
    </p:spTree>
    <p:extLst>
      <p:ext uri="{BB962C8B-B14F-4D97-AF65-F5344CB8AC3E}">
        <p14:creationId xmlns:p14="http://schemas.microsoft.com/office/powerpoint/2010/main" val="22718493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55301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4285505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1387790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1173067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2669524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65610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55633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335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894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0896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69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0398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27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242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809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830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7529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67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378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任意多边形 6"/>
          <p:cNvSpPr/>
          <p:nvPr userDrawn="1"/>
        </p:nvSpPr>
        <p:spPr>
          <a:xfrm>
            <a:off x="0" y="1"/>
            <a:ext cx="12192000" cy="4627387"/>
          </a:xfrm>
          <a:custGeom>
            <a:avLst/>
            <a:gdLst>
              <a:gd name="connsiteX0" fmla="*/ 0 w 12192000"/>
              <a:gd name="connsiteY0" fmla="*/ 0 h 4627387"/>
              <a:gd name="connsiteX1" fmla="*/ 12192000 w 12192000"/>
              <a:gd name="connsiteY1" fmla="*/ 0 h 4627387"/>
              <a:gd name="connsiteX2" fmla="*/ 12192000 w 12192000"/>
              <a:gd name="connsiteY2" fmla="*/ 2231458 h 4627387"/>
              <a:gd name="connsiteX3" fmla="*/ 12047091 w 12192000"/>
              <a:gd name="connsiteY3" fmla="*/ 2408689 h 4627387"/>
              <a:gd name="connsiteX4" fmla="*/ 6096000 w 12192000"/>
              <a:gd name="connsiteY4" fmla="*/ 4627387 h 4627387"/>
              <a:gd name="connsiteX5" fmla="*/ 144910 w 12192000"/>
              <a:gd name="connsiteY5" fmla="*/ 2408689 h 4627387"/>
              <a:gd name="connsiteX6" fmla="*/ 0 w 12192000"/>
              <a:gd name="connsiteY6" fmla="*/ 2231458 h 462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627387">
                <a:moveTo>
                  <a:pt x="0" y="0"/>
                </a:moveTo>
                <a:lnTo>
                  <a:pt x="12192000" y="0"/>
                </a:lnTo>
                <a:lnTo>
                  <a:pt x="12192000" y="2231458"/>
                </a:lnTo>
                <a:lnTo>
                  <a:pt x="12047091" y="2408689"/>
                </a:lnTo>
                <a:cubicBezTo>
                  <a:pt x="10901012" y="3730245"/>
                  <a:pt x="8665760" y="4627387"/>
                  <a:pt x="6096000" y="4627387"/>
                </a:cubicBezTo>
                <a:cubicBezTo>
                  <a:pt x="3526240" y="4627387"/>
                  <a:pt x="1290989" y="3730245"/>
                  <a:pt x="144910" y="2408689"/>
                </a:cubicBezTo>
                <a:lnTo>
                  <a:pt x="0" y="2231458"/>
                </a:lnTo>
                <a:close/>
              </a:path>
            </a:pathLst>
          </a:custGeom>
          <a:blipFill dpi="0" rotWithShape="1">
            <a:blip r:embed="rId4">
              <a:extLst>
                <a:ext uri="{28A0092B-C50C-407E-A947-70E740481C1C}">
                  <a14:useLocalDpi xmlns:a14="http://schemas.microsoft.com/office/drawing/2010/main" val="0"/>
                </a:ext>
              </a:extLst>
            </a:blip>
            <a:srcRect/>
            <a:stretch>
              <a:fillRect t="-56979" b="-151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userDrawn="1"/>
        </p:nvSpPr>
        <p:spPr>
          <a:xfrm>
            <a:off x="0" y="2"/>
            <a:ext cx="12192000" cy="4627386"/>
          </a:xfrm>
          <a:custGeom>
            <a:avLst/>
            <a:gdLst>
              <a:gd name="connsiteX0" fmla="*/ 0 w 12192000"/>
              <a:gd name="connsiteY0" fmla="*/ 0 h 4627387"/>
              <a:gd name="connsiteX1" fmla="*/ 12192000 w 12192000"/>
              <a:gd name="connsiteY1" fmla="*/ 0 h 4627387"/>
              <a:gd name="connsiteX2" fmla="*/ 12192000 w 12192000"/>
              <a:gd name="connsiteY2" fmla="*/ 2231458 h 4627387"/>
              <a:gd name="connsiteX3" fmla="*/ 12047091 w 12192000"/>
              <a:gd name="connsiteY3" fmla="*/ 2408689 h 4627387"/>
              <a:gd name="connsiteX4" fmla="*/ 6096000 w 12192000"/>
              <a:gd name="connsiteY4" fmla="*/ 4627387 h 4627387"/>
              <a:gd name="connsiteX5" fmla="*/ 144910 w 12192000"/>
              <a:gd name="connsiteY5" fmla="*/ 2408689 h 4627387"/>
              <a:gd name="connsiteX6" fmla="*/ 0 w 12192000"/>
              <a:gd name="connsiteY6" fmla="*/ 2231458 h 462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627387">
                <a:moveTo>
                  <a:pt x="0" y="0"/>
                </a:moveTo>
                <a:lnTo>
                  <a:pt x="12192000" y="0"/>
                </a:lnTo>
                <a:lnTo>
                  <a:pt x="12192000" y="2231458"/>
                </a:lnTo>
                <a:lnTo>
                  <a:pt x="12047091" y="2408689"/>
                </a:lnTo>
                <a:cubicBezTo>
                  <a:pt x="10901012" y="3730245"/>
                  <a:pt x="8665760" y="4627387"/>
                  <a:pt x="6096000" y="4627387"/>
                </a:cubicBezTo>
                <a:cubicBezTo>
                  <a:pt x="3526240" y="4627387"/>
                  <a:pt x="1290989" y="3730245"/>
                  <a:pt x="144910" y="2408689"/>
                </a:cubicBezTo>
                <a:lnTo>
                  <a:pt x="0" y="2231458"/>
                </a:lnTo>
                <a:close/>
              </a:path>
            </a:pathLst>
          </a:custGeom>
          <a:solidFill>
            <a:srgbClr val="34343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548640" y="548640"/>
            <a:ext cx="11064240" cy="5807710"/>
          </a:xfrm>
          <a:prstGeom prst="rect">
            <a:avLst/>
          </a:prstGeom>
          <a:solidFill>
            <a:schemeClr val="bg1"/>
          </a:solidFill>
          <a:ln w="76200">
            <a:solidFill>
              <a:schemeClr val="bg1">
                <a:lumMod val="85000"/>
              </a:schemeClr>
            </a:solidFill>
          </a:ln>
          <a:effectLst>
            <a:outerShdw blurRad="5715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userDrawn="1"/>
        </p:nvSpPr>
        <p:spPr>
          <a:xfrm rot="5400000">
            <a:off x="11339323" y="6765320"/>
            <a:ext cx="925305" cy="378192"/>
          </a:xfrm>
          <a:prstGeom prst="roundRect">
            <a:avLst>
              <a:gd name="adj" fmla="val 50000"/>
            </a:avLst>
          </a:prstGeom>
          <a:solidFill>
            <a:srgbClr val="86B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9"/>
          <p:cNvSpPr txBox="1"/>
          <p:nvPr userDrawn="1"/>
        </p:nvSpPr>
        <p:spPr>
          <a:xfrm>
            <a:off x="11555367" y="6526050"/>
            <a:ext cx="493216" cy="307777"/>
          </a:xfrm>
          <a:prstGeom prst="rect">
            <a:avLst/>
          </a:prstGeom>
          <a:noFill/>
        </p:spPr>
        <p:txBody>
          <a:bodyPr wrap="square" rtlCol="0">
            <a:spAutoFit/>
          </a:bodyPr>
          <a:lstStyle/>
          <a:p>
            <a:pPr algn="ctr"/>
            <a:fld id="{E33E7C02-82D1-42DA-AA8B-2AEC9E450366}" type="slidenum">
              <a:rPr lang="zh-CN" altLang="en-US" sz="1400" smtClean="0">
                <a:solidFill>
                  <a:srgbClr val="F8F8F8"/>
                </a:solidFill>
                <a:latin typeface="+mj-ea"/>
                <a:ea typeface="+mj-ea"/>
              </a:rPr>
              <a:t>‹#›</a:t>
            </a:fld>
            <a:endParaRPr lang="zh-CN" altLang="en-US" sz="1400" dirty="0">
              <a:solidFill>
                <a:srgbClr val="F8F8F8"/>
              </a:solidFill>
              <a:latin typeface="+mj-ea"/>
              <a:ea typeface="+mj-ea"/>
            </a:endParaRPr>
          </a:p>
        </p:txBody>
      </p:sp>
    </p:spTree>
    <p:extLst>
      <p:ext uri="{BB962C8B-B14F-4D97-AF65-F5344CB8AC3E}">
        <p14:creationId xmlns:p14="http://schemas.microsoft.com/office/powerpoint/2010/main" val="1094325242"/>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8627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13.jpe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png"/><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4.jpe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39.jp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38.jp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image" Target="../media/image37.png"/><Relationship Id="rId5" Type="http://schemas.openxmlformats.org/officeDocument/2006/relationships/tags" Target="../tags/tag14.xml"/><Relationship Id="rId10" Type="http://schemas.openxmlformats.org/officeDocument/2006/relationships/image" Target="../media/image36.png"/><Relationship Id="rId4" Type="http://schemas.openxmlformats.org/officeDocument/2006/relationships/tags" Target="../tags/tag13.xml"/><Relationship Id="rId9" Type="http://schemas.openxmlformats.org/officeDocument/2006/relationships/notesSlide" Target="../notesSlides/notesSlide27.xml"/><Relationship Id="rId14" Type="http://schemas.openxmlformats.org/officeDocument/2006/relationships/image" Target="../media/image40.jp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8.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3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4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3.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685838" y="4029239"/>
            <a:ext cx="8820322" cy="552139"/>
          </a:xfrm>
          <a:prstGeom prst="rect">
            <a:avLst/>
          </a:prstGeom>
        </p:spPr>
        <p:txBody>
          <a:bodyPr wrap="square">
            <a:spAutoFit/>
          </a:bodyPr>
          <a:lstStyle/>
          <a:p>
            <a:pPr algn="ctr" fontAlgn="auto">
              <a:lnSpc>
                <a:spcPct val="130000"/>
              </a:lnSpc>
              <a:spcBef>
                <a:spcPts val="0"/>
              </a:spcBef>
              <a:spcAft>
                <a:spcPts val="0"/>
              </a:spcAft>
              <a:buFontTx/>
              <a:buNone/>
            </a:pPr>
            <a:r>
              <a:rPr lang="en-US" altLang="zh-CN" sz="1200" spc="300" dirty="0" smtClean="0">
                <a:solidFill>
                  <a:prstClr val="black">
                    <a:lumMod val="75000"/>
                    <a:lumOff val="25000"/>
                  </a:prstClr>
                </a:solidFill>
                <a:latin typeface="Adobe 仿宋 Std R" panose="02020400000000000000" pitchFamily="18" charset="-122"/>
                <a:ea typeface="Adobe 仿宋 Std R" panose="02020400000000000000" pitchFamily="18" charset="-122"/>
              </a:rPr>
              <a:t>Brief Introduction of Atmospheric Fashion Simple Company Introduction of Enterprise Introduction </a:t>
            </a:r>
            <a:r>
              <a:rPr lang="en-US" altLang="zh-CN" sz="1200" spc="300" dirty="0" err="1" smtClean="0">
                <a:solidFill>
                  <a:prstClr val="black">
                    <a:lumMod val="75000"/>
                    <a:lumOff val="25000"/>
                  </a:prstClr>
                </a:solidFill>
                <a:latin typeface="Adobe 仿宋 Std R" panose="02020400000000000000" pitchFamily="18" charset="-122"/>
                <a:ea typeface="Adobe 仿宋 Std R" panose="02020400000000000000" pitchFamily="18" charset="-122"/>
              </a:rPr>
              <a:t>ppt</a:t>
            </a:r>
            <a:r>
              <a:rPr lang="en-US" altLang="zh-CN" sz="1200" spc="300" dirty="0" smtClean="0">
                <a:solidFill>
                  <a:prstClr val="black">
                    <a:lumMod val="75000"/>
                    <a:lumOff val="25000"/>
                  </a:prstClr>
                </a:solidFill>
                <a:latin typeface="Adobe 仿宋 Std R" panose="02020400000000000000" pitchFamily="18" charset="-122"/>
                <a:ea typeface="Adobe 仿宋 Std R" panose="02020400000000000000" pitchFamily="18" charset="-122"/>
              </a:rPr>
              <a:t> Template</a:t>
            </a:r>
            <a:endParaRPr lang="zh-CN" altLang="en-US" sz="1200" spc="300" dirty="0">
              <a:solidFill>
                <a:prstClr val="black">
                  <a:lumMod val="75000"/>
                  <a:lumOff val="25000"/>
                </a:prstClr>
              </a:solidFill>
              <a:latin typeface="Adobe 仿宋 Std R" panose="02020400000000000000" pitchFamily="18" charset="-122"/>
              <a:ea typeface="Adobe 仿宋 Std R" panose="02020400000000000000" pitchFamily="18" charset="-122"/>
            </a:endParaRPr>
          </a:p>
        </p:txBody>
      </p:sp>
      <p:cxnSp>
        <p:nvCxnSpPr>
          <p:cNvPr id="21" name="直接连接符 20"/>
          <p:cNvCxnSpPr/>
          <p:nvPr/>
        </p:nvCxnSpPr>
        <p:spPr>
          <a:xfrm>
            <a:off x="5699341" y="3805994"/>
            <a:ext cx="79331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圆角矩形 21"/>
          <p:cNvSpPr/>
          <p:nvPr/>
        </p:nvSpPr>
        <p:spPr>
          <a:xfrm>
            <a:off x="5064688" y="5393224"/>
            <a:ext cx="2062622" cy="316071"/>
          </a:xfrm>
          <a:prstGeom prst="roundRect">
            <a:avLst>
              <a:gd name="adj" fmla="val 50000"/>
            </a:avLst>
          </a:prstGeom>
          <a:solidFill>
            <a:srgbClr val="343434"/>
          </a:solidFill>
          <a:ln>
            <a:noFill/>
          </a:ln>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微软雅黑" panose="020B0503020204020204" pitchFamily="34" charset="-122"/>
                <a:ea typeface="微软雅黑" panose="020B0503020204020204" pitchFamily="34" charset="-122"/>
              </a:rPr>
              <a:t>XX</a:t>
            </a:r>
            <a:r>
              <a:rPr lang="zh-CN" altLang="en-US" sz="1400" dirty="0" smtClean="0">
                <a:latin typeface="微软雅黑" panose="020B0503020204020204" pitchFamily="34" charset="-122"/>
                <a:ea typeface="微软雅黑" panose="020B0503020204020204" pitchFamily="34" charset="-122"/>
              </a:rPr>
              <a:t>网络科技公司</a:t>
            </a:r>
            <a:endParaRPr lang="zh-CN" altLang="en-US" sz="1400" dirty="0">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b="9668"/>
          <a:stretch/>
        </p:blipFill>
        <p:spPr>
          <a:xfrm>
            <a:off x="8922288" y="0"/>
            <a:ext cx="2733961" cy="2942427"/>
          </a:xfrm>
          <a:prstGeom prst="rect">
            <a:avLst/>
          </a:prstGeom>
        </p:spPr>
      </p:pic>
      <p:grpSp>
        <p:nvGrpSpPr>
          <p:cNvPr id="28" name="组合 27"/>
          <p:cNvGrpSpPr/>
          <p:nvPr/>
        </p:nvGrpSpPr>
        <p:grpSpPr>
          <a:xfrm>
            <a:off x="1049917" y="1021030"/>
            <a:ext cx="977030" cy="994584"/>
            <a:chOff x="1162457" y="1207953"/>
            <a:chExt cx="977030" cy="994584"/>
          </a:xfrm>
        </p:grpSpPr>
        <p:sp>
          <p:nvSpPr>
            <p:cNvPr id="25" name="矩形 24"/>
            <p:cNvSpPr/>
            <p:nvPr/>
          </p:nvSpPr>
          <p:spPr>
            <a:xfrm>
              <a:off x="1162457" y="1207953"/>
              <a:ext cx="977030" cy="994584"/>
            </a:xfrm>
            <a:prstGeom prst="rect">
              <a:avLst/>
            </a:prstGeom>
            <a:solidFill>
              <a:srgbClr val="86BC42"/>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05826" y="1416126"/>
              <a:ext cx="890292" cy="461665"/>
            </a:xfrm>
            <a:prstGeom prst="rect">
              <a:avLst/>
            </a:prstGeom>
            <a:noFill/>
          </p:spPr>
          <p:txBody>
            <a:bodyPr wrap="square" rtlCol="0">
              <a:spAutoFit/>
            </a:bodyPr>
            <a:lstStyle/>
            <a:p>
              <a:pPr algn="dist"/>
              <a:r>
                <a:rPr lang="en-US" altLang="zh-CN" sz="2400" dirty="0" smtClean="0">
                  <a:solidFill>
                    <a:schemeClr val="bg1"/>
                  </a:solidFill>
                  <a:latin typeface="Impact" panose="020B0806030902050204" pitchFamily="34" charset="0"/>
                </a:rPr>
                <a:t>LOGO</a:t>
              </a:r>
              <a:endParaRPr lang="zh-CN" altLang="en-US" sz="2400" dirty="0">
                <a:solidFill>
                  <a:schemeClr val="bg1"/>
                </a:solidFill>
                <a:latin typeface="Impact" panose="020B0806030902050204" pitchFamily="34" charset="0"/>
              </a:endParaRPr>
            </a:p>
          </p:txBody>
        </p:sp>
        <p:sp>
          <p:nvSpPr>
            <p:cNvPr id="27" name="文本框 26"/>
            <p:cNvSpPr txBox="1"/>
            <p:nvPr/>
          </p:nvSpPr>
          <p:spPr>
            <a:xfrm>
              <a:off x="1205826" y="1754331"/>
              <a:ext cx="890292" cy="276999"/>
            </a:xfrm>
            <a:prstGeom prst="rect">
              <a:avLst/>
            </a:prstGeom>
            <a:noFill/>
          </p:spPr>
          <p:txBody>
            <a:bodyPr wrap="square" rtlCol="0">
              <a:spAutoFit/>
            </a:bodyPr>
            <a:lstStyle/>
            <a:p>
              <a:pPr algn="dist"/>
              <a:r>
                <a:rPr lang="en-US" altLang="zh-CN" sz="1200" dirty="0" smtClean="0">
                  <a:solidFill>
                    <a:schemeClr val="bg1"/>
                  </a:solidFill>
                  <a:latin typeface="Impact" panose="020B0806030902050204" pitchFamily="34" charset="0"/>
                  <a:ea typeface="微软雅黑" panose="020B0503020204020204" pitchFamily="34" charset="-122"/>
                </a:rPr>
                <a:t>COMPANY</a:t>
              </a:r>
              <a:endParaRPr lang="zh-CN" altLang="en-US" sz="1200" dirty="0">
                <a:solidFill>
                  <a:schemeClr val="bg1"/>
                </a:solidFill>
                <a:latin typeface="Impact" panose="020B0806030902050204" pitchFamily="34" charset="0"/>
                <a:ea typeface="微软雅黑" panose="020B0503020204020204" pitchFamily="34" charset="-122"/>
              </a:endParaRPr>
            </a:p>
          </p:txBody>
        </p:sp>
      </p:grpSp>
      <p:sp>
        <p:nvSpPr>
          <p:cNvPr id="29" name="矩形 28"/>
          <p:cNvSpPr/>
          <p:nvPr/>
        </p:nvSpPr>
        <p:spPr>
          <a:xfrm>
            <a:off x="2719979" y="2667160"/>
            <a:ext cx="6752041" cy="861774"/>
          </a:xfrm>
          <a:prstGeom prst="rect">
            <a:avLst/>
          </a:prstGeom>
          <a:noFill/>
        </p:spPr>
        <p:txBody>
          <a:bodyPr wrap="none">
            <a:spAutoFit/>
          </a:bodyPr>
          <a:lstStyle/>
          <a:p>
            <a:pPr algn="ctr" fontAlgn="auto">
              <a:spcBef>
                <a:spcPts val="0"/>
              </a:spcBef>
              <a:spcAft>
                <a:spcPts val="0"/>
              </a:spcAft>
              <a:buFontTx/>
              <a:buNone/>
            </a:pPr>
            <a:r>
              <a:rPr lang="zh-CN" altLang="en-US" sz="5000" b="1" spc="300" dirty="0" smtClean="0">
                <a:solidFill>
                  <a:srgbClr val="343434"/>
                </a:solidFill>
                <a:latin typeface="微软雅黑" panose="020B0503020204020204" pitchFamily="34" charset="-122"/>
                <a:ea typeface="微软雅黑" panose="020B0503020204020204" pitchFamily="34" charset="-122"/>
              </a:rPr>
              <a:t>公司</a:t>
            </a:r>
            <a:r>
              <a:rPr lang="zh-CN" altLang="en-US" sz="5000" b="1" spc="300" dirty="0">
                <a:solidFill>
                  <a:srgbClr val="343434"/>
                </a:solidFill>
                <a:latin typeface="微软雅黑" panose="020B0503020204020204" pitchFamily="34" charset="-122"/>
                <a:ea typeface="微软雅黑" panose="020B0503020204020204" pitchFamily="34" charset="-122"/>
              </a:rPr>
              <a:t>简介</a:t>
            </a:r>
            <a:r>
              <a:rPr lang="en-US" altLang="zh-CN" sz="5000" spc="300" dirty="0" smtClean="0">
                <a:solidFill>
                  <a:srgbClr val="343434"/>
                </a:solidFill>
                <a:latin typeface="微软雅黑" panose="020B0503020204020204" pitchFamily="34" charset="-122"/>
                <a:ea typeface="微软雅黑" panose="020B0503020204020204" pitchFamily="34" charset="-122"/>
              </a:rPr>
              <a:t>/</a:t>
            </a:r>
            <a:r>
              <a:rPr lang="en-US" altLang="zh-CN" sz="5000" spc="300" dirty="0" smtClean="0">
                <a:solidFill>
                  <a:srgbClr val="86BC42"/>
                </a:solidFill>
                <a:latin typeface="微软雅黑" panose="020B0503020204020204" pitchFamily="34" charset="-122"/>
                <a:ea typeface="微软雅黑" panose="020B0503020204020204" pitchFamily="34" charset="-122"/>
              </a:rPr>
              <a:t>COMPANY</a:t>
            </a:r>
          </a:p>
        </p:txBody>
      </p:sp>
    </p:spTree>
    <p:extLst>
      <p:ext uri="{BB962C8B-B14F-4D97-AF65-F5344CB8AC3E}">
        <p14:creationId xmlns:p14="http://schemas.microsoft.com/office/powerpoint/2010/main" val="3199327382"/>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16" presetClass="entr" presetSubtype="21" fill="hold" nodeType="withEffect">
                                      <p:stCondLst>
                                        <p:cond delay="1250"/>
                                      </p:stCondLst>
                                      <p:childTnLst>
                                        <p:set>
                                          <p:cBhvr>
                                            <p:cTn id="20" dur="1" fill="hold">
                                              <p:stCondLst>
                                                <p:cond delay="0"/>
                                              </p:stCondLst>
                                            </p:cTn>
                                            <p:tgtEl>
                                              <p:spTgt spid="21"/>
                                            </p:tgtEl>
                                            <p:attrNameLst>
                                              <p:attrName>style.visibility</p:attrName>
                                            </p:attrNameLst>
                                          </p:cBhvr>
                                          <p:to>
                                            <p:strVal val="visible"/>
                                          </p:to>
                                        </p:set>
                                        <p:animEffect transition="in" filter="barn(inVertical)">
                                          <p:cBhvr>
                                            <p:cTn id="21" dur="500"/>
                                            <p:tgtEl>
                                              <p:spTgt spid="21"/>
                                            </p:tgtEl>
                                          </p:cBhvr>
                                        </p:animEffect>
                                      </p:childTnLst>
                                    </p:cTn>
                                  </p:par>
                                  <p:par>
                                    <p:cTn id="22" presetID="22" presetClass="entr" presetSubtype="1" fill="hold" grpId="0" nodeType="withEffect">
                                      <p:stCondLst>
                                        <p:cond delay="175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par>
                                    <p:cTn id="25" presetID="2" presetClass="entr" presetSubtype="4" fill="hold" grpId="0" nodeType="withEffect" p14:presetBounceEnd="40000">
                                      <p:stCondLst>
                                        <p:cond delay="2250"/>
                                      </p:stCondLst>
                                      <p:childTnLst>
                                        <p:set>
                                          <p:cBhvr>
                                            <p:cTn id="26" dur="1" fill="hold">
                                              <p:stCondLst>
                                                <p:cond delay="0"/>
                                              </p:stCondLst>
                                            </p:cTn>
                                            <p:tgtEl>
                                              <p:spTgt spid="22"/>
                                            </p:tgtEl>
                                            <p:attrNameLst>
                                              <p:attrName>style.visibility</p:attrName>
                                            </p:attrNameLst>
                                          </p:cBhvr>
                                          <p:to>
                                            <p:strVal val="visible"/>
                                          </p:to>
                                        </p:set>
                                        <p:anim calcmode="lin" valueType="num" p14:bounceEnd="40000">
                                          <p:cBhvr additive="base">
                                            <p:cTn id="27"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28"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ppt_x"/>
                                              </p:val>
                                            </p:tav>
                                            <p:tav tm="100000">
                                              <p:val>
                                                <p:strVal val="#ppt_x"/>
                                              </p:val>
                                            </p:tav>
                                          </p:tavLst>
                                        </p:anim>
                                        <p:anim calcmode="lin" valueType="num">
                                          <p:cBhvr additive="base">
                                            <p:cTn id="8" dur="750" fill="hold"/>
                                            <p:tgtEl>
                                              <p:spTgt spid="28"/>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16" presetClass="entr" presetSubtype="21" fill="hold" nodeType="withEffect">
                                      <p:stCondLst>
                                        <p:cond delay="1250"/>
                                      </p:stCondLst>
                                      <p:childTnLst>
                                        <p:set>
                                          <p:cBhvr>
                                            <p:cTn id="20" dur="1" fill="hold">
                                              <p:stCondLst>
                                                <p:cond delay="0"/>
                                              </p:stCondLst>
                                            </p:cTn>
                                            <p:tgtEl>
                                              <p:spTgt spid="21"/>
                                            </p:tgtEl>
                                            <p:attrNameLst>
                                              <p:attrName>style.visibility</p:attrName>
                                            </p:attrNameLst>
                                          </p:cBhvr>
                                          <p:to>
                                            <p:strVal val="visible"/>
                                          </p:to>
                                        </p:set>
                                        <p:animEffect transition="in" filter="barn(inVertical)">
                                          <p:cBhvr>
                                            <p:cTn id="21" dur="500"/>
                                            <p:tgtEl>
                                              <p:spTgt spid="21"/>
                                            </p:tgtEl>
                                          </p:cBhvr>
                                        </p:animEffect>
                                      </p:childTnLst>
                                    </p:cTn>
                                  </p:par>
                                  <p:par>
                                    <p:cTn id="22" presetID="22" presetClass="entr" presetSubtype="1" fill="hold" grpId="0" nodeType="withEffect">
                                      <p:stCondLst>
                                        <p:cond delay="175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par>
                                    <p:cTn id="25" presetID="2" presetClass="entr" presetSubtype="4" fill="hold" grpId="0" nodeType="withEffect">
                                      <p:stCondLst>
                                        <p:cond delay="2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750" fill="hold"/>
                                            <p:tgtEl>
                                              <p:spTgt spid="22"/>
                                            </p:tgtEl>
                                            <p:attrNameLst>
                                              <p:attrName>ppt_x</p:attrName>
                                            </p:attrNameLst>
                                          </p:cBhvr>
                                          <p:tavLst>
                                            <p:tav tm="0">
                                              <p:val>
                                                <p:strVal val="#ppt_x"/>
                                              </p:val>
                                            </p:tav>
                                            <p:tav tm="100000">
                                              <p:val>
                                                <p:strVal val="#ppt_x"/>
                                              </p:val>
                                            </p:tav>
                                          </p:tavLst>
                                        </p:anim>
                                        <p:anim calcmode="lin" valueType="num">
                                          <p:cBhvr additive="base">
                                            <p:cTn id="28"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992760" y="893650"/>
            <a:ext cx="3573385" cy="1007620"/>
            <a:chOff x="992760" y="893650"/>
            <a:chExt cx="3573385" cy="1007620"/>
          </a:xfrm>
        </p:grpSpPr>
        <p:grpSp>
          <p:nvGrpSpPr>
            <p:cNvPr id="52" name="组合 51">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发展历程</a:t>
                </a:r>
                <a:endParaRPr lang="id-ID" b="1" dirty="0">
                  <a:solidFill>
                    <a:srgbClr val="86BC42"/>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55"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53" name="直接连接符 52"/>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7" name="矩形 56"/>
          <p:cNvSpPr/>
          <p:nvPr/>
        </p:nvSpPr>
        <p:spPr>
          <a:xfrm>
            <a:off x="5212233" y="1901270"/>
            <a:ext cx="1719425" cy="44080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255863" y="2157110"/>
            <a:ext cx="1524138" cy="1358137"/>
            <a:chOff x="1371763" y="2460813"/>
            <a:chExt cx="1761807" cy="1569920"/>
          </a:xfrm>
        </p:grpSpPr>
        <p:sp>
          <p:nvSpPr>
            <p:cNvPr id="8" name="圆角矩形 7"/>
            <p:cNvSpPr/>
            <p:nvPr/>
          </p:nvSpPr>
          <p:spPr>
            <a:xfrm>
              <a:off x="1371763" y="2460813"/>
              <a:ext cx="1761807" cy="1569920"/>
            </a:xfrm>
            <a:prstGeom prst="roundRect">
              <a:avLst>
                <a:gd name="adj" fmla="val 3819"/>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1520457" y="3337517"/>
              <a:ext cx="142274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2022</a:t>
              </a:r>
              <a:r>
                <a:rPr lang="zh-CN" altLang="en-US"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a:t>
              </a:r>
              <a:endParaRPr lang="id-ID" sz="20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67" name="组合 66"/>
            <p:cNvGrpSpPr/>
            <p:nvPr/>
          </p:nvGrpSpPr>
          <p:grpSpPr>
            <a:xfrm>
              <a:off x="2049468" y="2756059"/>
              <a:ext cx="364729" cy="428243"/>
              <a:chOff x="10023475" y="460376"/>
              <a:chExt cx="496888" cy="550863"/>
            </a:xfrm>
            <a:gradFill>
              <a:gsLst>
                <a:gs pos="0">
                  <a:srgbClr val="FE2B56"/>
                </a:gs>
                <a:gs pos="100000">
                  <a:srgbClr val="FE6F3F"/>
                </a:gs>
              </a:gsLst>
              <a:lin ang="5400000" scaled="1"/>
            </a:gradFill>
          </p:grpSpPr>
          <p:sp>
            <p:nvSpPr>
              <p:cNvPr id="68" name="Freeform 25"/>
              <p:cNvSpPr>
                <a:spLocks/>
              </p:cNvSpPr>
              <p:nvPr/>
            </p:nvSpPr>
            <p:spPr bwMode="auto">
              <a:xfrm>
                <a:off x="10023475" y="514351"/>
                <a:ext cx="496888" cy="496888"/>
              </a:xfrm>
              <a:custGeom>
                <a:avLst/>
                <a:gdLst>
                  <a:gd name="T0" fmla="*/ 87 w 173"/>
                  <a:gd name="T1" fmla="*/ 173 h 173"/>
                  <a:gd name="T2" fmla="*/ 0 w 173"/>
                  <a:gd name="T3" fmla="*/ 87 h 173"/>
                  <a:gd name="T4" fmla="*/ 6 w 173"/>
                  <a:gd name="T5" fmla="*/ 87 h 173"/>
                  <a:gd name="T6" fmla="*/ 87 w 173"/>
                  <a:gd name="T7" fmla="*/ 167 h 173"/>
                  <a:gd name="T8" fmla="*/ 167 w 173"/>
                  <a:gd name="T9" fmla="*/ 87 h 173"/>
                  <a:gd name="T10" fmla="*/ 87 w 173"/>
                  <a:gd name="T11" fmla="*/ 6 h 173"/>
                  <a:gd name="T12" fmla="*/ 87 w 173"/>
                  <a:gd name="T13" fmla="*/ 0 h 173"/>
                  <a:gd name="T14" fmla="*/ 173 w 173"/>
                  <a:gd name="T15" fmla="*/ 87 h 173"/>
                  <a:gd name="T16" fmla="*/ 87 w 173"/>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73">
                    <a:moveTo>
                      <a:pt x="87" y="173"/>
                    </a:moveTo>
                    <a:cubicBezTo>
                      <a:pt x="39" y="173"/>
                      <a:pt x="0" y="134"/>
                      <a:pt x="0" y="87"/>
                    </a:cubicBezTo>
                    <a:cubicBezTo>
                      <a:pt x="6" y="87"/>
                      <a:pt x="6" y="87"/>
                      <a:pt x="6" y="87"/>
                    </a:cubicBezTo>
                    <a:cubicBezTo>
                      <a:pt x="6" y="131"/>
                      <a:pt x="42" y="167"/>
                      <a:pt x="87" y="167"/>
                    </a:cubicBezTo>
                    <a:cubicBezTo>
                      <a:pt x="131" y="167"/>
                      <a:pt x="167" y="131"/>
                      <a:pt x="167" y="87"/>
                    </a:cubicBezTo>
                    <a:cubicBezTo>
                      <a:pt x="167" y="42"/>
                      <a:pt x="131" y="6"/>
                      <a:pt x="87" y="6"/>
                    </a:cubicBezTo>
                    <a:cubicBezTo>
                      <a:pt x="87" y="0"/>
                      <a:pt x="87" y="0"/>
                      <a:pt x="87" y="0"/>
                    </a:cubicBezTo>
                    <a:cubicBezTo>
                      <a:pt x="134" y="0"/>
                      <a:pt x="173" y="39"/>
                      <a:pt x="173" y="87"/>
                    </a:cubicBezTo>
                    <a:cubicBezTo>
                      <a:pt x="173" y="134"/>
                      <a:pt x="134" y="173"/>
                      <a:pt x="87" y="17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9" name="Freeform 26"/>
              <p:cNvSpPr>
                <a:spLocks/>
              </p:cNvSpPr>
              <p:nvPr/>
            </p:nvSpPr>
            <p:spPr bwMode="auto">
              <a:xfrm>
                <a:off x="10161588" y="460376"/>
                <a:ext cx="111125" cy="128588"/>
              </a:xfrm>
              <a:custGeom>
                <a:avLst/>
                <a:gdLst>
                  <a:gd name="T0" fmla="*/ 70 w 70"/>
                  <a:gd name="T1" fmla="*/ 81 h 81"/>
                  <a:gd name="T2" fmla="*/ 0 w 70"/>
                  <a:gd name="T3" fmla="*/ 41 h 81"/>
                  <a:gd name="T4" fmla="*/ 70 w 70"/>
                  <a:gd name="T5" fmla="*/ 0 h 81"/>
                  <a:gd name="T6" fmla="*/ 70 w 70"/>
                  <a:gd name="T7" fmla="*/ 81 h 81"/>
                </a:gdLst>
                <a:ahLst/>
                <a:cxnLst>
                  <a:cxn ang="0">
                    <a:pos x="T0" y="T1"/>
                  </a:cxn>
                  <a:cxn ang="0">
                    <a:pos x="T2" y="T3"/>
                  </a:cxn>
                  <a:cxn ang="0">
                    <a:pos x="T4" y="T5"/>
                  </a:cxn>
                  <a:cxn ang="0">
                    <a:pos x="T6" y="T7"/>
                  </a:cxn>
                </a:cxnLst>
                <a:rect l="0" t="0" r="r" b="b"/>
                <a:pathLst>
                  <a:path w="70" h="81">
                    <a:moveTo>
                      <a:pt x="70" y="81"/>
                    </a:moveTo>
                    <a:lnTo>
                      <a:pt x="0" y="41"/>
                    </a:lnTo>
                    <a:lnTo>
                      <a:pt x="70" y="0"/>
                    </a:lnTo>
                    <a:lnTo>
                      <a:pt x="70" y="81"/>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70" name="Freeform 27"/>
              <p:cNvSpPr>
                <a:spLocks/>
              </p:cNvSpPr>
              <p:nvPr/>
            </p:nvSpPr>
            <p:spPr bwMode="auto">
              <a:xfrm>
                <a:off x="10253663" y="649289"/>
                <a:ext cx="125413" cy="244475"/>
              </a:xfrm>
              <a:custGeom>
                <a:avLst/>
                <a:gdLst>
                  <a:gd name="T0" fmla="*/ 70 w 79"/>
                  <a:gd name="T1" fmla="*/ 154 h 154"/>
                  <a:gd name="T2" fmla="*/ 0 w 79"/>
                  <a:gd name="T3" fmla="*/ 83 h 154"/>
                  <a:gd name="T4" fmla="*/ 0 w 79"/>
                  <a:gd name="T5" fmla="*/ 0 h 154"/>
                  <a:gd name="T6" fmla="*/ 10 w 79"/>
                  <a:gd name="T7" fmla="*/ 0 h 154"/>
                  <a:gd name="T8" fmla="*/ 10 w 79"/>
                  <a:gd name="T9" fmla="*/ 78 h 154"/>
                  <a:gd name="T10" fmla="*/ 79 w 79"/>
                  <a:gd name="T11" fmla="*/ 145 h 154"/>
                  <a:gd name="T12" fmla="*/ 70 w 79"/>
                  <a:gd name="T13" fmla="*/ 154 h 154"/>
                </a:gdLst>
                <a:ahLst/>
                <a:cxnLst>
                  <a:cxn ang="0">
                    <a:pos x="T0" y="T1"/>
                  </a:cxn>
                  <a:cxn ang="0">
                    <a:pos x="T2" y="T3"/>
                  </a:cxn>
                  <a:cxn ang="0">
                    <a:pos x="T4" y="T5"/>
                  </a:cxn>
                  <a:cxn ang="0">
                    <a:pos x="T6" y="T7"/>
                  </a:cxn>
                  <a:cxn ang="0">
                    <a:pos x="T8" y="T9"/>
                  </a:cxn>
                  <a:cxn ang="0">
                    <a:pos x="T10" y="T11"/>
                  </a:cxn>
                  <a:cxn ang="0">
                    <a:pos x="T12" y="T13"/>
                  </a:cxn>
                </a:cxnLst>
                <a:rect l="0" t="0" r="r" b="b"/>
                <a:pathLst>
                  <a:path w="79" h="154">
                    <a:moveTo>
                      <a:pt x="70" y="154"/>
                    </a:moveTo>
                    <a:lnTo>
                      <a:pt x="0" y="83"/>
                    </a:lnTo>
                    <a:lnTo>
                      <a:pt x="0" y="0"/>
                    </a:lnTo>
                    <a:lnTo>
                      <a:pt x="10" y="0"/>
                    </a:lnTo>
                    <a:lnTo>
                      <a:pt x="10" y="78"/>
                    </a:lnTo>
                    <a:lnTo>
                      <a:pt x="79" y="145"/>
                    </a:lnTo>
                    <a:lnTo>
                      <a:pt x="70" y="154"/>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grpSp>
      </p:grpSp>
      <p:grpSp>
        <p:nvGrpSpPr>
          <p:cNvPr id="16" name="组合 15"/>
          <p:cNvGrpSpPr/>
          <p:nvPr/>
        </p:nvGrpSpPr>
        <p:grpSpPr>
          <a:xfrm>
            <a:off x="6372831" y="2376738"/>
            <a:ext cx="4234208" cy="920672"/>
            <a:chOff x="6281391" y="2262438"/>
            <a:chExt cx="4234208" cy="920672"/>
          </a:xfrm>
        </p:grpSpPr>
        <p:sp>
          <p:nvSpPr>
            <p:cNvPr id="14" name="矩形 13"/>
            <p:cNvSpPr/>
            <p:nvPr/>
          </p:nvSpPr>
          <p:spPr>
            <a:xfrm>
              <a:off x="6281391" y="2262438"/>
              <a:ext cx="234825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1"/>
            <p:cNvSpPr txBox="1"/>
            <p:nvPr/>
          </p:nvSpPr>
          <p:spPr>
            <a:xfrm>
              <a:off x="6292820" y="2783000"/>
              <a:ext cx="4222779"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Subtitle 2">
              <a:extLst>
                <a:ext uri="{FF2B5EF4-FFF2-40B4-BE49-F238E27FC236}">
                  <a16:creationId xmlns:a16="http://schemas.microsoft.com/office/drawing/2014/main" xmlns="" id="{360062CF-4239-4286-B703-132EC1F0E32B}"/>
                </a:ext>
              </a:extLst>
            </p:cNvPr>
            <p:cNvSpPr txBox="1">
              <a:spLocks/>
            </p:cNvSpPr>
            <p:nvPr/>
          </p:nvSpPr>
          <p:spPr>
            <a:xfrm>
              <a:off x="6479720" y="2262438"/>
              <a:ext cx="195160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研发公司成功上市</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60" name="组合 59"/>
          <p:cNvGrpSpPr/>
          <p:nvPr/>
        </p:nvGrpSpPr>
        <p:grpSpPr>
          <a:xfrm>
            <a:off x="6233091" y="4325432"/>
            <a:ext cx="1524138" cy="1358137"/>
            <a:chOff x="1371763" y="2460813"/>
            <a:chExt cx="1761807" cy="1569920"/>
          </a:xfrm>
        </p:grpSpPr>
        <p:sp>
          <p:nvSpPr>
            <p:cNvPr id="61" name="圆角矩形 60"/>
            <p:cNvSpPr/>
            <p:nvPr/>
          </p:nvSpPr>
          <p:spPr>
            <a:xfrm>
              <a:off x="1371763" y="2460813"/>
              <a:ext cx="1761807" cy="1569920"/>
            </a:xfrm>
            <a:prstGeom prst="roundRect">
              <a:avLst>
                <a:gd name="adj" fmla="val 3819"/>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62" name="Subtitle 2">
              <a:extLst>
                <a:ext uri="{FF2B5EF4-FFF2-40B4-BE49-F238E27FC236}">
                  <a16:creationId xmlns:a16="http://schemas.microsoft.com/office/drawing/2014/main" xmlns="" id="{360062CF-4239-4286-B703-132EC1F0E32B}"/>
                </a:ext>
              </a:extLst>
            </p:cNvPr>
            <p:cNvSpPr txBox="1">
              <a:spLocks/>
            </p:cNvSpPr>
            <p:nvPr/>
          </p:nvSpPr>
          <p:spPr>
            <a:xfrm>
              <a:off x="1520457" y="3337517"/>
              <a:ext cx="142274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2023</a:t>
              </a:r>
              <a:r>
                <a:rPr lang="zh-CN" altLang="en-US"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a:t>
              </a:r>
              <a:endParaRPr lang="id-ID" sz="20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63" name="组合 62"/>
            <p:cNvGrpSpPr/>
            <p:nvPr/>
          </p:nvGrpSpPr>
          <p:grpSpPr>
            <a:xfrm>
              <a:off x="2049468" y="2756059"/>
              <a:ext cx="364729" cy="428243"/>
              <a:chOff x="10023475" y="460376"/>
              <a:chExt cx="496888" cy="550863"/>
            </a:xfrm>
            <a:gradFill>
              <a:gsLst>
                <a:gs pos="0">
                  <a:srgbClr val="FE2B56"/>
                </a:gs>
                <a:gs pos="100000">
                  <a:srgbClr val="FE6F3F"/>
                </a:gs>
              </a:gsLst>
              <a:lin ang="5400000" scaled="1"/>
            </a:gradFill>
          </p:grpSpPr>
          <p:sp>
            <p:nvSpPr>
              <p:cNvPr id="64" name="Freeform 25"/>
              <p:cNvSpPr>
                <a:spLocks/>
              </p:cNvSpPr>
              <p:nvPr/>
            </p:nvSpPr>
            <p:spPr bwMode="auto">
              <a:xfrm>
                <a:off x="10023475" y="514351"/>
                <a:ext cx="496888" cy="496888"/>
              </a:xfrm>
              <a:custGeom>
                <a:avLst/>
                <a:gdLst>
                  <a:gd name="T0" fmla="*/ 87 w 173"/>
                  <a:gd name="T1" fmla="*/ 173 h 173"/>
                  <a:gd name="T2" fmla="*/ 0 w 173"/>
                  <a:gd name="T3" fmla="*/ 87 h 173"/>
                  <a:gd name="T4" fmla="*/ 6 w 173"/>
                  <a:gd name="T5" fmla="*/ 87 h 173"/>
                  <a:gd name="T6" fmla="*/ 87 w 173"/>
                  <a:gd name="T7" fmla="*/ 167 h 173"/>
                  <a:gd name="T8" fmla="*/ 167 w 173"/>
                  <a:gd name="T9" fmla="*/ 87 h 173"/>
                  <a:gd name="T10" fmla="*/ 87 w 173"/>
                  <a:gd name="T11" fmla="*/ 6 h 173"/>
                  <a:gd name="T12" fmla="*/ 87 w 173"/>
                  <a:gd name="T13" fmla="*/ 0 h 173"/>
                  <a:gd name="T14" fmla="*/ 173 w 173"/>
                  <a:gd name="T15" fmla="*/ 87 h 173"/>
                  <a:gd name="T16" fmla="*/ 87 w 173"/>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73">
                    <a:moveTo>
                      <a:pt x="87" y="173"/>
                    </a:moveTo>
                    <a:cubicBezTo>
                      <a:pt x="39" y="173"/>
                      <a:pt x="0" y="134"/>
                      <a:pt x="0" y="87"/>
                    </a:cubicBezTo>
                    <a:cubicBezTo>
                      <a:pt x="6" y="87"/>
                      <a:pt x="6" y="87"/>
                      <a:pt x="6" y="87"/>
                    </a:cubicBezTo>
                    <a:cubicBezTo>
                      <a:pt x="6" y="131"/>
                      <a:pt x="42" y="167"/>
                      <a:pt x="87" y="167"/>
                    </a:cubicBezTo>
                    <a:cubicBezTo>
                      <a:pt x="131" y="167"/>
                      <a:pt x="167" y="131"/>
                      <a:pt x="167" y="87"/>
                    </a:cubicBezTo>
                    <a:cubicBezTo>
                      <a:pt x="167" y="42"/>
                      <a:pt x="131" y="6"/>
                      <a:pt x="87" y="6"/>
                    </a:cubicBezTo>
                    <a:cubicBezTo>
                      <a:pt x="87" y="0"/>
                      <a:pt x="87" y="0"/>
                      <a:pt x="87" y="0"/>
                    </a:cubicBezTo>
                    <a:cubicBezTo>
                      <a:pt x="134" y="0"/>
                      <a:pt x="173" y="39"/>
                      <a:pt x="173" y="87"/>
                    </a:cubicBezTo>
                    <a:cubicBezTo>
                      <a:pt x="173" y="134"/>
                      <a:pt x="134" y="173"/>
                      <a:pt x="87" y="17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5" name="Freeform 26"/>
              <p:cNvSpPr>
                <a:spLocks/>
              </p:cNvSpPr>
              <p:nvPr/>
            </p:nvSpPr>
            <p:spPr bwMode="auto">
              <a:xfrm>
                <a:off x="10161588" y="460376"/>
                <a:ext cx="111125" cy="128588"/>
              </a:xfrm>
              <a:custGeom>
                <a:avLst/>
                <a:gdLst>
                  <a:gd name="T0" fmla="*/ 70 w 70"/>
                  <a:gd name="T1" fmla="*/ 81 h 81"/>
                  <a:gd name="T2" fmla="*/ 0 w 70"/>
                  <a:gd name="T3" fmla="*/ 41 h 81"/>
                  <a:gd name="T4" fmla="*/ 70 w 70"/>
                  <a:gd name="T5" fmla="*/ 0 h 81"/>
                  <a:gd name="T6" fmla="*/ 70 w 70"/>
                  <a:gd name="T7" fmla="*/ 81 h 81"/>
                </a:gdLst>
                <a:ahLst/>
                <a:cxnLst>
                  <a:cxn ang="0">
                    <a:pos x="T0" y="T1"/>
                  </a:cxn>
                  <a:cxn ang="0">
                    <a:pos x="T2" y="T3"/>
                  </a:cxn>
                  <a:cxn ang="0">
                    <a:pos x="T4" y="T5"/>
                  </a:cxn>
                  <a:cxn ang="0">
                    <a:pos x="T6" y="T7"/>
                  </a:cxn>
                </a:cxnLst>
                <a:rect l="0" t="0" r="r" b="b"/>
                <a:pathLst>
                  <a:path w="70" h="81">
                    <a:moveTo>
                      <a:pt x="70" y="81"/>
                    </a:moveTo>
                    <a:lnTo>
                      <a:pt x="0" y="41"/>
                    </a:lnTo>
                    <a:lnTo>
                      <a:pt x="70" y="0"/>
                    </a:lnTo>
                    <a:lnTo>
                      <a:pt x="70" y="81"/>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6" name="Freeform 27"/>
              <p:cNvSpPr>
                <a:spLocks/>
              </p:cNvSpPr>
              <p:nvPr/>
            </p:nvSpPr>
            <p:spPr bwMode="auto">
              <a:xfrm>
                <a:off x="10253663" y="649289"/>
                <a:ext cx="125413" cy="244475"/>
              </a:xfrm>
              <a:custGeom>
                <a:avLst/>
                <a:gdLst>
                  <a:gd name="T0" fmla="*/ 70 w 79"/>
                  <a:gd name="T1" fmla="*/ 154 h 154"/>
                  <a:gd name="T2" fmla="*/ 0 w 79"/>
                  <a:gd name="T3" fmla="*/ 83 h 154"/>
                  <a:gd name="T4" fmla="*/ 0 w 79"/>
                  <a:gd name="T5" fmla="*/ 0 h 154"/>
                  <a:gd name="T6" fmla="*/ 10 w 79"/>
                  <a:gd name="T7" fmla="*/ 0 h 154"/>
                  <a:gd name="T8" fmla="*/ 10 w 79"/>
                  <a:gd name="T9" fmla="*/ 78 h 154"/>
                  <a:gd name="T10" fmla="*/ 79 w 79"/>
                  <a:gd name="T11" fmla="*/ 145 h 154"/>
                  <a:gd name="T12" fmla="*/ 70 w 79"/>
                  <a:gd name="T13" fmla="*/ 154 h 154"/>
                </a:gdLst>
                <a:ahLst/>
                <a:cxnLst>
                  <a:cxn ang="0">
                    <a:pos x="T0" y="T1"/>
                  </a:cxn>
                  <a:cxn ang="0">
                    <a:pos x="T2" y="T3"/>
                  </a:cxn>
                  <a:cxn ang="0">
                    <a:pos x="T4" y="T5"/>
                  </a:cxn>
                  <a:cxn ang="0">
                    <a:pos x="T6" y="T7"/>
                  </a:cxn>
                  <a:cxn ang="0">
                    <a:pos x="T8" y="T9"/>
                  </a:cxn>
                  <a:cxn ang="0">
                    <a:pos x="T10" y="T11"/>
                  </a:cxn>
                  <a:cxn ang="0">
                    <a:pos x="T12" y="T13"/>
                  </a:cxn>
                </a:cxnLst>
                <a:rect l="0" t="0" r="r" b="b"/>
                <a:pathLst>
                  <a:path w="79" h="154">
                    <a:moveTo>
                      <a:pt x="70" y="154"/>
                    </a:moveTo>
                    <a:lnTo>
                      <a:pt x="0" y="83"/>
                    </a:lnTo>
                    <a:lnTo>
                      <a:pt x="0" y="0"/>
                    </a:lnTo>
                    <a:lnTo>
                      <a:pt x="10" y="0"/>
                    </a:lnTo>
                    <a:lnTo>
                      <a:pt x="10" y="78"/>
                    </a:lnTo>
                    <a:lnTo>
                      <a:pt x="79" y="145"/>
                    </a:lnTo>
                    <a:lnTo>
                      <a:pt x="70" y="154"/>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grpSp>
      </p:grpSp>
      <p:grpSp>
        <p:nvGrpSpPr>
          <p:cNvPr id="71" name="组合 70"/>
          <p:cNvGrpSpPr/>
          <p:nvPr/>
        </p:nvGrpSpPr>
        <p:grpSpPr>
          <a:xfrm>
            <a:off x="1485116" y="4580849"/>
            <a:ext cx="4222779" cy="920672"/>
            <a:chOff x="4422195" y="2262438"/>
            <a:chExt cx="4222779" cy="920672"/>
          </a:xfrm>
        </p:grpSpPr>
        <p:sp>
          <p:nvSpPr>
            <p:cNvPr id="81" name="矩形 80"/>
            <p:cNvSpPr/>
            <p:nvPr/>
          </p:nvSpPr>
          <p:spPr>
            <a:xfrm>
              <a:off x="6281391" y="2262438"/>
              <a:ext cx="234825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21"/>
            <p:cNvSpPr txBox="1"/>
            <p:nvPr/>
          </p:nvSpPr>
          <p:spPr>
            <a:xfrm>
              <a:off x="4422195" y="2783000"/>
              <a:ext cx="4222779" cy="400110"/>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1" name="Subtitle 2">
              <a:extLst>
                <a:ext uri="{FF2B5EF4-FFF2-40B4-BE49-F238E27FC236}">
                  <a16:creationId xmlns:a16="http://schemas.microsoft.com/office/drawing/2014/main" xmlns="" id="{360062CF-4239-4286-B703-132EC1F0E32B}"/>
                </a:ext>
              </a:extLst>
            </p:cNvPr>
            <p:cNvSpPr txBox="1">
              <a:spLocks/>
            </p:cNvSpPr>
            <p:nvPr/>
          </p:nvSpPr>
          <p:spPr>
            <a:xfrm>
              <a:off x="6479720" y="2262438"/>
              <a:ext cx="195160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软件技术升级成功</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102" name="等腰三角形 101"/>
          <p:cNvSpPr/>
          <p:nvPr/>
        </p:nvSpPr>
        <p:spPr>
          <a:xfrm rot="10800000">
            <a:off x="6035418" y="6091332"/>
            <a:ext cx="107098" cy="692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8071424"/>
      </p:ext>
    </p:extLst>
  </p:cSld>
  <p:clrMapOvr>
    <a:masterClrMapping/>
  </p:clrMapOvr>
  <p:transition spd="med" advClick="0" advTm="6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500"/>
                                        <p:tgtEl>
                                          <p:spTgt spid="5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1+#ppt_w/2"/>
                                          </p:val>
                                        </p:tav>
                                        <p:tav tm="100000">
                                          <p:val>
                                            <p:strVal val="#ppt_x"/>
                                          </p:val>
                                        </p:tav>
                                      </p:tavLst>
                                    </p:anim>
                                    <p:anim calcmode="lin" valueType="num">
                                      <p:cBhvr additive="base">
                                        <p:cTn id="16" dur="5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1+#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圆角矩形 35"/>
          <p:cNvSpPr/>
          <p:nvPr/>
        </p:nvSpPr>
        <p:spPr>
          <a:xfrm>
            <a:off x="6535233" y="2297430"/>
            <a:ext cx="4083933" cy="3386356"/>
          </a:xfrm>
          <a:prstGeom prst="roundRect">
            <a:avLst>
              <a:gd name="adj" fmla="val 3127"/>
            </a:avLst>
          </a:prstGeom>
          <a:solidFill>
            <a:srgbClr val="86BC42"/>
          </a:solidFill>
          <a:ln>
            <a:noFill/>
          </a:ln>
          <a:effectLst>
            <a:outerShdw blurRad="254000" dist="63500" dir="2700000" algn="tl" rotWithShape="0">
              <a:prstClr val="black">
                <a:alpha val="30000"/>
              </a:prstClr>
            </a:outerShdw>
          </a:effectLst>
        </p:spPr>
        <p:txBody>
          <a:bodyPr wrap="square" rtlCol="0" anchor="ctr">
            <a:spAutoFit/>
            <a:scene3d>
              <a:camera prst="orthographicFront"/>
              <a:lightRig rig="threePt" dir="t"/>
            </a:scene3d>
            <a:sp3d contourW="12700"/>
          </a:bodyPr>
          <a:lstStyle/>
          <a:p>
            <a:pPr algn="just">
              <a:lnSpc>
                <a:spcPct val="120000"/>
              </a:lnSpc>
            </a:pPr>
            <a:endParaRPr lang="zh-CN" altLang="en-US" sz="1400" dirty="0">
              <a:gradFill>
                <a:gsLst>
                  <a:gs pos="0">
                    <a:srgbClr val="EEB948"/>
                  </a:gs>
                  <a:gs pos="100000">
                    <a:srgbClr val="B16F27"/>
                  </a:gs>
                </a:gsLst>
                <a:lin ang="5400000" scaled="1"/>
              </a:gradFill>
              <a:latin typeface="方正黑体简体" panose="02010601030101010101" pitchFamily="2" charset="-122"/>
              <a:ea typeface="方正黑体简体" panose="02010601030101010101" pitchFamily="2" charset="-122"/>
              <a:cs typeface="+mn-ea"/>
              <a:sym typeface="+mn-lt"/>
            </a:endParaRPr>
          </a:p>
        </p:txBody>
      </p:sp>
      <p:sp>
        <p:nvSpPr>
          <p:cNvPr id="37" name="矩形 36"/>
          <p:cNvSpPr/>
          <p:nvPr/>
        </p:nvSpPr>
        <p:spPr>
          <a:xfrm>
            <a:off x="1116512" y="5348253"/>
            <a:ext cx="4495097" cy="492443"/>
          </a:xfrm>
          <a:prstGeom prst="rect">
            <a:avLst/>
          </a:prstGeom>
        </p:spPr>
        <p:txBody>
          <a:bodyPr wrap="square">
            <a:spAutoFit/>
          </a:bodyPr>
          <a:lstStyle/>
          <a:p>
            <a:pPr>
              <a:lnSpc>
                <a:spcPct val="130000"/>
              </a:lnSpc>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公司职务及社会职务描述。请在这里填入您的内容，可复制您的内容，然后右键选择“只保留文本”来粘贴您的内容。</a:t>
            </a:r>
            <a:endParaRPr lang="zh-CN" altLang="en-US" sz="900" kern="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8" name="文本框 25"/>
          <p:cNvSpPr txBox="1"/>
          <p:nvPr>
            <p:custDataLst>
              <p:tags r:id="rId1"/>
            </p:custDataLst>
          </p:nvPr>
        </p:nvSpPr>
        <p:spPr>
          <a:xfrm>
            <a:off x="1314306" y="4597772"/>
            <a:ext cx="3841249" cy="497957"/>
          </a:xfrm>
          <a:prstGeom prst="rect">
            <a:avLst/>
          </a:prstGeom>
          <a:noFill/>
        </p:spPr>
        <p:txBody>
          <a:bodyPr wrap="square" rtlCol="0">
            <a:spAutoFit/>
          </a:bodyPr>
          <a:lstStyle/>
          <a:p>
            <a:pPr algn="ctr">
              <a:lnSpc>
                <a:spcPct val="12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技术骨干：姓名</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9" name="组合 38"/>
          <p:cNvGrpSpPr/>
          <p:nvPr/>
        </p:nvGrpSpPr>
        <p:grpSpPr>
          <a:xfrm>
            <a:off x="1116511" y="4338059"/>
            <a:ext cx="4504622" cy="846897"/>
            <a:chOff x="838622" y="4216073"/>
            <a:chExt cx="4504622" cy="846897"/>
          </a:xfrm>
        </p:grpSpPr>
        <p:cxnSp>
          <p:nvCxnSpPr>
            <p:cNvPr id="40" name="直接连接符 39"/>
            <p:cNvCxnSpPr/>
            <p:nvPr/>
          </p:nvCxnSpPr>
          <p:spPr>
            <a:xfrm>
              <a:off x="838622" y="5062970"/>
              <a:ext cx="4495097"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custDataLst>
                <p:tags r:id="rId3"/>
              </p:custDataLst>
            </p:nvPr>
          </p:nvSpPr>
          <p:spPr>
            <a:xfrm>
              <a:off x="4955681" y="4642124"/>
              <a:ext cx="387563" cy="420846"/>
            </a:xfrm>
            <a:prstGeom prst="rect">
              <a:avLst/>
            </a:prstGeom>
            <a:solidFill>
              <a:schemeClr val="bg1"/>
            </a:solidFill>
            <a:ln w="12700" cap="flat" cmpd="sng" algn="ctr">
              <a:noFill/>
              <a:prstDash val="solid"/>
              <a:miter lim="800000"/>
            </a:ln>
            <a:effectLst/>
          </p:spPr>
          <p:txBody>
            <a:bodyPr rtlCol="0" anchor="ctr"/>
            <a:lstStyle/>
            <a:p>
              <a:pPr algn="ctr">
                <a:defRPr/>
              </a:pPr>
              <a:endParaRPr lang="zh-CN" altLang="en-US" kern="0">
                <a:solidFill>
                  <a:schemeClr val="tx1">
                    <a:lumMod val="65000"/>
                    <a:lumOff val="35000"/>
                  </a:schemeClr>
                </a:solidFill>
                <a:cs typeface="+mn-ea"/>
                <a:sym typeface="+mn-lt"/>
              </a:endParaRPr>
            </a:p>
          </p:txBody>
        </p:sp>
        <p:sp>
          <p:nvSpPr>
            <p:cNvPr id="42" name="矩形 41"/>
            <p:cNvSpPr/>
            <p:nvPr>
              <p:custDataLst>
                <p:tags r:id="rId4"/>
              </p:custDataLst>
            </p:nvPr>
          </p:nvSpPr>
          <p:spPr>
            <a:xfrm>
              <a:off x="4568118" y="4216073"/>
              <a:ext cx="387563" cy="420846"/>
            </a:xfrm>
            <a:prstGeom prst="rect">
              <a:avLst/>
            </a:prstGeom>
            <a:solidFill>
              <a:schemeClr val="bg1"/>
            </a:solidFill>
            <a:ln w="12700" cap="flat" cmpd="sng" algn="ctr">
              <a:noFill/>
              <a:prstDash val="solid"/>
              <a:miter lim="800000"/>
            </a:ln>
            <a:effectLst/>
          </p:spPr>
          <p:txBody>
            <a:bodyPr rtlCol="0" anchor="ctr"/>
            <a:lstStyle/>
            <a:p>
              <a:pPr algn="ctr">
                <a:defRPr/>
              </a:pPr>
              <a:endParaRPr lang="zh-CN" altLang="en-US" kern="0">
                <a:solidFill>
                  <a:schemeClr val="tx1">
                    <a:lumMod val="65000"/>
                    <a:lumOff val="35000"/>
                  </a:schemeClr>
                </a:solidFill>
                <a:cs typeface="+mn-ea"/>
                <a:sym typeface="+mn-lt"/>
              </a:endParaRPr>
            </a:p>
          </p:txBody>
        </p:sp>
      </p:grpSp>
      <p:sp>
        <p:nvSpPr>
          <p:cNvPr id="43" name="椭圆 42"/>
          <p:cNvSpPr/>
          <p:nvPr/>
        </p:nvSpPr>
        <p:spPr>
          <a:xfrm>
            <a:off x="2168032" y="2181922"/>
            <a:ext cx="2182300" cy="2189670"/>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w="38100">
            <a:solidFill>
              <a:schemeClr val="bg1"/>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TextBox 14"/>
          <p:cNvSpPr txBox="1"/>
          <p:nvPr/>
        </p:nvSpPr>
        <p:spPr>
          <a:xfrm>
            <a:off x="6703201" y="3135144"/>
            <a:ext cx="3812826" cy="1477328"/>
          </a:xfrm>
          <a:prstGeom prst="rect">
            <a:avLst/>
          </a:prstGeom>
          <a:noFill/>
        </p:spPr>
        <p:txBody>
          <a:bodyPr wrap="square"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请填入您的</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内容或复制点击</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右键选择只保留文本来粘贴您的内容。请填入您的</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内容或复后</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点击右键选择</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只您</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的内容</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en-US" altLang="zh-CN" sz="1000" dirty="0" smtClean="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请</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填入您的</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内容或</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复制内容后点击右键选择只</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保留请</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填入您的</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内容或</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复制内容后点击右键选择只保留</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文本粘贴</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您的内容。</a:t>
            </a:r>
          </a:p>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击</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右键选择只保留文本来粘贴您的内容。请填入您的</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内容复制</a:t>
            </a: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内容后点击右键选择只保留文本来粘贴您的内容</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5" name="文本框 25"/>
          <p:cNvSpPr txBox="1"/>
          <p:nvPr>
            <p:custDataLst>
              <p:tags r:id="rId2"/>
            </p:custDataLst>
          </p:nvPr>
        </p:nvSpPr>
        <p:spPr>
          <a:xfrm>
            <a:off x="7294690" y="2510701"/>
            <a:ext cx="2629849" cy="535531"/>
          </a:xfrm>
          <a:prstGeom prst="rect">
            <a:avLst/>
          </a:prstGeom>
          <a:noFill/>
        </p:spPr>
        <p:txBody>
          <a:bodyPr wrap="square" rtlCol="0">
            <a:spAutoFit/>
          </a:bodyPr>
          <a:lstStyle/>
          <a:p>
            <a:pPr algn="ctr">
              <a:lnSpc>
                <a:spcPct val="120000"/>
              </a:lnSpc>
            </a:pP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主要操作项目</a:t>
            </a:r>
            <a:endParaRPr lang="en-US" altLang="zh-CN"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46" name="组合 45"/>
          <p:cNvGrpSpPr/>
          <p:nvPr/>
        </p:nvGrpSpPr>
        <p:grpSpPr>
          <a:xfrm>
            <a:off x="8320326" y="4971247"/>
            <a:ext cx="2042442" cy="372592"/>
            <a:chOff x="7535366" y="5604250"/>
            <a:chExt cx="3864992" cy="705070"/>
          </a:xfrm>
          <a:solidFill>
            <a:schemeClr val="bg1"/>
          </a:solidFill>
        </p:grpSpPr>
        <p:grpSp>
          <p:nvGrpSpPr>
            <p:cNvPr id="47" name="组合 46"/>
            <p:cNvGrpSpPr/>
            <p:nvPr/>
          </p:nvGrpSpPr>
          <p:grpSpPr>
            <a:xfrm>
              <a:off x="10151093" y="5604250"/>
              <a:ext cx="1249265" cy="705070"/>
              <a:chOff x="3100388" y="1738313"/>
              <a:chExt cx="5991226" cy="3381375"/>
            </a:xfrm>
            <a:grpFill/>
          </p:grpSpPr>
          <p:sp>
            <p:nvSpPr>
              <p:cNvPr id="49" name="Freeform 429"/>
              <p:cNvSpPr>
                <a:spLocks noEditPoints="1"/>
              </p:cNvSpPr>
              <p:nvPr/>
            </p:nvSpPr>
            <p:spPr bwMode="auto">
              <a:xfrm>
                <a:off x="5854701" y="1855788"/>
                <a:ext cx="3236913" cy="3241675"/>
              </a:xfrm>
              <a:custGeom>
                <a:avLst/>
                <a:gdLst>
                  <a:gd name="T0" fmla="*/ 431 w 861"/>
                  <a:gd name="T1" fmla="*/ 0 h 861"/>
                  <a:gd name="T2" fmla="*/ 861 w 861"/>
                  <a:gd name="T3" fmla="*/ 430 h 861"/>
                  <a:gd name="T4" fmla="*/ 431 w 861"/>
                  <a:gd name="T5" fmla="*/ 861 h 861"/>
                  <a:gd name="T6" fmla="*/ 0 w 861"/>
                  <a:gd name="T7" fmla="*/ 430 h 861"/>
                  <a:gd name="T8" fmla="*/ 431 w 861"/>
                  <a:gd name="T9" fmla="*/ 0 h 861"/>
                  <a:gd name="T10" fmla="*/ 795 w 861"/>
                  <a:gd name="T11" fmla="*/ 429 h 861"/>
                  <a:gd name="T12" fmla="*/ 460 w 861"/>
                  <a:gd name="T13" fmla="*/ 66 h 861"/>
                  <a:gd name="T14" fmla="*/ 460 w 861"/>
                  <a:gd name="T15" fmla="*/ 178 h 861"/>
                  <a:gd name="T16" fmla="*/ 533 w 861"/>
                  <a:gd name="T17" fmla="*/ 178 h 861"/>
                  <a:gd name="T18" fmla="*/ 603 w 861"/>
                  <a:gd name="T19" fmla="*/ 234 h 861"/>
                  <a:gd name="T20" fmla="*/ 603 w 861"/>
                  <a:gd name="T21" fmla="*/ 315 h 861"/>
                  <a:gd name="T22" fmla="*/ 539 w 861"/>
                  <a:gd name="T23" fmla="*/ 315 h 861"/>
                  <a:gd name="T24" fmla="*/ 539 w 861"/>
                  <a:gd name="T25" fmla="*/ 264 h 861"/>
                  <a:gd name="T26" fmla="*/ 495 w 861"/>
                  <a:gd name="T27" fmla="*/ 229 h 861"/>
                  <a:gd name="T28" fmla="*/ 460 w 861"/>
                  <a:gd name="T29" fmla="*/ 229 h 861"/>
                  <a:gd name="T30" fmla="*/ 460 w 861"/>
                  <a:gd name="T31" fmla="*/ 400 h 861"/>
                  <a:gd name="T32" fmla="*/ 532 w 861"/>
                  <a:gd name="T33" fmla="*/ 400 h 861"/>
                  <a:gd name="T34" fmla="*/ 603 w 861"/>
                  <a:gd name="T35" fmla="*/ 456 h 861"/>
                  <a:gd name="T36" fmla="*/ 603 w 861"/>
                  <a:gd name="T37" fmla="*/ 617 h 861"/>
                  <a:gd name="T38" fmla="*/ 532 w 861"/>
                  <a:gd name="T39" fmla="*/ 673 h 861"/>
                  <a:gd name="T40" fmla="*/ 460 w 861"/>
                  <a:gd name="T41" fmla="*/ 673 h 861"/>
                  <a:gd name="T42" fmla="*/ 460 w 861"/>
                  <a:gd name="T43" fmla="*/ 791 h 861"/>
                  <a:gd name="T44" fmla="*/ 795 w 861"/>
                  <a:gd name="T45" fmla="*/ 429 h 861"/>
                  <a:gd name="T46" fmla="*/ 538 w 861"/>
                  <a:gd name="T47" fmla="*/ 587 h 861"/>
                  <a:gd name="T48" fmla="*/ 538 w 861"/>
                  <a:gd name="T49" fmla="*/ 486 h 861"/>
                  <a:gd name="T50" fmla="*/ 494 w 861"/>
                  <a:gd name="T51" fmla="*/ 451 h 861"/>
                  <a:gd name="T52" fmla="*/ 460 w 861"/>
                  <a:gd name="T53" fmla="*/ 451 h 861"/>
                  <a:gd name="T54" fmla="*/ 460 w 861"/>
                  <a:gd name="T55" fmla="*/ 622 h 861"/>
                  <a:gd name="T56" fmla="*/ 494 w 861"/>
                  <a:gd name="T57" fmla="*/ 622 h 861"/>
                  <a:gd name="T58" fmla="*/ 538 w 861"/>
                  <a:gd name="T59" fmla="*/ 587 h 861"/>
                  <a:gd name="T60" fmla="*/ 402 w 861"/>
                  <a:gd name="T61" fmla="*/ 791 h 861"/>
                  <a:gd name="T62" fmla="*/ 402 w 861"/>
                  <a:gd name="T63" fmla="*/ 673 h 861"/>
                  <a:gd name="T64" fmla="*/ 329 w 861"/>
                  <a:gd name="T65" fmla="*/ 673 h 861"/>
                  <a:gd name="T66" fmla="*/ 259 w 861"/>
                  <a:gd name="T67" fmla="*/ 617 h 861"/>
                  <a:gd name="T68" fmla="*/ 259 w 861"/>
                  <a:gd name="T69" fmla="*/ 536 h 861"/>
                  <a:gd name="T70" fmla="*/ 323 w 861"/>
                  <a:gd name="T71" fmla="*/ 536 h 861"/>
                  <a:gd name="T72" fmla="*/ 323 w 861"/>
                  <a:gd name="T73" fmla="*/ 587 h 861"/>
                  <a:gd name="T74" fmla="*/ 367 w 861"/>
                  <a:gd name="T75" fmla="*/ 622 h 861"/>
                  <a:gd name="T76" fmla="*/ 402 w 861"/>
                  <a:gd name="T77" fmla="*/ 622 h 861"/>
                  <a:gd name="T78" fmla="*/ 402 w 861"/>
                  <a:gd name="T79" fmla="*/ 451 h 861"/>
                  <a:gd name="T80" fmla="*/ 330 w 861"/>
                  <a:gd name="T81" fmla="*/ 451 h 861"/>
                  <a:gd name="T82" fmla="*/ 260 w 861"/>
                  <a:gd name="T83" fmla="*/ 395 h 861"/>
                  <a:gd name="T84" fmla="*/ 260 w 861"/>
                  <a:gd name="T85" fmla="*/ 234 h 861"/>
                  <a:gd name="T86" fmla="*/ 330 w 861"/>
                  <a:gd name="T87" fmla="*/ 178 h 861"/>
                  <a:gd name="T88" fmla="*/ 402 w 861"/>
                  <a:gd name="T89" fmla="*/ 178 h 861"/>
                  <a:gd name="T90" fmla="*/ 402 w 861"/>
                  <a:gd name="T91" fmla="*/ 66 h 861"/>
                  <a:gd name="T92" fmla="*/ 67 w 861"/>
                  <a:gd name="T93" fmla="*/ 429 h 861"/>
                  <a:gd name="T94" fmla="*/ 402 w 861"/>
                  <a:gd name="T95" fmla="*/ 791 h 861"/>
                  <a:gd name="T96" fmla="*/ 402 w 861"/>
                  <a:gd name="T97" fmla="*/ 400 h 861"/>
                  <a:gd name="T98" fmla="*/ 402 w 861"/>
                  <a:gd name="T99" fmla="*/ 229 h 861"/>
                  <a:gd name="T100" fmla="*/ 368 w 861"/>
                  <a:gd name="T101" fmla="*/ 229 h 861"/>
                  <a:gd name="T102" fmla="*/ 324 w 861"/>
                  <a:gd name="T103" fmla="*/ 264 h 861"/>
                  <a:gd name="T104" fmla="*/ 324 w 861"/>
                  <a:gd name="T105" fmla="*/ 365 h 861"/>
                  <a:gd name="T106" fmla="*/ 368 w 861"/>
                  <a:gd name="T107" fmla="*/ 400 h 861"/>
                  <a:gd name="T108" fmla="*/ 402 w 861"/>
                  <a:gd name="T109" fmla="*/ 40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1" h="861">
                    <a:moveTo>
                      <a:pt x="431" y="0"/>
                    </a:moveTo>
                    <a:cubicBezTo>
                      <a:pt x="668" y="0"/>
                      <a:pt x="861" y="193"/>
                      <a:pt x="861" y="430"/>
                    </a:cubicBezTo>
                    <a:cubicBezTo>
                      <a:pt x="861" y="668"/>
                      <a:pt x="668" y="861"/>
                      <a:pt x="431" y="861"/>
                    </a:cubicBezTo>
                    <a:cubicBezTo>
                      <a:pt x="193" y="861"/>
                      <a:pt x="0" y="668"/>
                      <a:pt x="0" y="430"/>
                    </a:cubicBezTo>
                    <a:cubicBezTo>
                      <a:pt x="0" y="193"/>
                      <a:pt x="193" y="0"/>
                      <a:pt x="431" y="0"/>
                    </a:cubicBezTo>
                    <a:close/>
                    <a:moveTo>
                      <a:pt x="795" y="429"/>
                    </a:moveTo>
                    <a:cubicBezTo>
                      <a:pt x="795" y="237"/>
                      <a:pt x="647" y="81"/>
                      <a:pt x="460" y="66"/>
                    </a:cubicBezTo>
                    <a:cubicBezTo>
                      <a:pt x="460" y="178"/>
                      <a:pt x="460" y="178"/>
                      <a:pt x="460" y="178"/>
                    </a:cubicBezTo>
                    <a:cubicBezTo>
                      <a:pt x="533" y="178"/>
                      <a:pt x="533" y="178"/>
                      <a:pt x="533" y="178"/>
                    </a:cubicBezTo>
                    <a:cubicBezTo>
                      <a:pt x="572" y="178"/>
                      <a:pt x="603" y="203"/>
                      <a:pt x="603" y="234"/>
                    </a:cubicBezTo>
                    <a:cubicBezTo>
                      <a:pt x="603" y="315"/>
                      <a:pt x="603" y="315"/>
                      <a:pt x="603" y="315"/>
                    </a:cubicBezTo>
                    <a:cubicBezTo>
                      <a:pt x="539" y="315"/>
                      <a:pt x="539" y="315"/>
                      <a:pt x="539" y="315"/>
                    </a:cubicBezTo>
                    <a:cubicBezTo>
                      <a:pt x="539" y="264"/>
                      <a:pt x="539" y="264"/>
                      <a:pt x="539" y="264"/>
                    </a:cubicBezTo>
                    <a:cubicBezTo>
                      <a:pt x="539" y="245"/>
                      <a:pt x="519" y="229"/>
                      <a:pt x="495" y="229"/>
                    </a:cubicBezTo>
                    <a:cubicBezTo>
                      <a:pt x="460" y="229"/>
                      <a:pt x="460" y="229"/>
                      <a:pt x="460" y="229"/>
                    </a:cubicBezTo>
                    <a:cubicBezTo>
                      <a:pt x="460" y="400"/>
                      <a:pt x="460" y="400"/>
                      <a:pt x="460" y="400"/>
                    </a:cubicBezTo>
                    <a:cubicBezTo>
                      <a:pt x="532" y="400"/>
                      <a:pt x="532" y="400"/>
                      <a:pt x="532" y="400"/>
                    </a:cubicBezTo>
                    <a:cubicBezTo>
                      <a:pt x="571" y="400"/>
                      <a:pt x="603" y="425"/>
                      <a:pt x="603" y="456"/>
                    </a:cubicBezTo>
                    <a:cubicBezTo>
                      <a:pt x="603" y="617"/>
                      <a:pt x="603" y="617"/>
                      <a:pt x="603" y="617"/>
                    </a:cubicBezTo>
                    <a:cubicBezTo>
                      <a:pt x="603" y="648"/>
                      <a:pt x="571" y="673"/>
                      <a:pt x="532" y="673"/>
                    </a:cubicBezTo>
                    <a:cubicBezTo>
                      <a:pt x="460" y="673"/>
                      <a:pt x="460" y="673"/>
                      <a:pt x="460" y="673"/>
                    </a:cubicBezTo>
                    <a:cubicBezTo>
                      <a:pt x="460" y="791"/>
                      <a:pt x="460" y="791"/>
                      <a:pt x="460" y="791"/>
                    </a:cubicBezTo>
                    <a:cubicBezTo>
                      <a:pt x="647" y="777"/>
                      <a:pt x="795" y="620"/>
                      <a:pt x="795" y="429"/>
                    </a:cubicBezTo>
                    <a:close/>
                    <a:moveTo>
                      <a:pt x="538" y="587"/>
                    </a:moveTo>
                    <a:cubicBezTo>
                      <a:pt x="538" y="486"/>
                      <a:pt x="538" y="486"/>
                      <a:pt x="538" y="486"/>
                    </a:cubicBezTo>
                    <a:cubicBezTo>
                      <a:pt x="538" y="467"/>
                      <a:pt x="519" y="451"/>
                      <a:pt x="494" y="451"/>
                    </a:cubicBezTo>
                    <a:cubicBezTo>
                      <a:pt x="460" y="451"/>
                      <a:pt x="460" y="451"/>
                      <a:pt x="460" y="451"/>
                    </a:cubicBezTo>
                    <a:cubicBezTo>
                      <a:pt x="460" y="622"/>
                      <a:pt x="460" y="622"/>
                      <a:pt x="460" y="622"/>
                    </a:cubicBezTo>
                    <a:cubicBezTo>
                      <a:pt x="494" y="622"/>
                      <a:pt x="494" y="622"/>
                      <a:pt x="494" y="622"/>
                    </a:cubicBezTo>
                    <a:cubicBezTo>
                      <a:pt x="519" y="622"/>
                      <a:pt x="538" y="606"/>
                      <a:pt x="538" y="587"/>
                    </a:cubicBezTo>
                    <a:close/>
                    <a:moveTo>
                      <a:pt x="402" y="791"/>
                    </a:moveTo>
                    <a:cubicBezTo>
                      <a:pt x="402" y="673"/>
                      <a:pt x="402" y="673"/>
                      <a:pt x="402" y="673"/>
                    </a:cubicBezTo>
                    <a:cubicBezTo>
                      <a:pt x="329" y="673"/>
                      <a:pt x="329" y="673"/>
                      <a:pt x="329" y="673"/>
                    </a:cubicBezTo>
                    <a:cubicBezTo>
                      <a:pt x="290" y="673"/>
                      <a:pt x="259" y="648"/>
                      <a:pt x="259" y="617"/>
                    </a:cubicBezTo>
                    <a:cubicBezTo>
                      <a:pt x="259" y="536"/>
                      <a:pt x="259" y="536"/>
                      <a:pt x="259" y="536"/>
                    </a:cubicBezTo>
                    <a:cubicBezTo>
                      <a:pt x="323" y="536"/>
                      <a:pt x="323" y="536"/>
                      <a:pt x="323" y="536"/>
                    </a:cubicBezTo>
                    <a:cubicBezTo>
                      <a:pt x="323" y="587"/>
                      <a:pt x="323" y="587"/>
                      <a:pt x="323" y="587"/>
                    </a:cubicBezTo>
                    <a:cubicBezTo>
                      <a:pt x="323" y="606"/>
                      <a:pt x="343" y="622"/>
                      <a:pt x="367" y="622"/>
                    </a:cubicBezTo>
                    <a:cubicBezTo>
                      <a:pt x="402" y="622"/>
                      <a:pt x="402" y="622"/>
                      <a:pt x="402" y="622"/>
                    </a:cubicBezTo>
                    <a:cubicBezTo>
                      <a:pt x="402" y="451"/>
                      <a:pt x="402" y="451"/>
                      <a:pt x="402" y="451"/>
                    </a:cubicBezTo>
                    <a:cubicBezTo>
                      <a:pt x="330" y="451"/>
                      <a:pt x="330" y="451"/>
                      <a:pt x="330" y="451"/>
                    </a:cubicBezTo>
                    <a:cubicBezTo>
                      <a:pt x="291" y="451"/>
                      <a:pt x="260" y="426"/>
                      <a:pt x="260" y="395"/>
                    </a:cubicBezTo>
                    <a:cubicBezTo>
                      <a:pt x="260" y="234"/>
                      <a:pt x="260" y="234"/>
                      <a:pt x="260" y="234"/>
                    </a:cubicBezTo>
                    <a:cubicBezTo>
                      <a:pt x="260" y="203"/>
                      <a:pt x="291" y="178"/>
                      <a:pt x="330" y="178"/>
                    </a:cubicBezTo>
                    <a:cubicBezTo>
                      <a:pt x="402" y="178"/>
                      <a:pt x="402" y="178"/>
                      <a:pt x="402" y="178"/>
                    </a:cubicBezTo>
                    <a:cubicBezTo>
                      <a:pt x="402" y="66"/>
                      <a:pt x="402" y="66"/>
                      <a:pt x="402" y="66"/>
                    </a:cubicBezTo>
                    <a:cubicBezTo>
                      <a:pt x="215" y="81"/>
                      <a:pt x="67" y="237"/>
                      <a:pt x="67" y="429"/>
                    </a:cubicBezTo>
                    <a:cubicBezTo>
                      <a:pt x="67" y="620"/>
                      <a:pt x="215" y="777"/>
                      <a:pt x="402" y="791"/>
                    </a:cubicBezTo>
                    <a:close/>
                    <a:moveTo>
                      <a:pt x="402" y="400"/>
                    </a:moveTo>
                    <a:cubicBezTo>
                      <a:pt x="402" y="229"/>
                      <a:pt x="402" y="229"/>
                      <a:pt x="402" y="229"/>
                    </a:cubicBezTo>
                    <a:cubicBezTo>
                      <a:pt x="368" y="229"/>
                      <a:pt x="368" y="229"/>
                      <a:pt x="368" y="229"/>
                    </a:cubicBezTo>
                    <a:cubicBezTo>
                      <a:pt x="344" y="229"/>
                      <a:pt x="324" y="245"/>
                      <a:pt x="324" y="264"/>
                    </a:cubicBezTo>
                    <a:cubicBezTo>
                      <a:pt x="324" y="365"/>
                      <a:pt x="324" y="365"/>
                      <a:pt x="324" y="365"/>
                    </a:cubicBezTo>
                    <a:cubicBezTo>
                      <a:pt x="324" y="384"/>
                      <a:pt x="344" y="400"/>
                      <a:pt x="368" y="400"/>
                    </a:cubicBezTo>
                    <a:lnTo>
                      <a:pt x="402" y="4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430"/>
              <p:cNvSpPr>
                <a:spLocks/>
              </p:cNvSpPr>
              <p:nvPr/>
            </p:nvSpPr>
            <p:spPr bwMode="auto">
              <a:xfrm>
                <a:off x="3100388" y="1738313"/>
                <a:ext cx="2855913" cy="3381375"/>
              </a:xfrm>
              <a:custGeom>
                <a:avLst/>
                <a:gdLst>
                  <a:gd name="T0" fmla="*/ 760 w 760"/>
                  <a:gd name="T1" fmla="*/ 125 h 898"/>
                  <a:gd name="T2" fmla="*/ 718 w 760"/>
                  <a:gd name="T3" fmla="*/ 166 h 898"/>
                  <a:gd name="T4" fmla="*/ 449 w 760"/>
                  <a:gd name="T5" fmla="*/ 59 h 898"/>
                  <a:gd name="T6" fmla="*/ 59 w 760"/>
                  <a:gd name="T7" fmla="*/ 449 h 898"/>
                  <a:gd name="T8" fmla="*/ 449 w 760"/>
                  <a:gd name="T9" fmla="*/ 839 h 898"/>
                  <a:gd name="T10" fmla="*/ 713 w 760"/>
                  <a:gd name="T11" fmla="*/ 736 h 898"/>
                  <a:gd name="T12" fmla="*/ 755 w 760"/>
                  <a:gd name="T13" fmla="*/ 778 h 898"/>
                  <a:gd name="T14" fmla="*/ 449 w 760"/>
                  <a:gd name="T15" fmla="*/ 898 h 898"/>
                  <a:gd name="T16" fmla="*/ 0 w 760"/>
                  <a:gd name="T17" fmla="*/ 449 h 898"/>
                  <a:gd name="T18" fmla="*/ 449 w 760"/>
                  <a:gd name="T19" fmla="*/ 0 h 898"/>
                  <a:gd name="T20" fmla="*/ 760 w 760"/>
                  <a:gd name="T21" fmla="*/ 125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898">
                    <a:moveTo>
                      <a:pt x="760" y="125"/>
                    </a:moveTo>
                    <a:cubicBezTo>
                      <a:pt x="745" y="138"/>
                      <a:pt x="731" y="151"/>
                      <a:pt x="718" y="166"/>
                    </a:cubicBezTo>
                    <a:cubicBezTo>
                      <a:pt x="648" y="99"/>
                      <a:pt x="553" y="59"/>
                      <a:pt x="449" y="59"/>
                    </a:cubicBezTo>
                    <a:cubicBezTo>
                      <a:pt x="234" y="59"/>
                      <a:pt x="59" y="233"/>
                      <a:pt x="59" y="449"/>
                    </a:cubicBezTo>
                    <a:cubicBezTo>
                      <a:pt x="59" y="664"/>
                      <a:pt x="234" y="839"/>
                      <a:pt x="449" y="839"/>
                    </a:cubicBezTo>
                    <a:cubicBezTo>
                      <a:pt x="551" y="839"/>
                      <a:pt x="644" y="800"/>
                      <a:pt x="713" y="736"/>
                    </a:cubicBezTo>
                    <a:cubicBezTo>
                      <a:pt x="726" y="751"/>
                      <a:pt x="740" y="765"/>
                      <a:pt x="755" y="778"/>
                    </a:cubicBezTo>
                    <a:cubicBezTo>
                      <a:pt x="675" y="852"/>
                      <a:pt x="567" y="898"/>
                      <a:pt x="449" y="898"/>
                    </a:cubicBezTo>
                    <a:cubicBezTo>
                      <a:pt x="201" y="898"/>
                      <a:pt x="0" y="697"/>
                      <a:pt x="0" y="449"/>
                    </a:cubicBezTo>
                    <a:cubicBezTo>
                      <a:pt x="0" y="201"/>
                      <a:pt x="201" y="0"/>
                      <a:pt x="449" y="0"/>
                    </a:cubicBezTo>
                    <a:cubicBezTo>
                      <a:pt x="570" y="0"/>
                      <a:pt x="680" y="48"/>
                      <a:pt x="760"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431"/>
              <p:cNvSpPr>
                <a:spLocks noEditPoints="1"/>
              </p:cNvSpPr>
              <p:nvPr/>
            </p:nvSpPr>
            <p:spPr bwMode="auto">
              <a:xfrm>
                <a:off x="4471988" y="2308226"/>
                <a:ext cx="1233488" cy="1433513"/>
              </a:xfrm>
              <a:custGeom>
                <a:avLst/>
                <a:gdLst>
                  <a:gd name="T0" fmla="*/ 302 w 328"/>
                  <a:gd name="T1" fmla="*/ 298 h 381"/>
                  <a:gd name="T2" fmla="*/ 326 w 328"/>
                  <a:gd name="T3" fmla="*/ 327 h 381"/>
                  <a:gd name="T4" fmla="*/ 297 w 328"/>
                  <a:gd name="T5" fmla="*/ 352 h 381"/>
                  <a:gd name="T6" fmla="*/ 150 w 328"/>
                  <a:gd name="T7" fmla="*/ 340 h 381"/>
                  <a:gd name="T8" fmla="*/ 80 w 328"/>
                  <a:gd name="T9" fmla="*/ 381 h 381"/>
                  <a:gd name="T10" fmla="*/ 0 w 328"/>
                  <a:gd name="T11" fmla="*/ 301 h 381"/>
                  <a:gd name="T12" fmla="*/ 48 w 328"/>
                  <a:gd name="T13" fmla="*/ 228 h 381"/>
                  <a:gd name="T14" fmla="*/ 48 w 328"/>
                  <a:gd name="T15" fmla="*/ 27 h 381"/>
                  <a:gd name="T16" fmla="*/ 75 w 328"/>
                  <a:gd name="T17" fmla="*/ 0 h 381"/>
                  <a:gd name="T18" fmla="*/ 102 w 328"/>
                  <a:gd name="T19" fmla="*/ 27 h 381"/>
                  <a:gd name="T20" fmla="*/ 102 w 328"/>
                  <a:gd name="T21" fmla="*/ 224 h 381"/>
                  <a:gd name="T22" fmla="*/ 159 w 328"/>
                  <a:gd name="T23" fmla="*/ 287 h 381"/>
                  <a:gd name="T24" fmla="*/ 302 w 328"/>
                  <a:gd name="T25" fmla="*/ 298 h 381"/>
                  <a:gd name="T26" fmla="*/ 117 w 328"/>
                  <a:gd name="T27" fmla="*/ 301 h 381"/>
                  <a:gd name="T28" fmla="*/ 79 w 328"/>
                  <a:gd name="T29" fmla="*/ 262 h 381"/>
                  <a:gd name="T30" fmla="*/ 40 w 328"/>
                  <a:gd name="T31" fmla="*/ 301 h 381"/>
                  <a:gd name="T32" fmla="*/ 79 w 328"/>
                  <a:gd name="T33" fmla="*/ 340 h 381"/>
                  <a:gd name="T34" fmla="*/ 117 w 328"/>
                  <a:gd name="T35" fmla="*/ 30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 h="381">
                    <a:moveTo>
                      <a:pt x="302" y="298"/>
                    </a:moveTo>
                    <a:cubicBezTo>
                      <a:pt x="316" y="299"/>
                      <a:pt x="328" y="312"/>
                      <a:pt x="326" y="327"/>
                    </a:cubicBezTo>
                    <a:cubicBezTo>
                      <a:pt x="325" y="342"/>
                      <a:pt x="312" y="353"/>
                      <a:pt x="297" y="352"/>
                    </a:cubicBezTo>
                    <a:cubicBezTo>
                      <a:pt x="150" y="340"/>
                      <a:pt x="150" y="340"/>
                      <a:pt x="150" y="340"/>
                    </a:cubicBezTo>
                    <a:cubicBezTo>
                      <a:pt x="137" y="365"/>
                      <a:pt x="110" y="381"/>
                      <a:pt x="80" y="381"/>
                    </a:cubicBezTo>
                    <a:cubicBezTo>
                      <a:pt x="36" y="381"/>
                      <a:pt x="0" y="345"/>
                      <a:pt x="0" y="301"/>
                    </a:cubicBezTo>
                    <a:cubicBezTo>
                      <a:pt x="0" y="268"/>
                      <a:pt x="20" y="240"/>
                      <a:pt x="48" y="228"/>
                    </a:cubicBezTo>
                    <a:cubicBezTo>
                      <a:pt x="48" y="27"/>
                      <a:pt x="48" y="27"/>
                      <a:pt x="48" y="27"/>
                    </a:cubicBezTo>
                    <a:cubicBezTo>
                      <a:pt x="48" y="12"/>
                      <a:pt x="60" y="0"/>
                      <a:pt x="75" y="0"/>
                    </a:cubicBezTo>
                    <a:cubicBezTo>
                      <a:pt x="90" y="0"/>
                      <a:pt x="102" y="12"/>
                      <a:pt x="102" y="27"/>
                    </a:cubicBezTo>
                    <a:cubicBezTo>
                      <a:pt x="102" y="224"/>
                      <a:pt x="102" y="224"/>
                      <a:pt x="102" y="224"/>
                    </a:cubicBezTo>
                    <a:cubicBezTo>
                      <a:pt x="131" y="232"/>
                      <a:pt x="154" y="256"/>
                      <a:pt x="159" y="287"/>
                    </a:cubicBezTo>
                    <a:lnTo>
                      <a:pt x="302" y="298"/>
                    </a:lnTo>
                    <a:close/>
                    <a:moveTo>
                      <a:pt x="117" y="301"/>
                    </a:moveTo>
                    <a:cubicBezTo>
                      <a:pt x="117" y="280"/>
                      <a:pt x="100" y="262"/>
                      <a:pt x="79" y="262"/>
                    </a:cubicBezTo>
                    <a:cubicBezTo>
                      <a:pt x="57" y="262"/>
                      <a:pt x="40" y="280"/>
                      <a:pt x="40" y="301"/>
                    </a:cubicBezTo>
                    <a:cubicBezTo>
                      <a:pt x="40" y="323"/>
                      <a:pt x="57" y="340"/>
                      <a:pt x="79" y="340"/>
                    </a:cubicBezTo>
                    <a:cubicBezTo>
                      <a:pt x="100" y="340"/>
                      <a:pt x="117" y="323"/>
                      <a:pt x="117" y="3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Oval 432"/>
              <p:cNvSpPr>
                <a:spLocks noChangeArrowheads="1"/>
              </p:cNvSpPr>
              <p:nvPr/>
            </p:nvSpPr>
            <p:spPr bwMode="auto">
              <a:xfrm>
                <a:off x="4543426" y="4302126"/>
                <a:ext cx="447675" cy="452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Oval 433"/>
              <p:cNvSpPr>
                <a:spLocks noChangeArrowheads="1"/>
              </p:cNvSpPr>
              <p:nvPr/>
            </p:nvSpPr>
            <p:spPr bwMode="auto">
              <a:xfrm>
                <a:off x="3517901" y="3373438"/>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cxnSp>
          <p:nvCxnSpPr>
            <p:cNvPr id="48" name="直接连接符 47"/>
            <p:cNvCxnSpPr/>
            <p:nvPr/>
          </p:nvCxnSpPr>
          <p:spPr>
            <a:xfrm>
              <a:off x="7535366" y="6021996"/>
              <a:ext cx="2427057" cy="0"/>
            </a:xfrm>
            <a:prstGeom prst="line">
              <a:avLst/>
            </a:prstGeom>
            <a:grpFill/>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992760" y="893650"/>
            <a:ext cx="3573385" cy="1007620"/>
            <a:chOff x="992760" y="893650"/>
            <a:chExt cx="3573385" cy="1007620"/>
          </a:xfrm>
        </p:grpSpPr>
        <p:grpSp>
          <p:nvGrpSpPr>
            <p:cNvPr id="24" name="组合 23">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6"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核心</a:t>
                </a: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成员</a:t>
                </a:r>
                <a:endPar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7"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5" name="直接连接符 24"/>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07650837"/>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0-#ppt_w/2"/>
                                          </p:val>
                                        </p:tav>
                                        <p:tav tm="100000">
                                          <p:val>
                                            <p:strVal val="#ppt_x"/>
                                          </p:val>
                                        </p:tav>
                                      </p:tavLst>
                                    </p:anim>
                                    <p:anim calcmode="lin" valueType="num">
                                      <p:cBhvr additive="base">
                                        <p:cTn id="14" dur="500" fill="hold"/>
                                        <p:tgtEl>
                                          <p:spTgt spid="3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8"/>
                                        </p:tgtEl>
                                        <p:attrNameLst>
                                          <p:attrName>ppt_y</p:attrName>
                                        </p:attrNameLst>
                                      </p:cBhvr>
                                      <p:tavLst>
                                        <p:tav tm="0">
                                          <p:val>
                                            <p:strVal val="#ppt_y"/>
                                          </p:val>
                                        </p:tav>
                                        <p:tav tm="100000">
                                          <p:val>
                                            <p:strVal val="#ppt_y"/>
                                          </p:val>
                                        </p:tav>
                                      </p:tavLst>
                                    </p:anim>
                                    <p:anim calcmode="lin" valueType="num">
                                      <p:cBhvr>
                                        <p:cTn id="2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8"/>
                                        </p:tgtEl>
                                      </p:cBhvr>
                                    </p:animEffect>
                                  </p:childTnLst>
                                </p:cTn>
                              </p:par>
                            </p:childTnLst>
                          </p:cTn>
                        </p:par>
                        <p:par>
                          <p:cTn id="23" fill="hold">
                            <p:stCondLst>
                              <p:cond delay="1800"/>
                            </p:stCondLst>
                            <p:childTnLst>
                              <p:par>
                                <p:cTn id="24" presetID="3" presetClass="entr" presetSubtype="10"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blinds(horizontal)">
                                      <p:cBhvr>
                                        <p:cTn id="26" dur="500"/>
                                        <p:tgtEl>
                                          <p:spTgt spid="37"/>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heel(1)">
                                      <p:cBhvr>
                                        <p:cTn id="29" dur="1000"/>
                                        <p:tgtEl>
                                          <p:spTgt spid="36"/>
                                        </p:tgtEl>
                                      </p:cBhvr>
                                    </p:animEffect>
                                  </p:childTnLst>
                                </p:cTn>
                              </p:par>
                            </p:childTnLst>
                          </p:cTn>
                        </p:par>
                        <p:par>
                          <p:cTn id="30" fill="hold">
                            <p:stCondLst>
                              <p:cond delay="28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45"/>
                                        </p:tgtEl>
                                        <p:attrNameLst>
                                          <p:attrName>ppt_y</p:attrName>
                                        </p:attrNameLst>
                                      </p:cBhvr>
                                      <p:tavLst>
                                        <p:tav tm="0">
                                          <p:val>
                                            <p:strVal val="#ppt_y"/>
                                          </p:val>
                                        </p:tav>
                                        <p:tav tm="100000">
                                          <p:val>
                                            <p:strVal val="#ppt_y"/>
                                          </p:val>
                                        </p:tav>
                                      </p:tavLst>
                                    </p:anim>
                                    <p:anim calcmode="lin" valueType="num">
                                      <p:cBhvr>
                                        <p:cTn id="35"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45"/>
                                        </p:tgtEl>
                                      </p:cBhvr>
                                    </p:animEffect>
                                  </p:childTnLst>
                                </p:cTn>
                              </p:par>
                            </p:childTnLst>
                          </p:cTn>
                        </p:par>
                        <p:par>
                          <p:cTn id="38" fill="hold">
                            <p:stCondLst>
                              <p:cond delay="3550"/>
                            </p:stCondLst>
                            <p:childTnLst>
                              <p:par>
                                <p:cTn id="39" presetID="22" presetClass="entr" presetSubtype="1"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up)">
                                      <p:cBhvr>
                                        <p:cTn id="41" dur="500"/>
                                        <p:tgtEl>
                                          <p:spTgt spid="44"/>
                                        </p:tgtEl>
                                      </p:cBhvr>
                                    </p:animEffect>
                                  </p:childTnLst>
                                </p:cTn>
                              </p:par>
                            </p:childTnLst>
                          </p:cTn>
                        </p:par>
                        <p:par>
                          <p:cTn id="42" fill="hold">
                            <p:stCondLst>
                              <p:cond delay="4050"/>
                            </p:stCondLst>
                            <p:childTnLst>
                              <p:par>
                                <p:cTn id="43" presetID="2" presetClass="entr" presetSubtype="4"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ppt_x"/>
                                          </p:val>
                                        </p:tav>
                                        <p:tav tm="100000">
                                          <p:val>
                                            <p:strVal val="#ppt_x"/>
                                          </p:val>
                                        </p:tav>
                                      </p:tavLst>
                                    </p:anim>
                                    <p:anim calcmode="lin" valueType="num">
                                      <p:cBhvr additive="base">
                                        <p:cTn id="4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43" grpId="0" animBg="1"/>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158081" y="4180705"/>
            <a:ext cx="211723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681840" y="2263370"/>
            <a:ext cx="2652248" cy="3388848"/>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4" name="矩形 3"/>
          <p:cNvSpPr/>
          <p:nvPr/>
        </p:nvSpPr>
        <p:spPr>
          <a:xfrm>
            <a:off x="6158081" y="2263370"/>
            <a:ext cx="4450976" cy="1685210"/>
          </a:xfrm>
          <a:prstGeom prst="rect">
            <a:avLst/>
          </a:prstGeom>
          <a:blipFill dpi="0" rotWithShape="1">
            <a:blip r:embed="rId4" cstate="print">
              <a:extLst>
                <a:ext uri="{28A0092B-C50C-407E-A947-70E740481C1C}">
                  <a14:useLocalDpi xmlns:a14="http://schemas.microsoft.com/office/drawing/2010/main" val="0"/>
                </a:ext>
              </a:extLst>
            </a:blip>
            <a:srcRect/>
            <a:stretch>
              <a:fillRect t="-2162" b="-19796"/>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6" name="组合 5"/>
          <p:cNvGrpSpPr/>
          <p:nvPr/>
        </p:nvGrpSpPr>
        <p:grpSpPr>
          <a:xfrm>
            <a:off x="6161944" y="4208338"/>
            <a:ext cx="4504263" cy="1926861"/>
            <a:chOff x="6264813" y="3553615"/>
            <a:chExt cx="4504263" cy="1926861"/>
          </a:xfrm>
        </p:grpSpPr>
        <p:sp>
          <p:nvSpPr>
            <p:cNvPr id="17" name="TextBox 21"/>
            <p:cNvSpPr txBox="1"/>
            <p:nvPr/>
          </p:nvSpPr>
          <p:spPr>
            <a:xfrm>
              <a:off x="6264813" y="4095481"/>
              <a:ext cx="4504263" cy="1384995"/>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选择只保留文字。您的内容打在这里，或者通过框中选择粘贴右键点击图片找到“填充形状”图标然后选择填充图片即可换成您的照片</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找到</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“填充形状”图标，然后选择填充图片即可换成您的照片。</a:t>
              </a:r>
            </a:p>
            <a:p>
              <a:pPr>
                <a:lnSpc>
                  <a:spcPct val="15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Subtitle 2">
              <a:extLst>
                <a:ext uri="{FF2B5EF4-FFF2-40B4-BE49-F238E27FC236}">
                  <a16:creationId xmlns:a16="http://schemas.microsoft.com/office/drawing/2014/main" xmlns="" id="{360062CF-4239-4286-B703-132EC1F0E32B}"/>
                </a:ext>
              </a:extLst>
            </p:cNvPr>
            <p:cNvSpPr txBox="1">
              <a:spLocks/>
            </p:cNvSpPr>
            <p:nvPr/>
          </p:nvSpPr>
          <p:spPr>
            <a:xfrm>
              <a:off x="6433723" y="3553615"/>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市场专员团队</a:t>
              </a:r>
            </a:p>
          </p:txBody>
        </p:sp>
      </p:grpSp>
      <p:grpSp>
        <p:nvGrpSpPr>
          <p:cNvPr id="2" name="组合 1"/>
          <p:cNvGrpSpPr/>
          <p:nvPr/>
        </p:nvGrpSpPr>
        <p:grpSpPr>
          <a:xfrm>
            <a:off x="1506037" y="4426772"/>
            <a:ext cx="3546023" cy="1102659"/>
            <a:chOff x="537882" y="4975412"/>
            <a:chExt cx="3546023" cy="1102659"/>
          </a:xfrm>
        </p:grpSpPr>
        <p:sp>
          <p:nvSpPr>
            <p:cNvPr id="5" name="矩形 4"/>
            <p:cNvSpPr/>
            <p:nvPr/>
          </p:nvSpPr>
          <p:spPr>
            <a:xfrm>
              <a:off x="537882" y="4975412"/>
              <a:ext cx="3546023" cy="1102659"/>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20" name="TextBox 21"/>
            <p:cNvSpPr txBox="1"/>
            <p:nvPr/>
          </p:nvSpPr>
          <p:spPr>
            <a:xfrm>
              <a:off x="814810" y="5529278"/>
              <a:ext cx="2983345" cy="400110"/>
            </a:xfrm>
            <a:prstGeom prst="rect">
              <a:avLst/>
            </a:prstGeom>
            <a:noFill/>
          </p:spPr>
          <p:txBody>
            <a:bodyPr wrap="square" lIns="0" tIns="0" rIns="0" bIns="0"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a:t>
              </a:r>
              <a:r>
                <a:rPr lang="zh-CN" altLang="en-US" sz="1000" dirty="0" smtClean="0">
                  <a:solidFill>
                    <a:schemeClr val="bg1"/>
                  </a:solidFill>
                  <a:latin typeface="微软雅黑" panose="020B0503020204020204" pitchFamily="34" charset="-122"/>
                  <a:ea typeface="微软雅黑" panose="020B0503020204020204" pitchFamily="34" charset="-122"/>
                </a:rPr>
                <a: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1" name="Subtitle 2">
              <a:extLst>
                <a:ext uri="{FF2B5EF4-FFF2-40B4-BE49-F238E27FC236}">
                  <a16:creationId xmlns:a16="http://schemas.microsoft.com/office/drawing/2014/main" xmlns="" id="{360062CF-4239-4286-B703-132EC1F0E32B}"/>
                </a:ext>
              </a:extLst>
            </p:cNvPr>
            <p:cNvSpPr txBox="1">
              <a:spLocks/>
            </p:cNvSpPr>
            <p:nvPr/>
          </p:nvSpPr>
          <p:spPr>
            <a:xfrm>
              <a:off x="720680" y="5169059"/>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4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营销项目团队</a:t>
              </a:r>
            </a:p>
          </p:txBody>
        </p:sp>
      </p:grpSp>
      <p:grpSp>
        <p:nvGrpSpPr>
          <p:cNvPr id="15" name="组合 14"/>
          <p:cNvGrpSpPr/>
          <p:nvPr/>
        </p:nvGrpSpPr>
        <p:grpSpPr>
          <a:xfrm>
            <a:off x="992760" y="893650"/>
            <a:ext cx="3573385" cy="1007620"/>
            <a:chOff x="992760" y="893650"/>
            <a:chExt cx="3573385" cy="1007620"/>
          </a:xfrm>
        </p:grpSpPr>
        <p:grpSp>
          <p:nvGrpSpPr>
            <p:cNvPr id="16" name="组合 15">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团队风采</a:t>
                </a:r>
              </a:p>
            </p:txBody>
          </p:sp>
          <p:sp>
            <p:nvSpPr>
              <p:cNvPr id="24"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2" name="直接连接符 21"/>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52231873"/>
      </p:ext>
    </p:extLst>
  </p:cSld>
  <p:clrMapOvr>
    <a:masterClrMapping/>
  </p:clrMapOvr>
  <p:transition spd="med" advClick="0" advTm="10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16" presetClass="entr" presetSubtype="21"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1189202" y="4667045"/>
            <a:ext cx="4707556" cy="1200329"/>
          </a:xfrm>
          <a:prstGeom prst="rect">
            <a:avLst/>
          </a:prstGeom>
          <a:noFill/>
        </p:spPr>
        <p:txBody>
          <a:bodyPr wrap="square" rtlCol="0">
            <a:spAutoFit/>
          </a:bodyPr>
          <a:lstStyle/>
          <a:p>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Brief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template</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templateBrief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ppt</a:t>
            </a:r>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p:txBody>
      </p:sp>
      <p:sp>
        <p:nvSpPr>
          <p:cNvPr id="33" name="矩形 32">
            <a:extLst>
              <a:ext uri="{FF2B5EF4-FFF2-40B4-BE49-F238E27FC236}">
                <a16:creationId xmlns:a16="http://schemas.microsoft.com/office/drawing/2014/main" xmlns="" id="{E953EC67-983F-4ED9-8A74-8D1FAF97B993}"/>
              </a:ext>
            </a:extLst>
          </p:cNvPr>
          <p:cNvSpPr/>
          <p:nvPr/>
        </p:nvSpPr>
        <p:spPr>
          <a:xfrm>
            <a:off x="2371655" y="2425232"/>
            <a:ext cx="274482" cy="248202"/>
          </a:xfrm>
          <a:prstGeom prst="rect">
            <a:avLst/>
          </a:prstGeom>
          <a:noFill/>
          <a:ln w="19050">
            <a:solidFill>
              <a:srgbClr val="86BC42"/>
            </a:soli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noProof="1">
              <a:solidFill>
                <a:prstClr val="white"/>
              </a:solidFill>
              <a:ea typeface="微软雅黑 Light" panose="020B0502040204020203" pitchFamily="34" charset="-122"/>
            </a:endParaRPr>
          </a:p>
        </p:txBody>
      </p:sp>
      <p:sp>
        <p:nvSpPr>
          <p:cNvPr id="49" name="圆角矩形 48"/>
          <p:cNvSpPr/>
          <p:nvPr/>
        </p:nvSpPr>
        <p:spPr>
          <a:xfrm>
            <a:off x="2137101" y="2906353"/>
            <a:ext cx="162807" cy="166369"/>
          </a:xfrm>
          <a:prstGeom prst="roundRect">
            <a:avLst>
              <a:gd name="adj" fmla="val 0"/>
            </a:avLst>
          </a:prstGeom>
          <a:solidFill>
            <a:srgbClr val="86BC42">
              <a:alpha val="8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50" name="圆角矩形 49"/>
          <p:cNvSpPr/>
          <p:nvPr/>
        </p:nvSpPr>
        <p:spPr>
          <a:xfrm>
            <a:off x="2646137" y="3191959"/>
            <a:ext cx="93930" cy="107368"/>
          </a:xfrm>
          <a:prstGeom prst="roundRect">
            <a:avLst>
              <a:gd name="adj" fmla="val 0"/>
            </a:avLst>
          </a:prstGeom>
          <a:solidFill>
            <a:srgbClr val="86BC42">
              <a:alpha val="4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grpSp>
        <p:nvGrpSpPr>
          <p:cNvPr id="4" name="组合 3"/>
          <p:cNvGrpSpPr/>
          <p:nvPr/>
        </p:nvGrpSpPr>
        <p:grpSpPr>
          <a:xfrm>
            <a:off x="1262550" y="1309811"/>
            <a:ext cx="1323257" cy="1254619"/>
            <a:chOff x="1296375" y="2442947"/>
            <a:chExt cx="1642138" cy="1556959"/>
          </a:xfrm>
        </p:grpSpPr>
        <p:sp>
          <p:nvSpPr>
            <p:cNvPr id="38" name="圆角矩形 37"/>
            <p:cNvSpPr/>
            <p:nvPr/>
          </p:nvSpPr>
          <p:spPr>
            <a:xfrm>
              <a:off x="1324332" y="2452161"/>
              <a:ext cx="1548332" cy="1547745"/>
            </a:xfrm>
            <a:prstGeom prst="roundRect">
              <a:avLst>
                <a:gd name="adj" fmla="val 0"/>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bg1"/>
                </a:solidFill>
              </a:endParaRPr>
            </a:p>
          </p:txBody>
        </p:sp>
        <p:sp>
          <p:nvSpPr>
            <p:cNvPr id="48" name="TextBox 30">
              <a:extLst>
                <a:ext uri="{FF2B5EF4-FFF2-40B4-BE49-F238E27FC236}">
                  <a16:creationId xmlns:a16="http://schemas.microsoft.com/office/drawing/2014/main" xmlns="" id="{BA8EA202-F87D-45AF-91DB-F2B3A7B8F57B}"/>
                </a:ext>
              </a:extLst>
            </p:cNvPr>
            <p:cNvSpPr txBox="1"/>
            <p:nvPr/>
          </p:nvSpPr>
          <p:spPr>
            <a:xfrm>
              <a:off x="1396299" y="2442947"/>
              <a:ext cx="1389866" cy="1375003"/>
            </a:xfrm>
            <a:prstGeom prst="rect">
              <a:avLst/>
            </a:prstGeom>
            <a:noFill/>
          </p:spPr>
          <p:txBody>
            <a:bodyPr wrap="square" rtlCol="0">
              <a:spAutoFit/>
            </a:bodyPr>
            <a:lstStyle/>
            <a:p>
              <a:pPr algn="ctr" defTabSz="228600"/>
              <a:r>
                <a:rPr lang="en-US" altLang="zh-CN" sz="6600" dirty="0" smtClean="0">
                  <a:solidFill>
                    <a:schemeClr val="bg1"/>
                  </a:solidFill>
                  <a:latin typeface="Agency FB" panose="020B0503020202020204" pitchFamily="34" charset="0"/>
                  <a:ea typeface="微软雅黑 Light" panose="020B0502040204020203" pitchFamily="34" charset="-122"/>
                </a:rPr>
                <a:t>02</a:t>
              </a:r>
              <a:endParaRPr lang="zh-CN" altLang="en-US" sz="6600" dirty="0">
                <a:solidFill>
                  <a:schemeClr val="bg1"/>
                </a:solidFill>
                <a:latin typeface="Agency FB" panose="020B0503020202020204" pitchFamily="34" charset="0"/>
                <a:ea typeface="微软雅黑 Light" panose="020B0502040204020203" pitchFamily="34" charset="-122"/>
              </a:endParaRPr>
            </a:p>
          </p:txBody>
        </p:sp>
        <p:sp>
          <p:nvSpPr>
            <p:cNvPr id="51" name="TextBox 30">
              <a:extLst>
                <a:ext uri="{FF2B5EF4-FFF2-40B4-BE49-F238E27FC236}">
                  <a16:creationId xmlns:a16="http://schemas.microsoft.com/office/drawing/2014/main" xmlns="" id="{BA8EA202-F87D-45AF-91DB-F2B3A7B8F57B}"/>
                </a:ext>
              </a:extLst>
            </p:cNvPr>
            <p:cNvSpPr txBox="1"/>
            <p:nvPr/>
          </p:nvSpPr>
          <p:spPr>
            <a:xfrm>
              <a:off x="1296375" y="3507262"/>
              <a:ext cx="1642138" cy="420139"/>
            </a:xfrm>
            <a:prstGeom prst="rect">
              <a:avLst/>
            </a:prstGeom>
            <a:noFill/>
          </p:spPr>
          <p:txBody>
            <a:bodyPr wrap="square" rtlCol="0">
              <a:spAutoFit/>
            </a:bodyPr>
            <a:lstStyle/>
            <a:p>
              <a:pPr algn="ctr" defTabSz="228600"/>
              <a:r>
                <a:rPr lang="en-US" altLang="zh-CN" sz="1600" b="1" spc="300" dirty="0" smtClean="0">
                  <a:solidFill>
                    <a:schemeClr val="bg1"/>
                  </a:solidFill>
                  <a:latin typeface="仿宋" panose="02010609060101010101" pitchFamily="49" charset="-122"/>
                  <a:ea typeface="仿宋" panose="02010609060101010101" pitchFamily="49" charset="-122"/>
                </a:rPr>
                <a:t>PART</a:t>
              </a:r>
              <a:endParaRPr lang="zh-CN" altLang="en-US" sz="1600" b="1" spc="300" dirty="0">
                <a:solidFill>
                  <a:schemeClr val="bg1"/>
                </a:solidFill>
                <a:latin typeface="仿宋" panose="02010609060101010101" pitchFamily="49" charset="-122"/>
                <a:ea typeface="仿宋" panose="02010609060101010101" pitchFamily="49" charset="-122"/>
              </a:endParaRPr>
            </a:p>
          </p:txBody>
        </p:sp>
      </p:grpSp>
      <p:sp>
        <p:nvSpPr>
          <p:cNvPr id="52" name="文本框 51"/>
          <p:cNvSpPr txBox="1"/>
          <p:nvPr/>
        </p:nvSpPr>
        <p:spPr>
          <a:xfrm>
            <a:off x="1147637" y="3910426"/>
            <a:ext cx="2880666" cy="742319"/>
          </a:xfrm>
          <a:prstGeom prst="rect">
            <a:avLst/>
          </a:prstGeom>
          <a:noFill/>
          <a:scene3d>
            <a:camera prst="perspectiveRight"/>
            <a:lightRig rig="threePt" dir="t"/>
          </a:scene3d>
        </p:spPr>
        <p:txBody>
          <a:bodyPr wrap="square" rtlCol="0">
            <a:spAutoFit/>
          </a:bodyPr>
          <a:lstStyle/>
          <a:p>
            <a:pPr>
              <a:lnSpc>
                <a:spcPct val="130000"/>
              </a:lnSpc>
            </a:pPr>
            <a:r>
              <a:rPr lang="zh-CN" altLang="en-US" sz="3600" b="1" dirty="0">
                <a:solidFill>
                  <a:srgbClr val="343434"/>
                </a:solidFill>
                <a:latin typeface="微软雅黑" panose="020B0503020204020204" pitchFamily="34" charset="-122"/>
                <a:ea typeface="微软雅黑" panose="020B0503020204020204" pitchFamily="34" charset="-122"/>
              </a:rPr>
              <a:t>产品与</a:t>
            </a:r>
            <a:r>
              <a:rPr lang="zh-CN" altLang="en-US" sz="3600" b="1" dirty="0" smtClean="0">
                <a:solidFill>
                  <a:srgbClr val="343434"/>
                </a:solidFill>
                <a:latin typeface="微软雅黑" panose="020B0503020204020204" pitchFamily="34" charset="-122"/>
                <a:ea typeface="微软雅黑" panose="020B0503020204020204" pitchFamily="34" charset="-122"/>
              </a:rPr>
              <a:t>服务</a:t>
            </a:r>
            <a:endParaRPr lang="zh-CN" altLang="en-US" sz="3600" b="1" dirty="0">
              <a:solidFill>
                <a:srgbClr val="343434"/>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5723760" y="1240860"/>
            <a:ext cx="5614899" cy="1754326"/>
          </a:xfrm>
          <a:prstGeom prst="rect">
            <a:avLst/>
          </a:prstGeom>
          <a:noFill/>
          <a:scene3d>
            <a:camera prst="perspectiveRight"/>
            <a:lightRig rig="threePt" dir="t"/>
          </a:scene3d>
        </p:spPr>
        <p:txBody>
          <a:bodyPr wrap="square" rtlCol="0">
            <a:spAutoFit/>
          </a:bodyPr>
          <a:lstStyle/>
          <a:p>
            <a:pPr algn="r" fontAlgn="auto">
              <a:spcBef>
                <a:spcPts val="0"/>
              </a:spcBef>
              <a:spcAft>
                <a:spcPts val="0"/>
              </a:spcAft>
              <a:buFontTx/>
              <a:buNone/>
            </a:pPr>
            <a:r>
              <a:rPr lang="en-US" altLang="zh-CN" sz="5400" spc="300" dirty="0" smtClean="0">
                <a:solidFill>
                  <a:srgbClr val="86BC42">
                    <a:alpha val="28000"/>
                  </a:srgbClr>
                </a:solidFill>
                <a:latin typeface="Impact" panose="020B0806030902050204" pitchFamily="34" charset="0"/>
                <a:ea typeface="微软雅黑" panose="020B0503020204020204" pitchFamily="34" charset="-122"/>
              </a:rPr>
              <a:t>COMPANY INTRODUCTION</a:t>
            </a:r>
            <a:endParaRPr lang="en-US" altLang="zh-CN" sz="5400" spc="300" dirty="0">
              <a:solidFill>
                <a:srgbClr val="86BC42">
                  <a:alpha val="28000"/>
                </a:srgbClr>
              </a:solidFill>
              <a:latin typeface="Impact" panose="020B0806030902050204" pitchFamily="34" charset="0"/>
              <a:ea typeface="微软雅黑" panose="020B0503020204020204" pitchFamily="34"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8344" y="999556"/>
            <a:ext cx="5715000" cy="5715000"/>
          </a:xfrm>
          <a:prstGeom prst="rect">
            <a:avLst/>
          </a:prstGeom>
        </p:spPr>
      </p:pic>
      <p:cxnSp>
        <p:nvCxnSpPr>
          <p:cNvPr id="6" name="直接连接符 5"/>
          <p:cNvCxnSpPr/>
          <p:nvPr/>
        </p:nvCxnSpPr>
        <p:spPr>
          <a:xfrm>
            <a:off x="1285078" y="5795322"/>
            <a:ext cx="559986"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9076102"/>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53" presetClass="entr" presetSubtype="16"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52"/>
                                        </p:tgtEl>
                                        <p:attrNameLst>
                                          <p:attrName>style.visibility</p:attrName>
                                        </p:attrNameLst>
                                      </p:cBhvr>
                                      <p:to>
                                        <p:strVal val="visible"/>
                                      </p:to>
                                    </p:set>
                                    <p:anim calcmode="lin" valueType="num">
                                      <p:cBhvr>
                                        <p:cTn id="35" dur="7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36" dur="750" fill="hold"/>
                                        <p:tgtEl>
                                          <p:spTgt spid="52"/>
                                        </p:tgtEl>
                                        <p:attrNameLst>
                                          <p:attrName>ppt_y</p:attrName>
                                        </p:attrNameLst>
                                      </p:cBhvr>
                                      <p:tavLst>
                                        <p:tav tm="0">
                                          <p:val>
                                            <p:strVal val="#ppt_y"/>
                                          </p:val>
                                        </p:tav>
                                        <p:tav tm="100000">
                                          <p:val>
                                            <p:strVal val="#ppt_y"/>
                                          </p:val>
                                        </p:tav>
                                      </p:tavLst>
                                    </p:anim>
                                    <p:anim calcmode="lin" valueType="num">
                                      <p:cBhvr>
                                        <p:cTn id="37" dur="7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38" dur="7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750" tmFilter="0,0; .5, 1; 1, 1"/>
                                        <p:tgtEl>
                                          <p:spTgt spid="52"/>
                                        </p:tgtEl>
                                      </p:cBhvr>
                                    </p:animEffect>
                                  </p:childTnLst>
                                </p:cTn>
                              </p:par>
                              <p:par>
                                <p:cTn id="40" presetID="22" presetClass="entr" presetSubtype="1" fill="hold" grpId="0" nodeType="withEffect">
                                  <p:stCondLst>
                                    <p:cond delay="125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22" presetClass="entr" presetSubtype="8" fill="hold" nodeType="withEffect">
                                  <p:stCondLst>
                                    <p:cond delay="150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33" grpId="0" animBg="1"/>
      <p:bldP spid="49" grpId="0" animBg="1"/>
      <p:bldP spid="50" grpId="0" animBg="1"/>
      <p:bldP spid="5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5464424" y="2725978"/>
            <a:ext cx="6019639" cy="3367835"/>
            <a:chOff x="-532263" y="859337"/>
            <a:chExt cx="10058400" cy="5627409"/>
          </a:xfrm>
        </p:grpSpPr>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63" y="859337"/>
              <a:ext cx="10058400" cy="5627409"/>
            </a:xfrm>
            <a:prstGeom prst="rect">
              <a:avLst/>
            </a:prstGeom>
          </p:spPr>
        </p:pic>
        <p:sp>
          <p:nvSpPr>
            <p:cNvPr id="23"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rgbClr val="FFFFFF"/>
                </a:solidFill>
                <a:latin typeface="微软雅黑" panose="020B0503020204020204" pitchFamily="34" charset="-122"/>
                <a:ea typeface="微软雅黑" panose="020B0503020204020204" pitchFamily="34" charset="-122"/>
                <a:cs typeface="+mn-ea"/>
                <a:sym typeface="+mn-lt"/>
              </a:endParaRPr>
            </a:p>
          </p:txBody>
        </p:sp>
      </p:grpSp>
      <p:pic>
        <p:nvPicPr>
          <p:cNvPr id="24" name="图片占位符 6"/>
          <p:cNvPicPr>
            <a:picLocks noChangeAspect="1"/>
          </p:cNvPicPr>
          <p:nvPr/>
        </p:nvPicPr>
        <p:blipFill>
          <a:blip r:embed="rId4" cstate="print">
            <a:extLst>
              <a:ext uri="{28A0092B-C50C-407E-A947-70E740481C1C}">
                <a14:useLocalDpi xmlns:a14="http://schemas.microsoft.com/office/drawing/2010/main" val="0"/>
              </a:ext>
            </a:extLst>
          </a:blip>
          <a:srcRect t="8339" b="8339"/>
          <a:stretch>
            <a:fillRect/>
          </a:stretch>
        </p:blipFill>
        <p:spPr>
          <a:xfrm>
            <a:off x="6608199" y="2889639"/>
            <a:ext cx="3785845" cy="2365804"/>
          </a:xfrm>
          <a:prstGeom prst="rect">
            <a:avLst/>
          </a:prstGeom>
        </p:spPr>
      </p:pic>
      <p:pic>
        <p:nvPicPr>
          <p:cNvPr id="25" name="图片占位符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3381" y="4653744"/>
            <a:ext cx="827316" cy="836093"/>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a:effectLst>
            <a:outerShdw blurRad="254000" dist="63500" dir="2700000" algn="tl" rotWithShape="0">
              <a:prstClr val="black">
                <a:alpha val="30000"/>
              </a:prstClr>
            </a:outerShdw>
          </a:effectLst>
        </p:spPr>
      </p:pic>
      <p:sp>
        <p:nvSpPr>
          <p:cNvPr id="26" name="Rectangle 35"/>
          <p:cNvSpPr/>
          <p:nvPr/>
        </p:nvSpPr>
        <p:spPr>
          <a:xfrm>
            <a:off x="2204684" y="4790904"/>
            <a:ext cx="2464220" cy="622863"/>
          </a:xfrm>
          <a:prstGeom prst="rect">
            <a:avLst/>
          </a:prstGeom>
        </p:spPr>
        <p:txBody>
          <a:bodyPr wrap="square">
            <a:spAutoFit/>
          </a:bodyPr>
          <a:lstStyle/>
          <a:p>
            <a:pPr>
              <a:lnSpc>
                <a:spcPct val="120000"/>
              </a:lnSpc>
            </a:pPr>
            <a:r>
              <a:rPr lang="en-US" sz="1500" i="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id-ID" sz="1500" i="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Ut wisi enim ad minim veniam, quis nostrud</a:t>
            </a:r>
            <a:r>
              <a:rPr lang="en-US" sz="1500" i="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id-ID" sz="1500" i="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7" name="组合 26"/>
          <p:cNvGrpSpPr/>
          <p:nvPr/>
        </p:nvGrpSpPr>
        <p:grpSpPr>
          <a:xfrm>
            <a:off x="5518692" y="3049659"/>
            <a:ext cx="1468430" cy="1103821"/>
            <a:chOff x="5415821" y="2739948"/>
            <a:chExt cx="1666219" cy="1252499"/>
          </a:xfrm>
        </p:grpSpPr>
        <p:grpSp>
          <p:nvGrpSpPr>
            <p:cNvPr id="28" name="Group 30"/>
            <p:cNvGrpSpPr/>
            <p:nvPr/>
          </p:nvGrpSpPr>
          <p:grpSpPr>
            <a:xfrm>
              <a:off x="5415821" y="2739948"/>
              <a:ext cx="1666219" cy="1252499"/>
              <a:chOff x="3106016" y="2397072"/>
              <a:chExt cx="2712741" cy="2039168"/>
            </a:xfrm>
            <a:solidFill>
              <a:schemeClr val="accent1"/>
            </a:solidFill>
          </p:grpSpPr>
          <p:sp>
            <p:nvSpPr>
              <p:cNvPr id="31" name="Rectangle: Rounded Corners 31"/>
              <p:cNvSpPr/>
              <p:nvPr/>
            </p:nvSpPr>
            <p:spPr>
              <a:xfrm>
                <a:off x="3106016" y="2397072"/>
                <a:ext cx="2607816" cy="2039168"/>
              </a:xfrm>
              <a:prstGeom prst="roundRect">
                <a:avLst>
                  <a:gd name="adj" fmla="val 28452"/>
                </a:avLst>
              </a:prstGeom>
              <a:solidFill>
                <a:srgbClr val="86BC42"/>
              </a:solid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latin typeface="微软雅黑" panose="020B0503020204020204" pitchFamily="34" charset="-122"/>
                  <a:ea typeface="微软雅黑" panose="020B0503020204020204" pitchFamily="34" charset="-122"/>
                  <a:cs typeface="+mn-ea"/>
                  <a:sym typeface="+mn-lt"/>
                </a:endParaRPr>
              </a:p>
            </p:txBody>
          </p:sp>
          <p:sp>
            <p:nvSpPr>
              <p:cNvPr id="32" name="Isosceles Triangle 32"/>
              <p:cNvSpPr/>
              <p:nvPr/>
            </p:nvSpPr>
            <p:spPr>
              <a:xfrm rot="5400000">
                <a:off x="5560772" y="2716465"/>
                <a:ext cx="314677" cy="201293"/>
              </a:xfrm>
              <a:prstGeom prst="triangle">
                <a:avLst/>
              </a:prstGeom>
              <a:solidFill>
                <a:srgbClr val="86B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latin typeface="微软雅黑" panose="020B0503020204020204" pitchFamily="34" charset="-122"/>
                  <a:ea typeface="微软雅黑" panose="020B0503020204020204" pitchFamily="34" charset="-122"/>
                  <a:cs typeface="+mn-ea"/>
                  <a:sym typeface="+mn-lt"/>
                </a:endParaRPr>
              </a:p>
            </p:txBody>
          </p:sp>
        </p:grpSp>
        <p:sp>
          <p:nvSpPr>
            <p:cNvPr id="29" name="TextBox 45"/>
            <p:cNvSpPr txBox="1"/>
            <p:nvPr/>
          </p:nvSpPr>
          <p:spPr>
            <a:xfrm>
              <a:off x="5733620" y="3016885"/>
              <a:ext cx="1031051"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性能 </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2.0</a:t>
              </a:r>
              <a:endParaRPr lang="id-ID"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0" name="Rectangle 49"/>
            <p:cNvSpPr/>
            <p:nvPr/>
          </p:nvSpPr>
          <p:spPr>
            <a:xfrm>
              <a:off x="5510670" y="3302697"/>
              <a:ext cx="1391780" cy="535531"/>
            </a:xfrm>
            <a:prstGeom prst="rect">
              <a:avLst/>
            </a:prstGeom>
          </p:spPr>
          <p:txBody>
            <a:bodyPr wrap="square">
              <a:spAutoFit/>
            </a:bodyPr>
            <a:lstStyle/>
            <a:p>
              <a:pPr algn="ctr">
                <a:lnSpc>
                  <a:spcPct val="120000"/>
                </a:lnSpc>
              </a:pPr>
              <a:r>
                <a:rPr lang="id-ID" sz="1200" i="1" dirty="0" smtClean="0">
                  <a:solidFill>
                    <a:schemeClr val="bg1"/>
                  </a:solidFill>
                  <a:latin typeface="微软雅黑" panose="020B0503020204020204" pitchFamily="34" charset="-122"/>
                  <a:ea typeface="微软雅黑" panose="020B0503020204020204" pitchFamily="34" charset="-122"/>
                  <a:cs typeface="+mn-ea"/>
                  <a:sym typeface="+mn-lt"/>
                </a:rPr>
                <a:t>Ut wisi enim ad minim</a:t>
              </a:r>
              <a:endParaRPr lang="id-ID" sz="1200" i="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3" name="组合 32"/>
          <p:cNvGrpSpPr/>
          <p:nvPr/>
        </p:nvGrpSpPr>
        <p:grpSpPr>
          <a:xfrm>
            <a:off x="1020736" y="2588330"/>
            <a:ext cx="3671028" cy="1652752"/>
            <a:chOff x="786672" y="3039637"/>
            <a:chExt cx="3671028" cy="1652752"/>
          </a:xfrm>
        </p:grpSpPr>
        <p:sp>
          <p:nvSpPr>
            <p:cNvPr id="34" name="文本框 33"/>
            <p:cNvSpPr txBox="1"/>
            <p:nvPr/>
          </p:nvSpPr>
          <p:spPr>
            <a:xfrm>
              <a:off x="889542" y="3039637"/>
              <a:ext cx="2111084" cy="430887"/>
            </a:xfrm>
            <a:prstGeom prst="rect">
              <a:avLst/>
            </a:prstGeom>
            <a:solidFill>
              <a:srgbClr val="343434"/>
            </a:solidFill>
          </p:spPr>
          <p:txBody>
            <a:bodyPr wrap="square" rtlCol="0">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产品简介</a:t>
              </a:r>
              <a:endParaRPr lang="zh-CN" altLang="en-US" sz="22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786672" y="3676726"/>
              <a:ext cx="3671028" cy="101566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请填入您的内容或复制点击右键选择只保留文本来粘贴您的内容。请填入您的内容或复后点击右键选择只您的内容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的</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内容或复制内容后点击右键选择只保留请填入您的内容或复制内容后点击右键选择只保留文本粘贴您的内容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36" name="直接连接符 35"/>
            <p:cNvCxnSpPr/>
            <p:nvPr/>
          </p:nvCxnSpPr>
          <p:spPr>
            <a:xfrm>
              <a:off x="874713" y="3694804"/>
              <a:ext cx="481647" cy="0"/>
            </a:xfrm>
            <a:prstGeom prst="line">
              <a:avLst/>
            </a:prstGeom>
            <a:solidFill>
              <a:srgbClr val="080808"/>
            </a:solidFill>
            <a:ln w="25400" cap="rnd">
              <a:solidFill>
                <a:schemeClr val="bg1">
                  <a:lumMod val="95000"/>
                </a:schemeClr>
              </a:solidFill>
              <a:round/>
            </a:ln>
          </p:spPr>
          <p:style>
            <a:lnRef idx="2">
              <a:schemeClr val="accent1">
                <a:shade val="50000"/>
              </a:schemeClr>
            </a:lnRef>
            <a:fillRef idx="1">
              <a:schemeClr val="accent1"/>
            </a:fillRef>
            <a:effectRef idx="0">
              <a:schemeClr val="accent1"/>
            </a:effectRef>
            <a:fontRef idx="minor">
              <a:schemeClr val="lt1"/>
            </a:fontRef>
          </p:style>
        </p:cxnSp>
      </p:grpSp>
      <p:grpSp>
        <p:nvGrpSpPr>
          <p:cNvPr id="37" name="组合 36"/>
          <p:cNvGrpSpPr/>
          <p:nvPr/>
        </p:nvGrpSpPr>
        <p:grpSpPr>
          <a:xfrm>
            <a:off x="992760" y="893650"/>
            <a:ext cx="3573385" cy="1007620"/>
            <a:chOff x="992760" y="893650"/>
            <a:chExt cx="3573385" cy="1007620"/>
          </a:xfrm>
        </p:grpSpPr>
        <p:grpSp>
          <p:nvGrpSpPr>
            <p:cNvPr id="38" name="组合 37">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40"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产品介绍</a:t>
                </a:r>
              </a:p>
            </p:txBody>
          </p:sp>
          <p:sp>
            <p:nvSpPr>
              <p:cNvPr id="41"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9" name="直接连接符 38"/>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18247474"/>
      </p:ext>
    </p:extLst>
  </p:cSld>
  <p:clrMapOvr>
    <a:masterClrMapping/>
  </p:clrMapOvr>
  <p:transition spd="med" advClick="0" advTm="7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500"/>
                                        <p:tgtEl>
                                          <p:spTgt spid="26"/>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4360" y="3603074"/>
            <a:ext cx="10984230" cy="2717716"/>
          </a:xfrm>
          <a:custGeom>
            <a:avLst/>
            <a:gdLst>
              <a:gd name="connsiteX0" fmla="*/ 0 w 12192000"/>
              <a:gd name="connsiteY0" fmla="*/ 0 h 3277786"/>
              <a:gd name="connsiteX1" fmla="*/ 12192000 w 12192000"/>
              <a:gd name="connsiteY1" fmla="*/ 0 h 3277786"/>
              <a:gd name="connsiteX2" fmla="*/ 12192000 w 12192000"/>
              <a:gd name="connsiteY2" fmla="*/ 3277786 h 3277786"/>
              <a:gd name="connsiteX3" fmla="*/ 0 w 12192000"/>
              <a:gd name="connsiteY3" fmla="*/ 3277786 h 3277786"/>
              <a:gd name="connsiteX4" fmla="*/ 0 w 12192000"/>
              <a:gd name="connsiteY4" fmla="*/ 0 h 3277786"/>
              <a:gd name="connsiteX0" fmla="*/ 0 w 12192000"/>
              <a:gd name="connsiteY0" fmla="*/ 0 h 3277786"/>
              <a:gd name="connsiteX1" fmla="*/ 12192000 w 12192000"/>
              <a:gd name="connsiteY1" fmla="*/ 0 h 3277786"/>
              <a:gd name="connsiteX2" fmla="*/ 12192000 w 12192000"/>
              <a:gd name="connsiteY2" fmla="*/ 3277786 h 3277786"/>
              <a:gd name="connsiteX3" fmla="*/ 0 w 12192000"/>
              <a:gd name="connsiteY3" fmla="*/ 3277786 h 3277786"/>
              <a:gd name="connsiteX4" fmla="*/ 0 w 12192000"/>
              <a:gd name="connsiteY4" fmla="*/ 2066960 h 3277786"/>
              <a:gd name="connsiteX5" fmla="*/ 0 w 12192000"/>
              <a:gd name="connsiteY5" fmla="*/ 0 h 3277786"/>
              <a:gd name="connsiteX0" fmla="*/ 0 w 12192000"/>
              <a:gd name="connsiteY0" fmla="*/ 2066960 h 3277786"/>
              <a:gd name="connsiteX1" fmla="*/ 12192000 w 12192000"/>
              <a:gd name="connsiteY1" fmla="*/ 0 h 3277786"/>
              <a:gd name="connsiteX2" fmla="*/ 12192000 w 12192000"/>
              <a:gd name="connsiteY2" fmla="*/ 3277786 h 3277786"/>
              <a:gd name="connsiteX3" fmla="*/ 0 w 12192000"/>
              <a:gd name="connsiteY3" fmla="*/ 3277786 h 3277786"/>
              <a:gd name="connsiteX4" fmla="*/ 0 w 12192000"/>
              <a:gd name="connsiteY4" fmla="*/ 2066960 h 3277786"/>
              <a:gd name="connsiteX0" fmla="*/ 0 w 12202048"/>
              <a:gd name="connsiteY0" fmla="*/ 1665026 h 3277786"/>
              <a:gd name="connsiteX1" fmla="*/ 12202048 w 12202048"/>
              <a:gd name="connsiteY1" fmla="*/ 0 h 3277786"/>
              <a:gd name="connsiteX2" fmla="*/ 12202048 w 12202048"/>
              <a:gd name="connsiteY2" fmla="*/ 3277786 h 3277786"/>
              <a:gd name="connsiteX3" fmla="*/ 10048 w 12202048"/>
              <a:gd name="connsiteY3" fmla="*/ 3277786 h 3277786"/>
              <a:gd name="connsiteX4" fmla="*/ 0 w 12202048"/>
              <a:gd name="connsiteY4" fmla="*/ 1665026 h 3277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2048" h="3277786">
                <a:moveTo>
                  <a:pt x="0" y="1665026"/>
                </a:moveTo>
                <a:lnTo>
                  <a:pt x="12202048" y="0"/>
                </a:lnTo>
                <a:lnTo>
                  <a:pt x="12202048" y="3277786"/>
                </a:lnTo>
                <a:lnTo>
                  <a:pt x="10048" y="3277786"/>
                </a:lnTo>
                <a:cubicBezTo>
                  <a:pt x="6699" y="2740199"/>
                  <a:pt x="3349" y="2202613"/>
                  <a:pt x="0" y="1665026"/>
                </a:cubicBezTo>
                <a:close/>
              </a:path>
            </a:pathLst>
          </a:cu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7">
            <a:extLst>
              <a:ext uri="{FF2B5EF4-FFF2-40B4-BE49-F238E27FC236}">
                <a16:creationId xmlns:a16="http://schemas.microsoft.com/office/drawing/2014/main" xmlns="" id="{8DE6CD62-A5CF-42EF-B6BB-0447C20B7252}"/>
              </a:ext>
            </a:extLst>
          </p:cNvPr>
          <p:cNvSpPr txBox="1"/>
          <p:nvPr/>
        </p:nvSpPr>
        <p:spPr>
          <a:xfrm>
            <a:off x="7569239" y="2458058"/>
            <a:ext cx="1323439" cy="307777"/>
          </a:xfrm>
          <a:prstGeom prst="rect">
            <a:avLst/>
          </a:prstGeom>
          <a:noFill/>
        </p:spPr>
        <p:txBody>
          <a:bodyPr wrap="square" rtlCol="0">
            <a:spAutoFit/>
          </a:bodyPr>
          <a:lstStyle/>
          <a:p>
            <a:pPr defTabSz="1219020"/>
            <a:r>
              <a:rPr lang="zh-CN" altLang="en-US" sz="1400" b="1"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产品功能特性</a:t>
            </a:r>
            <a:endParaRPr lang="en-US" altLang="zh-CN" sz="1400" b="1"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62" name="文本框 61">
            <a:extLst>
              <a:ext uri="{FF2B5EF4-FFF2-40B4-BE49-F238E27FC236}">
                <a16:creationId xmlns:a16="http://schemas.microsoft.com/office/drawing/2014/main" xmlns="" id="{503E0C68-DA60-417A-94AF-3E2A39D1D51A}"/>
              </a:ext>
            </a:extLst>
          </p:cNvPr>
          <p:cNvSpPr txBox="1"/>
          <p:nvPr/>
        </p:nvSpPr>
        <p:spPr>
          <a:xfrm>
            <a:off x="7569239" y="2743652"/>
            <a:ext cx="3030115" cy="784830"/>
          </a:xfrm>
          <a:prstGeom prst="rect">
            <a:avLst/>
          </a:prstGeom>
          <a:noFill/>
        </p:spPr>
        <p:txBody>
          <a:bodyPr wrap="square" rtlCol="0">
            <a:spAutoFit/>
          </a:bodyPr>
          <a:lstStyle/>
          <a:p>
            <a:pPr defTabSz="1219020">
              <a:lnSpc>
                <a:spcPct val="150000"/>
              </a:lnSpc>
            </a:pPr>
            <a:r>
              <a:rPr lang="zh-CN" altLang="en-US" sz="10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65" name="图片 64">
            <a:extLst>
              <a:ext uri="{FF2B5EF4-FFF2-40B4-BE49-F238E27FC236}">
                <a16:creationId xmlns:a16="http://schemas.microsoft.com/office/drawing/2014/main" xmlns="" id="{F41D866A-D7FD-4CC4-B598-9B48B598FB37}"/>
              </a:ext>
            </a:extLst>
          </p:cNvPr>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7038729" y="4798294"/>
            <a:ext cx="368943" cy="519253"/>
          </a:xfrm>
          <a:prstGeom prst="rect">
            <a:avLst/>
          </a:prstGeom>
        </p:spPr>
      </p:pic>
      <p:pic>
        <p:nvPicPr>
          <p:cNvPr id="66" name="图片 65">
            <a:extLst>
              <a:ext uri="{FF2B5EF4-FFF2-40B4-BE49-F238E27FC236}">
                <a16:creationId xmlns:a16="http://schemas.microsoft.com/office/drawing/2014/main" xmlns="" id="{A9CD292D-5C87-4A5E-96A7-FFAB2FB4F3CC}"/>
              </a:ext>
            </a:extLst>
          </p:cNvPr>
          <p:cNvPicPr>
            <a:picLocks noChangeAspect="1"/>
          </p:cNvPicPr>
          <p:nvPr/>
        </p:nvPicPr>
        <p:blipFill>
          <a:blip r:embed="rId4"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6990567" y="2491637"/>
            <a:ext cx="464595" cy="457763"/>
          </a:xfrm>
          <a:prstGeom prst="rect">
            <a:avLst/>
          </a:prstGeom>
        </p:spPr>
      </p:pic>
      <p:sp>
        <p:nvSpPr>
          <p:cNvPr id="67" name="TextBox 7">
            <a:extLst>
              <a:ext uri="{FF2B5EF4-FFF2-40B4-BE49-F238E27FC236}">
                <a16:creationId xmlns:a16="http://schemas.microsoft.com/office/drawing/2014/main" xmlns="" id="{27D9584A-AEF6-47C9-BB38-0D9773E21270}"/>
              </a:ext>
            </a:extLst>
          </p:cNvPr>
          <p:cNvSpPr txBox="1"/>
          <p:nvPr/>
        </p:nvSpPr>
        <p:spPr>
          <a:xfrm>
            <a:off x="7569239" y="4703615"/>
            <a:ext cx="1323439" cy="307777"/>
          </a:xfrm>
          <a:prstGeom prst="rect">
            <a:avLst/>
          </a:prstGeom>
          <a:noFill/>
        </p:spPr>
        <p:txBody>
          <a:bodyPr wrap="square" rtlCol="0">
            <a:spAutoFit/>
          </a:bodyPr>
          <a:lstStyle/>
          <a:p>
            <a:pPr defTabSz="1219020"/>
            <a:r>
              <a:rPr lang="zh-CN" altLang="en-US" sz="1400" b="1" dirty="0" smtClean="0">
                <a:solidFill>
                  <a:schemeClr val="bg1"/>
                </a:solidFill>
                <a:latin typeface="方正黑体简体" panose="02010601030101010101" pitchFamily="2" charset="-122"/>
                <a:ea typeface="方正黑体简体" panose="02010601030101010101" pitchFamily="2" charset="-122"/>
                <a:cs typeface="+mn-ea"/>
                <a:sym typeface="+mn-lt"/>
              </a:rPr>
              <a:t>产品功能特性</a:t>
            </a:r>
            <a:endParaRPr lang="en-US" altLang="zh-CN" sz="1400"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8" name="文本框 67">
            <a:extLst>
              <a:ext uri="{FF2B5EF4-FFF2-40B4-BE49-F238E27FC236}">
                <a16:creationId xmlns:a16="http://schemas.microsoft.com/office/drawing/2014/main" xmlns="" id="{2731787A-8C97-47CC-B592-AE49902F7271}"/>
              </a:ext>
            </a:extLst>
          </p:cNvPr>
          <p:cNvSpPr txBox="1"/>
          <p:nvPr/>
        </p:nvSpPr>
        <p:spPr>
          <a:xfrm>
            <a:off x="7569239" y="4989209"/>
            <a:ext cx="3030115" cy="831381"/>
          </a:xfrm>
          <a:prstGeom prst="rect">
            <a:avLst/>
          </a:prstGeom>
          <a:noFill/>
        </p:spPr>
        <p:txBody>
          <a:bodyPr wrap="square" rtlCol="0">
            <a:spAutoFit/>
          </a:bodyPr>
          <a:lstStyle/>
          <a:p>
            <a:pPr defTabSz="1219020">
              <a:lnSpc>
                <a:spcPct val="150000"/>
              </a:lnSpc>
            </a:pPr>
            <a:r>
              <a:rPr lang="zh-CN" altLang="en-US" sz="1067" dirty="0">
                <a:solidFill>
                  <a:schemeClr val="bg1"/>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4" name="组合 3"/>
          <p:cNvGrpSpPr/>
          <p:nvPr/>
        </p:nvGrpSpPr>
        <p:grpSpPr>
          <a:xfrm>
            <a:off x="1456024" y="2414507"/>
            <a:ext cx="4884942" cy="4232492"/>
            <a:chOff x="1501744" y="2102800"/>
            <a:chExt cx="5452566" cy="4724302"/>
          </a:xfrm>
        </p:grpSpPr>
        <p:pic>
          <p:nvPicPr>
            <p:cNvPr id="64" name="图片 63">
              <a:extLst>
                <a:ext uri="{FF2B5EF4-FFF2-40B4-BE49-F238E27FC236}">
                  <a16:creationId xmlns:a16="http://schemas.microsoft.com/office/drawing/2014/main" xmlns="" id="{1D9EC29F-1944-4860-8659-19B8A0F5B5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01744" y="2102800"/>
              <a:ext cx="4690267" cy="4484235"/>
            </a:xfrm>
            <a:prstGeom prst="rect">
              <a:avLst/>
            </a:prstGeom>
          </p:spPr>
        </p:pic>
        <p:sp>
          <p:nvSpPr>
            <p:cNvPr id="70" name="矩形 69"/>
            <p:cNvSpPr/>
            <p:nvPr/>
          </p:nvSpPr>
          <p:spPr>
            <a:xfrm>
              <a:off x="1819856" y="2276872"/>
              <a:ext cx="4032448" cy="230425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pic>
          <p:nvPicPr>
            <p:cNvPr id="71" name="图片 70">
              <a:extLst>
                <a:ext uri="{FF2B5EF4-FFF2-40B4-BE49-F238E27FC236}">
                  <a16:creationId xmlns:a16="http://schemas.microsoft.com/office/drawing/2014/main" xmlns="" id="{36C0F669-170C-4C9E-BB2D-AD54BE10AD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86149" y="3302746"/>
              <a:ext cx="2468161" cy="3152404"/>
            </a:xfrm>
            <a:prstGeom prst="rect">
              <a:avLst/>
            </a:prstGeom>
          </p:spPr>
        </p:pic>
        <p:sp>
          <p:nvSpPr>
            <p:cNvPr id="72" name="矩形 71"/>
            <p:cNvSpPr/>
            <p:nvPr/>
          </p:nvSpPr>
          <p:spPr>
            <a:xfrm>
              <a:off x="4884582" y="3541371"/>
              <a:ext cx="1577620" cy="2099756"/>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pic>
          <p:nvPicPr>
            <p:cNvPr id="73" name="图片 72">
              <a:extLst>
                <a:ext uri="{FF2B5EF4-FFF2-40B4-BE49-F238E27FC236}">
                  <a16:creationId xmlns:a16="http://schemas.microsoft.com/office/drawing/2014/main" xmlns="" id="{E979F31D-EEDC-4310-8792-978030FFD04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79776" y="4097570"/>
              <a:ext cx="1047043" cy="2729532"/>
            </a:xfrm>
            <a:prstGeom prst="rect">
              <a:avLst/>
            </a:prstGeom>
          </p:spPr>
        </p:pic>
        <p:sp>
          <p:nvSpPr>
            <p:cNvPr id="74" name="圆角矩形 73"/>
            <p:cNvSpPr/>
            <p:nvPr/>
          </p:nvSpPr>
          <p:spPr>
            <a:xfrm>
              <a:off x="4186694" y="4147203"/>
              <a:ext cx="849911" cy="1824203"/>
            </a:xfrm>
            <a:prstGeom prst="roundRect">
              <a:avLst>
                <a:gd name="adj" fmla="val 10433"/>
              </a:avLst>
            </a:prstGeom>
            <a:blipFill dpi="0" rotWithShape="1">
              <a:blip r:embed="rId10"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grpSp>
      <p:grpSp>
        <p:nvGrpSpPr>
          <p:cNvPr id="19" name="组合 18"/>
          <p:cNvGrpSpPr/>
          <p:nvPr/>
        </p:nvGrpSpPr>
        <p:grpSpPr>
          <a:xfrm>
            <a:off x="992760" y="893650"/>
            <a:ext cx="3573385" cy="1007620"/>
            <a:chOff x="992760" y="893650"/>
            <a:chExt cx="3573385" cy="1007620"/>
          </a:xfrm>
        </p:grpSpPr>
        <p:grpSp>
          <p:nvGrpSpPr>
            <p:cNvPr id="20" name="组合 19">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2"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产品展示</a:t>
                </a:r>
              </a:p>
            </p:txBody>
          </p:sp>
          <p:sp>
            <p:nvSpPr>
              <p:cNvPr id="23"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1" name="直接连接符 20"/>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70205645"/>
      </p:ext>
    </p:extLst>
  </p:cSld>
  <p:clrMapOvr>
    <a:masterClrMapping/>
  </p:clrMapOvr>
  <p:transition spd="med" advClick="0" advTm="7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1+#ppt_w/2"/>
                                          </p:val>
                                        </p:tav>
                                        <p:tav tm="100000">
                                          <p:val>
                                            <p:strVal val="#ppt_x"/>
                                          </p:val>
                                        </p:tav>
                                      </p:tavLst>
                                    </p:anim>
                                    <p:anim calcmode="lin" valueType="num">
                                      <p:cBhvr additive="base">
                                        <p:cTn id="8" dur="5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500" fill="hold"/>
                                        <p:tgtEl>
                                          <p:spTgt spid="65"/>
                                        </p:tgtEl>
                                        <p:attrNameLst>
                                          <p:attrName>ppt_x</p:attrName>
                                        </p:attrNameLst>
                                      </p:cBhvr>
                                      <p:tavLst>
                                        <p:tav tm="0">
                                          <p:val>
                                            <p:strVal val="1+#ppt_w/2"/>
                                          </p:val>
                                        </p:tav>
                                        <p:tav tm="100000">
                                          <p:val>
                                            <p:strVal val="#ppt_x"/>
                                          </p:val>
                                        </p:tav>
                                      </p:tavLst>
                                    </p:anim>
                                    <p:anim calcmode="lin" valueType="num">
                                      <p:cBhvr additive="base">
                                        <p:cTn id="16" dur="5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1+#ppt_w/2"/>
                                          </p:val>
                                        </p:tav>
                                        <p:tav tm="100000">
                                          <p:val>
                                            <p:strVal val="#ppt_x"/>
                                          </p:val>
                                        </p:tav>
                                      </p:tavLst>
                                    </p:anim>
                                    <p:anim calcmode="lin" valueType="num">
                                      <p:cBhvr additive="base">
                                        <p:cTn id="20" dur="50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500" fill="hold"/>
                                        <p:tgtEl>
                                          <p:spTgt spid="67"/>
                                        </p:tgtEl>
                                        <p:attrNameLst>
                                          <p:attrName>ppt_x</p:attrName>
                                        </p:attrNameLst>
                                      </p:cBhvr>
                                      <p:tavLst>
                                        <p:tav tm="0">
                                          <p:val>
                                            <p:strVal val="1+#ppt_w/2"/>
                                          </p:val>
                                        </p:tav>
                                        <p:tav tm="100000">
                                          <p:val>
                                            <p:strVal val="#ppt_x"/>
                                          </p:val>
                                        </p:tav>
                                      </p:tavLst>
                                    </p:anim>
                                    <p:anim calcmode="lin" valueType="num">
                                      <p:cBhvr additive="base">
                                        <p:cTn id="24" dur="50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500" fill="hold"/>
                                        <p:tgtEl>
                                          <p:spTgt spid="68"/>
                                        </p:tgtEl>
                                        <p:attrNameLst>
                                          <p:attrName>ppt_x</p:attrName>
                                        </p:attrNameLst>
                                      </p:cBhvr>
                                      <p:tavLst>
                                        <p:tav tm="0">
                                          <p:val>
                                            <p:strVal val="1+#ppt_w/2"/>
                                          </p:val>
                                        </p:tav>
                                        <p:tav tm="100000">
                                          <p:val>
                                            <p:strVal val="#ppt_x"/>
                                          </p:val>
                                        </p:tav>
                                      </p:tavLst>
                                    </p:anim>
                                    <p:anim calcmode="lin" valueType="num">
                                      <p:cBhvr additive="base">
                                        <p:cTn id="2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5664549" y="604377"/>
            <a:ext cx="5957454" cy="5713296"/>
          </a:xfrm>
          <a:prstGeom prst="parallelogram">
            <a:avLst>
              <a:gd name="adj" fmla="val 57289"/>
            </a:avLst>
          </a:prstGeom>
          <a:blipFill dpi="0" rotWithShape="1">
            <a:blip r:embed="rId3">
              <a:extLst>
                <a:ext uri="{28A0092B-C50C-407E-A947-70E740481C1C}">
                  <a14:useLocalDpi xmlns:a14="http://schemas.microsoft.com/office/drawing/2010/main" val="0"/>
                </a:ext>
              </a:extLst>
            </a:blip>
            <a:srcRect/>
            <a:stretch>
              <a:fillRect l="-21870" r="-21870"/>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等腰三角形 3"/>
          <p:cNvSpPr/>
          <p:nvPr/>
        </p:nvSpPr>
        <p:spPr>
          <a:xfrm>
            <a:off x="8866553" y="5764590"/>
            <a:ext cx="631806" cy="568252"/>
          </a:xfrm>
          <a:prstGeom prst="triangl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4" name="组合 33"/>
          <p:cNvGrpSpPr/>
          <p:nvPr/>
        </p:nvGrpSpPr>
        <p:grpSpPr>
          <a:xfrm>
            <a:off x="1402798" y="2271797"/>
            <a:ext cx="4084647" cy="805662"/>
            <a:chOff x="444137" y="1767721"/>
            <a:chExt cx="4084647" cy="805662"/>
          </a:xfrm>
        </p:grpSpPr>
        <p:sp>
          <p:nvSpPr>
            <p:cNvPr id="35" name="矩形 34"/>
            <p:cNvSpPr/>
            <p:nvPr/>
          </p:nvSpPr>
          <p:spPr>
            <a:xfrm>
              <a:off x="444137" y="1791579"/>
              <a:ext cx="829186" cy="781804"/>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21"/>
            <p:cNvSpPr txBox="1"/>
            <p:nvPr/>
          </p:nvSpPr>
          <p:spPr>
            <a:xfrm>
              <a:off x="1588970" y="2155602"/>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Subtitle 2">
              <a:extLst>
                <a:ext uri="{FF2B5EF4-FFF2-40B4-BE49-F238E27FC236}">
                  <a16:creationId xmlns:a16="http://schemas.microsoft.com/office/drawing/2014/main" xmlns="" id="{360062CF-4239-4286-B703-132EC1F0E32B}"/>
                </a:ext>
              </a:extLst>
            </p:cNvPr>
            <p:cNvSpPr txBox="1">
              <a:spLocks/>
            </p:cNvSpPr>
            <p:nvPr/>
          </p:nvSpPr>
          <p:spPr>
            <a:xfrm>
              <a:off x="1493130" y="176772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线下营销方案</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38" name="组合 37"/>
            <p:cNvGrpSpPr/>
            <p:nvPr/>
          </p:nvGrpSpPr>
          <p:grpSpPr>
            <a:xfrm>
              <a:off x="647985" y="1927200"/>
              <a:ext cx="455799" cy="457102"/>
              <a:chOff x="1649413" y="1535114"/>
              <a:chExt cx="555625" cy="557213"/>
            </a:xfrm>
            <a:solidFill>
              <a:schemeClr val="bg1"/>
            </a:solidFill>
          </p:grpSpPr>
          <p:sp>
            <p:nvSpPr>
              <p:cNvPr id="39" name="Freeform 33"/>
              <p:cNvSpPr>
                <a:spLocks/>
              </p:cNvSpPr>
              <p:nvPr/>
            </p:nvSpPr>
            <p:spPr bwMode="auto">
              <a:xfrm>
                <a:off x="2147888" y="1535114"/>
                <a:ext cx="57150" cy="58738"/>
              </a:xfrm>
              <a:custGeom>
                <a:avLst/>
                <a:gdLst>
                  <a:gd name="T0" fmla="*/ 0 w 20"/>
                  <a:gd name="T1" fmla="*/ 9 h 20"/>
                  <a:gd name="T2" fmla="*/ 11 w 20"/>
                  <a:gd name="T3" fmla="*/ 20 h 20"/>
                  <a:gd name="T4" fmla="*/ 14 w 20"/>
                  <a:gd name="T5" fmla="*/ 5 h 20"/>
                  <a:gd name="T6" fmla="*/ 0 w 20"/>
                  <a:gd name="T7" fmla="*/ 9 h 20"/>
                </a:gdLst>
                <a:ahLst/>
                <a:cxnLst>
                  <a:cxn ang="0">
                    <a:pos x="T0" y="T1"/>
                  </a:cxn>
                  <a:cxn ang="0">
                    <a:pos x="T2" y="T3"/>
                  </a:cxn>
                  <a:cxn ang="0">
                    <a:pos x="T4" y="T5"/>
                  </a:cxn>
                  <a:cxn ang="0">
                    <a:pos x="T6" y="T7"/>
                  </a:cxn>
                </a:cxnLst>
                <a:rect l="0" t="0" r="r" b="b"/>
                <a:pathLst>
                  <a:path w="20" h="20">
                    <a:moveTo>
                      <a:pt x="0" y="9"/>
                    </a:moveTo>
                    <a:cubicBezTo>
                      <a:pt x="11" y="20"/>
                      <a:pt x="11" y="20"/>
                      <a:pt x="11" y="20"/>
                    </a:cubicBezTo>
                    <a:cubicBezTo>
                      <a:pt x="18" y="13"/>
                      <a:pt x="20" y="11"/>
                      <a:pt x="14" y="5"/>
                    </a:cubicBezTo>
                    <a:cubicBezTo>
                      <a:pt x="9" y="0"/>
                      <a:pt x="7" y="2"/>
                      <a:pt x="0"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4"/>
              <p:cNvSpPr>
                <a:spLocks noEditPoints="1"/>
              </p:cNvSpPr>
              <p:nvPr/>
            </p:nvSpPr>
            <p:spPr bwMode="auto">
              <a:xfrm>
                <a:off x="1830388" y="1555751"/>
                <a:ext cx="355600" cy="355600"/>
              </a:xfrm>
              <a:custGeom>
                <a:avLst/>
                <a:gdLst>
                  <a:gd name="T0" fmla="*/ 0 w 224"/>
                  <a:gd name="T1" fmla="*/ 224 h 224"/>
                  <a:gd name="T2" fmla="*/ 20 w 224"/>
                  <a:gd name="T3" fmla="*/ 175 h 224"/>
                  <a:gd name="T4" fmla="*/ 197 w 224"/>
                  <a:gd name="T5" fmla="*/ 0 h 224"/>
                  <a:gd name="T6" fmla="*/ 224 w 224"/>
                  <a:gd name="T7" fmla="*/ 27 h 224"/>
                  <a:gd name="T8" fmla="*/ 45 w 224"/>
                  <a:gd name="T9" fmla="*/ 206 h 224"/>
                  <a:gd name="T10" fmla="*/ 0 w 224"/>
                  <a:gd name="T11" fmla="*/ 224 h 224"/>
                  <a:gd name="T12" fmla="*/ 29 w 224"/>
                  <a:gd name="T13" fmla="*/ 184 h 224"/>
                  <a:gd name="T14" fmla="*/ 22 w 224"/>
                  <a:gd name="T15" fmla="*/ 201 h 224"/>
                  <a:gd name="T16" fmla="*/ 40 w 224"/>
                  <a:gd name="T17" fmla="*/ 193 h 224"/>
                  <a:gd name="T18" fmla="*/ 206 w 224"/>
                  <a:gd name="T19" fmla="*/ 27 h 224"/>
                  <a:gd name="T20" fmla="*/ 197 w 224"/>
                  <a:gd name="T21" fmla="*/ 16 h 224"/>
                  <a:gd name="T22" fmla="*/ 29 w 224"/>
                  <a:gd name="T23" fmla="*/ 18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24">
                    <a:moveTo>
                      <a:pt x="0" y="224"/>
                    </a:moveTo>
                    <a:lnTo>
                      <a:pt x="20" y="175"/>
                    </a:lnTo>
                    <a:lnTo>
                      <a:pt x="197" y="0"/>
                    </a:lnTo>
                    <a:lnTo>
                      <a:pt x="224" y="27"/>
                    </a:lnTo>
                    <a:lnTo>
                      <a:pt x="45" y="206"/>
                    </a:lnTo>
                    <a:lnTo>
                      <a:pt x="0" y="224"/>
                    </a:lnTo>
                    <a:close/>
                    <a:moveTo>
                      <a:pt x="29" y="184"/>
                    </a:moveTo>
                    <a:lnTo>
                      <a:pt x="22" y="201"/>
                    </a:lnTo>
                    <a:lnTo>
                      <a:pt x="40" y="193"/>
                    </a:lnTo>
                    <a:lnTo>
                      <a:pt x="206" y="27"/>
                    </a:lnTo>
                    <a:lnTo>
                      <a:pt x="197" y="16"/>
                    </a:lnTo>
                    <a:lnTo>
                      <a:pt x="29" y="18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
              <p:cNvSpPr>
                <a:spLocks/>
              </p:cNvSpPr>
              <p:nvPr/>
            </p:nvSpPr>
            <p:spPr bwMode="auto">
              <a:xfrm>
                <a:off x="1847850" y="1843089"/>
                <a:ext cx="50800" cy="50800"/>
              </a:xfrm>
              <a:custGeom>
                <a:avLst/>
                <a:gdLst>
                  <a:gd name="T0" fmla="*/ 32 w 32"/>
                  <a:gd name="T1" fmla="*/ 18 h 32"/>
                  <a:gd name="T2" fmla="*/ 0 w 32"/>
                  <a:gd name="T3" fmla="*/ 32 h 32"/>
                  <a:gd name="T4" fmla="*/ 0 w 32"/>
                  <a:gd name="T5" fmla="*/ 32 h 32"/>
                  <a:gd name="T6" fmla="*/ 12 w 32"/>
                  <a:gd name="T7" fmla="*/ 0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0" y="32"/>
                    </a:lnTo>
                    <a:lnTo>
                      <a:pt x="0" y="32"/>
                    </a:lnTo>
                    <a:lnTo>
                      <a:pt x="12" y="0"/>
                    </a:lnTo>
                    <a:lnTo>
                      <a:pt x="32" y="1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6"/>
              <p:cNvSpPr>
                <a:spLocks/>
              </p:cNvSpPr>
              <p:nvPr/>
            </p:nvSpPr>
            <p:spPr bwMode="auto">
              <a:xfrm>
                <a:off x="1649413" y="1668464"/>
                <a:ext cx="422275" cy="423863"/>
              </a:xfrm>
              <a:custGeom>
                <a:avLst/>
                <a:gdLst>
                  <a:gd name="T0" fmla="*/ 266 w 266"/>
                  <a:gd name="T1" fmla="*/ 267 h 267"/>
                  <a:gd name="T2" fmla="*/ 0 w 266"/>
                  <a:gd name="T3" fmla="*/ 267 h 267"/>
                  <a:gd name="T4" fmla="*/ 0 w 266"/>
                  <a:gd name="T5" fmla="*/ 0 h 267"/>
                  <a:gd name="T6" fmla="*/ 219 w 266"/>
                  <a:gd name="T7" fmla="*/ 0 h 267"/>
                  <a:gd name="T8" fmla="*/ 219 w 266"/>
                  <a:gd name="T9" fmla="*/ 12 h 267"/>
                  <a:gd name="T10" fmla="*/ 11 w 266"/>
                  <a:gd name="T11" fmla="*/ 12 h 267"/>
                  <a:gd name="T12" fmla="*/ 11 w 266"/>
                  <a:gd name="T13" fmla="*/ 254 h 267"/>
                  <a:gd name="T14" fmla="*/ 255 w 266"/>
                  <a:gd name="T15" fmla="*/ 254 h 267"/>
                  <a:gd name="T16" fmla="*/ 255 w 266"/>
                  <a:gd name="T17" fmla="*/ 47 h 267"/>
                  <a:gd name="T18" fmla="*/ 266 w 266"/>
                  <a:gd name="T19" fmla="*/ 47 h 267"/>
                  <a:gd name="T20" fmla="*/ 266 w 266"/>
                  <a:gd name="T21"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267">
                    <a:moveTo>
                      <a:pt x="266" y="267"/>
                    </a:moveTo>
                    <a:lnTo>
                      <a:pt x="0" y="267"/>
                    </a:lnTo>
                    <a:lnTo>
                      <a:pt x="0" y="0"/>
                    </a:lnTo>
                    <a:lnTo>
                      <a:pt x="219" y="0"/>
                    </a:lnTo>
                    <a:lnTo>
                      <a:pt x="219" y="12"/>
                    </a:lnTo>
                    <a:lnTo>
                      <a:pt x="11" y="12"/>
                    </a:lnTo>
                    <a:lnTo>
                      <a:pt x="11" y="254"/>
                    </a:lnTo>
                    <a:lnTo>
                      <a:pt x="255" y="254"/>
                    </a:lnTo>
                    <a:lnTo>
                      <a:pt x="255" y="47"/>
                    </a:lnTo>
                    <a:lnTo>
                      <a:pt x="266" y="47"/>
                    </a:lnTo>
                    <a:lnTo>
                      <a:pt x="266" y="267"/>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3" name="组合 42"/>
          <p:cNvGrpSpPr/>
          <p:nvPr/>
        </p:nvGrpSpPr>
        <p:grpSpPr>
          <a:xfrm>
            <a:off x="1402798" y="3587652"/>
            <a:ext cx="4084647" cy="805662"/>
            <a:chOff x="464077" y="3019637"/>
            <a:chExt cx="4084647" cy="805662"/>
          </a:xfrm>
        </p:grpSpPr>
        <p:sp>
          <p:nvSpPr>
            <p:cNvPr id="44" name="矩形 43"/>
            <p:cNvSpPr/>
            <p:nvPr/>
          </p:nvSpPr>
          <p:spPr>
            <a:xfrm>
              <a:off x="464077" y="3043495"/>
              <a:ext cx="829186" cy="781804"/>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21"/>
            <p:cNvSpPr txBox="1"/>
            <p:nvPr/>
          </p:nvSpPr>
          <p:spPr>
            <a:xfrm>
              <a:off x="1608910" y="3407518"/>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Subtitle 2">
              <a:extLst>
                <a:ext uri="{FF2B5EF4-FFF2-40B4-BE49-F238E27FC236}">
                  <a16:creationId xmlns:a16="http://schemas.microsoft.com/office/drawing/2014/main" xmlns="" id="{360062CF-4239-4286-B703-132EC1F0E32B}"/>
                </a:ext>
              </a:extLst>
            </p:cNvPr>
            <p:cNvSpPr txBox="1">
              <a:spLocks/>
            </p:cNvSpPr>
            <p:nvPr/>
          </p:nvSpPr>
          <p:spPr>
            <a:xfrm>
              <a:off x="1513070" y="3019637"/>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自媒体营销方案</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47" name="组合 46"/>
            <p:cNvGrpSpPr/>
            <p:nvPr/>
          </p:nvGrpSpPr>
          <p:grpSpPr>
            <a:xfrm>
              <a:off x="620843" y="3216362"/>
              <a:ext cx="451893" cy="451893"/>
              <a:chOff x="11187113" y="463551"/>
              <a:chExt cx="550863" cy="550863"/>
            </a:xfrm>
            <a:solidFill>
              <a:schemeClr val="bg1"/>
            </a:solidFill>
          </p:grpSpPr>
          <p:sp>
            <p:nvSpPr>
              <p:cNvPr id="48" name="Freeform 28"/>
              <p:cNvSpPr>
                <a:spLocks/>
              </p:cNvSpPr>
              <p:nvPr/>
            </p:nvSpPr>
            <p:spPr bwMode="auto">
              <a:xfrm>
                <a:off x="11253788" y="727076"/>
                <a:ext cx="419100" cy="287338"/>
              </a:xfrm>
              <a:custGeom>
                <a:avLst/>
                <a:gdLst>
                  <a:gd name="T0" fmla="*/ 264 w 264"/>
                  <a:gd name="T1" fmla="*/ 181 h 181"/>
                  <a:gd name="T2" fmla="*/ 0 w 264"/>
                  <a:gd name="T3" fmla="*/ 181 h 181"/>
                  <a:gd name="T4" fmla="*/ 0 w 264"/>
                  <a:gd name="T5" fmla="*/ 0 h 181"/>
                  <a:gd name="T6" fmla="*/ 13 w 264"/>
                  <a:gd name="T7" fmla="*/ 0 h 181"/>
                  <a:gd name="T8" fmla="*/ 13 w 264"/>
                  <a:gd name="T9" fmla="*/ 168 h 181"/>
                  <a:gd name="T10" fmla="*/ 253 w 264"/>
                  <a:gd name="T11" fmla="*/ 168 h 181"/>
                  <a:gd name="T12" fmla="*/ 253 w 264"/>
                  <a:gd name="T13" fmla="*/ 0 h 181"/>
                  <a:gd name="T14" fmla="*/ 264 w 264"/>
                  <a:gd name="T15" fmla="*/ 0 h 181"/>
                  <a:gd name="T16" fmla="*/ 264 w 264"/>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81">
                    <a:moveTo>
                      <a:pt x="264" y="181"/>
                    </a:moveTo>
                    <a:lnTo>
                      <a:pt x="0" y="181"/>
                    </a:lnTo>
                    <a:lnTo>
                      <a:pt x="0" y="0"/>
                    </a:lnTo>
                    <a:lnTo>
                      <a:pt x="13" y="0"/>
                    </a:lnTo>
                    <a:lnTo>
                      <a:pt x="13" y="168"/>
                    </a:lnTo>
                    <a:lnTo>
                      <a:pt x="253" y="168"/>
                    </a:lnTo>
                    <a:lnTo>
                      <a:pt x="253" y="0"/>
                    </a:lnTo>
                    <a:lnTo>
                      <a:pt x="264" y="0"/>
                    </a:lnTo>
                    <a:lnTo>
                      <a:pt x="264" y="18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9"/>
              <p:cNvSpPr>
                <a:spLocks/>
              </p:cNvSpPr>
              <p:nvPr/>
            </p:nvSpPr>
            <p:spPr bwMode="auto">
              <a:xfrm>
                <a:off x="11187113" y="463551"/>
                <a:ext cx="550863" cy="285750"/>
              </a:xfrm>
              <a:custGeom>
                <a:avLst/>
                <a:gdLst>
                  <a:gd name="T0" fmla="*/ 9 w 347"/>
                  <a:gd name="T1" fmla="*/ 180 h 180"/>
                  <a:gd name="T2" fmla="*/ 0 w 347"/>
                  <a:gd name="T3" fmla="*/ 171 h 180"/>
                  <a:gd name="T4" fmla="*/ 174 w 347"/>
                  <a:gd name="T5" fmla="*/ 0 h 180"/>
                  <a:gd name="T6" fmla="*/ 347 w 347"/>
                  <a:gd name="T7" fmla="*/ 171 h 180"/>
                  <a:gd name="T8" fmla="*/ 340 w 347"/>
                  <a:gd name="T9" fmla="*/ 180 h 180"/>
                  <a:gd name="T10" fmla="*/ 174 w 347"/>
                  <a:gd name="T11" fmla="*/ 18 h 180"/>
                  <a:gd name="T12" fmla="*/ 9 w 347"/>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347" h="180">
                    <a:moveTo>
                      <a:pt x="9" y="180"/>
                    </a:moveTo>
                    <a:lnTo>
                      <a:pt x="0" y="171"/>
                    </a:lnTo>
                    <a:lnTo>
                      <a:pt x="174" y="0"/>
                    </a:lnTo>
                    <a:lnTo>
                      <a:pt x="347" y="171"/>
                    </a:lnTo>
                    <a:lnTo>
                      <a:pt x="340" y="180"/>
                    </a:lnTo>
                    <a:lnTo>
                      <a:pt x="174" y="18"/>
                    </a:lnTo>
                    <a:lnTo>
                      <a:pt x="9" y="18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0"/>
              <p:cNvSpPr>
                <a:spLocks/>
              </p:cNvSpPr>
              <p:nvPr/>
            </p:nvSpPr>
            <p:spPr bwMode="auto">
              <a:xfrm>
                <a:off x="11379200" y="752476"/>
                <a:ext cx="169863" cy="252413"/>
              </a:xfrm>
              <a:custGeom>
                <a:avLst/>
                <a:gdLst>
                  <a:gd name="T0" fmla="*/ 59 w 59"/>
                  <a:gd name="T1" fmla="*/ 88 h 88"/>
                  <a:gd name="T2" fmla="*/ 52 w 59"/>
                  <a:gd name="T3" fmla="*/ 88 h 88"/>
                  <a:gd name="T4" fmla="*/ 52 w 59"/>
                  <a:gd name="T5" fmla="*/ 15 h 88"/>
                  <a:gd name="T6" fmla="*/ 44 w 59"/>
                  <a:gd name="T7" fmla="*/ 7 h 88"/>
                  <a:gd name="T8" fmla="*/ 14 w 59"/>
                  <a:gd name="T9" fmla="*/ 7 h 88"/>
                  <a:gd name="T10" fmla="*/ 6 w 59"/>
                  <a:gd name="T11" fmla="*/ 15 h 88"/>
                  <a:gd name="T12" fmla="*/ 6 w 59"/>
                  <a:gd name="T13" fmla="*/ 88 h 88"/>
                  <a:gd name="T14" fmla="*/ 0 w 59"/>
                  <a:gd name="T15" fmla="*/ 88 h 88"/>
                  <a:gd name="T16" fmla="*/ 0 w 59"/>
                  <a:gd name="T17" fmla="*/ 15 h 88"/>
                  <a:gd name="T18" fmla="*/ 14 w 59"/>
                  <a:gd name="T19" fmla="*/ 0 h 88"/>
                  <a:gd name="T20" fmla="*/ 44 w 59"/>
                  <a:gd name="T21" fmla="*/ 0 h 88"/>
                  <a:gd name="T22" fmla="*/ 59 w 59"/>
                  <a:gd name="T23" fmla="*/ 15 h 88"/>
                  <a:gd name="T24" fmla="*/ 59 w 59"/>
                  <a:gd name="T2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8">
                    <a:moveTo>
                      <a:pt x="59" y="88"/>
                    </a:moveTo>
                    <a:cubicBezTo>
                      <a:pt x="52" y="88"/>
                      <a:pt x="52" y="88"/>
                      <a:pt x="52" y="88"/>
                    </a:cubicBezTo>
                    <a:cubicBezTo>
                      <a:pt x="52" y="15"/>
                      <a:pt x="52" y="15"/>
                      <a:pt x="52" y="15"/>
                    </a:cubicBezTo>
                    <a:cubicBezTo>
                      <a:pt x="52" y="11"/>
                      <a:pt x="49" y="7"/>
                      <a:pt x="44" y="7"/>
                    </a:cubicBezTo>
                    <a:cubicBezTo>
                      <a:pt x="14" y="7"/>
                      <a:pt x="14" y="7"/>
                      <a:pt x="14" y="7"/>
                    </a:cubicBezTo>
                    <a:cubicBezTo>
                      <a:pt x="10" y="7"/>
                      <a:pt x="6" y="11"/>
                      <a:pt x="6" y="15"/>
                    </a:cubicBezTo>
                    <a:cubicBezTo>
                      <a:pt x="6" y="88"/>
                      <a:pt x="6" y="88"/>
                      <a:pt x="6" y="88"/>
                    </a:cubicBezTo>
                    <a:cubicBezTo>
                      <a:pt x="0" y="88"/>
                      <a:pt x="0" y="88"/>
                      <a:pt x="0" y="88"/>
                    </a:cubicBezTo>
                    <a:cubicBezTo>
                      <a:pt x="0" y="15"/>
                      <a:pt x="0" y="15"/>
                      <a:pt x="0" y="15"/>
                    </a:cubicBezTo>
                    <a:cubicBezTo>
                      <a:pt x="0" y="7"/>
                      <a:pt x="6" y="0"/>
                      <a:pt x="14" y="0"/>
                    </a:cubicBezTo>
                    <a:cubicBezTo>
                      <a:pt x="44" y="0"/>
                      <a:pt x="44" y="0"/>
                      <a:pt x="44" y="0"/>
                    </a:cubicBezTo>
                    <a:cubicBezTo>
                      <a:pt x="52" y="0"/>
                      <a:pt x="59" y="7"/>
                      <a:pt x="59" y="15"/>
                    </a:cubicBezTo>
                    <a:lnTo>
                      <a:pt x="59" y="8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1" name="组合 50"/>
          <p:cNvGrpSpPr/>
          <p:nvPr/>
        </p:nvGrpSpPr>
        <p:grpSpPr>
          <a:xfrm>
            <a:off x="1402798" y="4903507"/>
            <a:ext cx="4084647" cy="805662"/>
            <a:chOff x="464077" y="4280099"/>
            <a:chExt cx="4084647" cy="805662"/>
          </a:xfrm>
        </p:grpSpPr>
        <p:sp>
          <p:nvSpPr>
            <p:cNvPr id="52" name="矩形 51"/>
            <p:cNvSpPr/>
            <p:nvPr/>
          </p:nvSpPr>
          <p:spPr>
            <a:xfrm>
              <a:off x="464077" y="4303957"/>
              <a:ext cx="829186" cy="781804"/>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21"/>
            <p:cNvSpPr txBox="1"/>
            <p:nvPr/>
          </p:nvSpPr>
          <p:spPr>
            <a:xfrm>
              <a:off x="1608910" y="4667980"/>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1513070" y="4280099"/>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地推营销方案</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55" name="Freeform 93"/>
            <p:cNvSpPr>
              <a:spLocks noEditPoints="1"/>
            </p:cNvSpPr>
            <p:nvPr/>
          </p:nvSpPr>
          <p:spPr bwMode="auto">
            <a:xfrm>
              <a:off x="624018" y="4489422"/>
              <a:ext cx="451893" cy="442777"/>
            </a:xfrm>
            <a:custGeom>
              <a:avLst/>
              <a:gdLst>
                <a:gd name="T0" fmla="*/ 187 w 192"/>
                <a:gd name="T1" fmla="*/ 110 h 188"/>
                <a:gd name="T2" fmla="*/ 166 w 192"/>
                <a:gd name="T3" fmla="*/ 72 h 188"/>
                <a:gd name="T4" fmla="*/ 137 w 192"/>
                <a:gd name="T5" fmla="*/ 72 h 188"/>
                <a:gd name="T6" fmla="*/ 138 w 192"/>
                <a:gd name="T7" fmla="*/ 67 h 188"/>
                <a:gd name="T8" fmla="*/ 142 w 192"/>
                <a:gd name="T9" fmla="*/ 3 h 188"/>
                <a:gd name="T10" fmla="*/ 128 w 192"/>
                <a:gd name="T11" fmla="*/ 3 h 188"/>
                <a:gd name="T12" fmla="*/ 98 w 192"/>
                <a:gd name="T13" fmla="*/ 54 h 188"/>
                <a:gd name="T14" fmla="*/ 83 w 192"/>
                <a:gd name="T15" fmla="*/ 78 h 188"/>
                <a:gd name="T16" fmla="*/ 61 w 192"/>
                <a:gd name="T17" fmla="*/ 94 h 188"/>
                <a:gd name="T18" fmla="*/ 9 w 192"/>
                <a:gd name="T19" fmla="*/ 86 h 188"/>
                <a:gd name="T20" fmla="*/ 0 w 192"/>
                <a:gd name="T21" fmla="*/ 179 h 188"/>
                <a:gd name="T22" fmla="*/ 52 w 192"/>
                <a:gd name="T23" fmla="*/ 188 h 188"/>
                <a:gd name="T24" fmla="*/ 65 w 192"/>
                <a:gd name="T25" fmla="*/ 179 h 188"/>
                <a:gd name="T26" fmla="*/ 75 w 192"/>
                <a:gd name="T27" fmla="*/ 188 h 188"/>
                <a:gd name="T28" fmla="*/ 131 w 192"/>
                <a:gd name="T29" fmla="*/ 188 h 188"/>
                <a:gd name="T30" fmla="*/ 175 w 192"/>
                <a:gd name="T31" fmla="*/ 181 h 188"/>
                <a:gd name="T32" fmla="*/ 185 w 192"/>
                <a:gd name="T33" fmla="*/ 146 h 188"/>
                <a:gd name="T34" fmla="*/ 190 w 192"/>
                <a:gd name="T35" fmla="*/ 123 h 188"/>
                <a:gd name="T36" fmla="*/ 52 w 192"/>
                <a:gd name="T37" fmla="*/ 180 h 188"/>
                <a:gd name="T38" fmla="*/ 8 w 192"/>
                <a:gd name="T39" fmla="*/ 179 h 188"/>
                <a:gd name="T40" fmla="*/ 9 w 192"/>
                <a:gd name="T41" fmla="*/ 94 h 188"/>
                <a:gd name="T42" fmla="*/ 53 w 192"/>
                <a:gd name="T43" fmla="*/ 95 h 188"/>
                <a:gd name="T44" fmla="*/ 179 w 192"/>
                <a:gd name="T45" fmla="*/ 106 h 188"/>
                <a:gd name="T46" fmla="*/ 179 w 192"/>
                <a:gd name="T47" fmla="*/ 113 h 188"/>
                <a:gd name="T48" fmla="*/ 176 w 192"/>
                <a:gd name="T49" fmla="*/ 133 h 188"/>
                <a:gd name="T50" fmla="*/ 175 w 192"/>
                <a:gd name="T51" fmla="*/ 140 h 188"/>
                <a:gd name="T52" fmla="*/ 172 w 192"/>
                <a:gd name="T53" fmla="*/ 160 h 188"/>
                <a:gd name="T54" fmla="*/ 170 w 192"/>
                <a:gd name="T55" fmla="*/ 164 h 188"/>
                <a:gd name="T56" fmla="*/ 160 w 192"/>
                <a:gd name="T57" fmla="*/ 180 h 188"/>
                <a:gd name="T58" fmla="*/ 71 w 192"/>
                <a:gd name="T59" fmla="*/ 177 h 188"/>
                <a:gd name="T60" fmla="*/ 61 w 192"/>
                <a:gd name="T61" fmla="*/ 102 h 188"/>
                <a:gd name="T62" fmla="*/ 73 w 192"/>
                <a:gd name="T63" fmla="*/ 102 h 188"/>
                <a:gd name="T64" fmla="*/ 90 w 192"/>
                <a:gd name="T65" fmla="*/ 81 h 188"/>
                <a:gd name="T66" fmla="*/ 103 w 192"/>
                <a:gd name="T67" fmla="*/ 60 h 188"/>
                <a:gd name="T68" fmla="*/ 133 w 192"/>
                <a:gd name="T69" fmla="*/ 10 h 188"/>
                <a:gd name="T70" fmla="*/ 145 w 192"/>
                <a:gd name="T71" fmla="*/ 35 h 188"/>
                <a:gd name="T72" fmla="*/ 131 w 192"/>
                <a:gd name="T73" fmla="*/ 77 h 188"/>
                <a:gd name="T74" fmla="*/ 165 w 192"/>
                <a:gd name="T75" fmla="*/ 81 h 188"/>
                <a:gd name="T76" fmla="*/ 179 w 192"/>
                <a:gd name="T7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88">
                  <a:moveTo>
                    <a:pt x="190" y="123"/>
                  </a:moveTo>
                  <a:cubicBezTo>
                    <a:pt x="190" y="117"/>
                    <a:pt x="189" y="113"/>
                    <a:pt x="187" y="110"/>
                  </a:cubicBezTo>
                  <a:cubicBezTo>
                    <a:pt x="189" y="107"/>
                    <a:pt x="191" y="103"/>
                    <a:pt x="192" y="97"/>
                  </a:cubicBezTo>
                  <a:cubicBezTo>
                    <a:pt x="192" y="79"/>
                    <a:pt x="175" y="73"/>
                    <a:pt x="166" y="72"/>
                  </a:cubicBezTo>
                  <a:cubicBezTo>
                    <a:pt x="137" y="72"/>
                    <a:pt x="137" y="72"/>
                    <a:pt x="137" y="72"/>
                  </a:cubicBezTo>
                  <a:cubicBezTo>
                    <a:pt x="137" y="72"/>
                    <a:pt x="137" y="72"/>
                    <a:pt x="137" y="72"/>
                  </a:cubicBezTo>
                  <a:cubicBezTo>
                    <a:pt x="136" y="70"/>
                    <a:pt x="138" y="67"/>
                    <a:pt x="138" y="67"/>
                  </a:cubicBezTo>
                  <a:cubicBezTo>
                    <a:pt x="138" y="67"/>
                    <a:pt x="138" y="67"/>
                    <a:pt x="138" y="67"/>
                  </a:cubicBezTo>
                  <a:cubicBezTo>
                    <a:pt x="138" y="67"/>
                    <a:pt x="147" y="56"/>
                    <a:pt x="153" y="38"/>
                  </a:cubicBezTo>
                  <a:cubicBezTo>
                    <a:pt x="160" y="18"/>
                    <a:pt x="143" y="4"/>
                    <a:pt x="142" y="3"/>
                  </a:cubicBezTo>
                  <a:cubicBezTo>
                    <a:pt x="141" y="2"/>
                    <a:pt x="141" y="2"/>
                    <a:pt x="141" y="2"/>
                  </a:cubicBezTo>
                  <a:cubicBezTo>
                    <a:pt x="140" y="2"/>
                    <a:pt x="134" y="0"/>
                    <a:pt x="128" y="3"/>
                  </a:cubicBezTo>
                  <a:cubicBezTo>
                    <a:pt x="124" y="6"/>
                    <a:pt x="122" y="11"/>
                    <a:pt x="121" y="18"/>
                  </a:cubicBezTo>
                  <a:cubicBezTo>
                    <a:pt x="119" y="35"/>
                    <a:pt x="105" y="49"/>
                    <a:pt x="98" y="54"/>
                  </a:cubicBezTo>
                  <a:cubicBezTo>
                    <a:pt x="97" y="55"/>
                    <a:pt x="96" y="55"/>
                    <a:pt x="96" y="56"/>
                  </a:cubicBezTo>
                  <a:cubicBezTo>
                    <a:pt x="91" y="60"/>
                    <a:pt x="86" y="70"/>
                    <a:pt x="83" y="78"/>
                  </a:cubicBezTo>
                  <a:cubicBezTo>
                    <a:pt x="80" y="83"/>
                    <a:pt x="74" y="91"/>
                    <a:pt x="70" y="94"/>
                  </a:cubicBezTo>
                  <a:cubicBezTo>
                    <a:pt x="68" y="94"/>
                    <a:pt x="64" y="94"/>
                    <a:pt x="61" y="94"/>
                  </a:cubicBezTo>
                  <a:cubicBezTo>
                    <a:pt x="59" y="90"/>
                    <a:pt x="56" y="86"/>
                    <a:pt x="52" y="86"/>
                  </a:cubicBezTo>
                  <a:cubicBezTo>
                    <a:pt x="9" y="86"/>
                    <a:pt x="9" y="86"/>
                    <a:pt x="9" y="86"/>
                  </a:cubicBezTo>
                  <a:cubicBezTo>
                    <a:pt x="4" y="86"/>
                    <a:pt x="0" y="90"/>
                    <a:pt x="0" y="95"/>
                  </a:cubicBezTo>
                  <a:cubicBezTo>
                    <a:pt x="0" y="179"/>
                    <a:pt x="0" y="179"/>
                    <a:pt x="0" y="179"/>
                  </a:cubicBezTo>
                  <a:cubicBezTo>
                    <a:pt x="0" y="184"/>
                    <a:pt x="4" y="188"/>
                    <a:pt x="9" y="188"/>
                  </a:cubicBezTo>
                  <a:cubicBezTo>
                    <a:pt x="52" y="188"/>
                    <a:pt x="52" y="188"/>
                    <a:pt x="52" y="188"/>
                  </a:cubicBezTo>
                  <a:cubicBezTo>
                    <a:pt x="56" y="188"/>
                    <a:pt x="60" y="185"/>
                    <a:pt x="61" y="181"/>
                  </a:cubicBezTo>
                  <a:cubicBezTo>
                    <a:pt x="62" y="180"/>
                    <a:pt x="64" y="179"/>
                    <a:pt x="65" y="179"/>
                  </a:cubicBezTo>
                  <a:cubicBezTo>
                    <a:pt x="66" y="180"/>
                    <a:pt x="68" y="185"/>
                    <a:pt x="75" y="188"/>
                  </a:cubicBezTo>
                  <a:cubicBezTo>
                    <a:pt x="75" y="188"/>
                    <a:pt x="75" y="188"/>
                    <a:pt x="75" y="188"/>
                  </a:cubicBezTo>
                  <a:cubicBezTo>
                    <a:pt x="76" y="188"/>
                    <a:pt x="76" y="188"/>
                    <a:pt x="76" y="188"/>
                  </a:cubicBezTo>
                  <a:cubicBezTo>
                    <a:pt x="77" y="188"/>
                    <a:pt x="105" y="188"/>
                    <a:pt x="131" y="188"/>
                  </a:cubicBezTo>
                  <a:cubicBezTo>
                    <a:pt x="144" y="188"/>
                    <a:pt x="156" y="188"/>
                    <a:pt x="160" y="188"/>
                  </a:cubicBezTo>
                  <a:cubicBezTo>
                    <a:pt x="169" y="188"/>
                    <a:pt x="173" y="184"/>
                    <a:pt x="175" y="181"/>
                  </a:cubicBezTo>
                  <a:cubicBezTo>
                    <a:pt x="179" y="175"/>
                    <a:pt x="180" y="168"/>
                    <a:pt x="179" y="164"/>
                  </a:cubicBezTo>
                  <a:cubicBezTo>
                    <a:pt x="184" y="159"/>
                    <a:pt x="185" y="150"/>
                    <a:pt x="185" y="146"/>
                  </a:cubicBezTo>
                  <a:cubicBezTo>
                    <a:pt x="185" y="143"/>
                    <a:pt x="184" y="141"/>
                    <a:pt x="183" y="138"/>
                  </a:cubicBezTo>
                  <a:cubicBezTo>
                    <a:pt x="186" y="135"/>
                    <a:pt x="189" y="130"/>
                    <a:pt x="190" y="123"/>
                  </a:cubicBezTo>
                  <a:close/>
                  <a:moveTo>
                    <a:pt x="53" y="179"/>
                  </a:moveTo>
                  <a:cubicBezTo>
                    <a:pt x="53" y="179"/>
                    <a:pt x="52" y="180"/>
                    <a:pt x="52" y="180"/>
                  </a:cubicBezTo>
                  <a:cubicBezTo>
                    <a:pt x="9" y="180"/>
                    <a:pt x="9" y="180"/>
                    <a:pt x="9" y="180"/>
                  </a:cubicBezTo>
                  <a:cubicBezTo>
                    <a:pt x="8" y="180"/>
                    <a:pt x="8" y="179"/>
                    <a:pt x="8" y="179"/>
                  </a:cubicBezTo>
                  <a:cubicBezTo>
                    <a:pt x="8" y="95"/>
                    <a:pt x="8" y="95"/>
                    <a:pt x="8" y="95"/>
                  </a:cubicBezTo>
                  <a:cubicBezTo>
                    <a:pt x="8" y="94"/>
                    <a:pt x="8" y="94"/>
                    <a:pt x="9" y="94"/>
                  </a:cubicBezTo>
                  <a:cubicBezTo>
                    <a:pt x="52" y="94"/>
                    <a:pt x="52" y="94"/>
                    <a:pt x="52" y="94"/>
                  </a:cubicBezTo>
                  <a:cubicBezTo>
                    <a:pt x="52" y="94"/>
                    <a:pt x="53" y="94"/>
                    <a:pt x="53" y="95"/>
                  </a:cubicBezTo>
                  <a:lnTo>
                    <a:pt x="53" y="179"/>
                  </a:lnTo>
                  <a:close/>
                  <a:moveTo>
                    <a:pt x="179" y="106"/>
                  </a:moveTo>
                  <a:cubicBezTo>
                    <a:pt x="175" y="109"/>
                    <a:pt x="175" y="109"/>
                    <a:pt x="175" y="109"/>
                  </a:cubicBezTo>
                  <a:cubicBezTo>
                    <a:pt x="179" y="113"/>
                    <a:pt x="179" y="113"/>
                    <a:pt x="179" y="113"/>
                  </a:cubicBezTo>
                  <a:cubicBezTo>
                    <a:pt x="179" y="113"/>
                    <a:pt x="182" y="116"/>
                    <a:pt x="182" y="122"/>
                  </a:cubicBezTo>
                  <a:cubicBezTo>
                    <a:pt x="181" y="130"/>
                    <a:pt x="176" y="133"/>
                    <a:pt x="176" y="133"/>
                  </a:cubicBezTo>
                  <a:cubicBezTo>
                    <a:pt x="170" y="136"/>
                    <a:pt x="170" y="136"/>
                    <a:pt x="170" y="136"/>
                  </a:cubicBezTo>
                  <a:cubicBezTo>
                    <a:pt x="175" y="140"/>
                    <a:pt x="175" y="140"/>
                    <a:pt x="175" y="140"/>
                  </a:cubicBezTo>
                  <a:cubicBezTo>
                    <a:pt x="175" y="140"/>
                    <a:pt x="177" y="143"/>
                    <a:pt x="177" y="147"/>
                  </a:cubicBezTo>
                  <a:cubicBezTo>
                    <a:pt x="177" y="150"/>
                    <a:pt x="175" y="157"/>
                    <a:pt x="172" y="160"/>
                  </a:cubicBezTo>
                  <a:cubicBezTo>
                    <a:pt x="167" y="161"/>
                    <a:pt x="167" y="161"/>
                    <a:pt x="167" y="161"/>
                  </a:cubicBezTo>
                  <a:cubicBezTo>
                    <a:pt x="170" y="164"/>
                    <a:pt x="170" y="164"/>
                    <a:pt x="170" y="164"/>
                  </a:cubicBezTo>
                  <a:cubicBezTo>
                    <a:pt x="171" y="167"/>
                    <a:pt x="171" y="172"/>
                    <a:pt x="169" y="176"/>
                  </a:cubicBezTo>
                  <a:cubicBezTo>
                    <a:pt x="167" y="179"/>
                    <a:pt x="164" y="180"/>
                    <a:pt x="160" y="180"/>
                  </a:cubicBezTo>
                  <a:cubicBezTo>
                    <a:pt x="147" y="180"/>
                    <a:pt x="85" y="180"/>
                    <a:pt x="77" y="180"/>
                  </a:cubicBezTo>
                  <a:cubicBezTo>
                    <a:pt x="74" y="179"/>
                    <a:pt x="72" y="177"/>
                    <a:pt x="71" y="177"/>
                  </a:cubicBezTo>
                  <a:cubicBezTo>
                    <a:pt x="70" y="175"/>
                    <a:pt x="68" y="171"/>
                    <a:pt x="61" y="171"/>
                  </a:cubicBezTo>
                  <a:cubicBezTo>
                    <a:pt x="61" y="102"/>
                    <a:pt x="61" y="102"/>
                    <a:pt x="61" y="102"/>
                  </a:cubicBezTo>
                  <a:cubicBezTo>
                    <a:pt x="65" y="102"/>
                    <a:pt x="72" y="102"/>
                    <a:pt x="72" y="102"/>
                  </a:cubicBezTo>
                  <a:cubicBezTo>
                    <a:pt x="73" y="102"/>
                    <a:pt x="73" y="102"/>
                    <a:pt x="73" y="102"/>
                  </a:cubicBezTo>
                  <a:cubicBezTo>
                    <a:pt x="75" y="101"/>
                    <a:pt x="75" y="101"/>
                    <a:pt x="75" y="101"/>
                  </a:cubicBezTo>
                  <a:cubicBezTo>
                    <a:pt x="75" y="100"/>
                    <a:pt x="86" y="90"/>
                    <a:pt x="90" y="81"/>
                  </a:cubicBezTo>
                  <a:cubicBezTo>
                    <a:pt x="94" y="74"/>
                    <a:pt x="98" y="65"/>
                    <a:pt x="101" y="62"/>
                  </a:cubicBezTo>
                  <a:cubicBezTo>
                    <a:pt x="102" y="61"/>
                    <a:pt x="102" y="61"/>
                    <a:pt x="103" y="60"/>
                  </a:cubicBezTo>
                  <a:cubicBezTo>
                    <a:pt x="110" y="55"/>
                    <a:pt x="126" y="39"/>
                    <a:pt x="129" y="19"/>
                  </a:cubicBezTo>
                  <a:cubicBezTo>
                    <a:pt x="129" y="14"/>
                    <a:pt x="131" y="11"/>
                    <a:pt x="133" y="10"/>
                  </a:cubicBezTo>
                  <a:cubicBezTo>
                    <a:pt x="134" y="9"/>
                    <a:pt x="136" y="10"/>
                    <a:pt x="137" y="10"/>
                  </a:cubicBezTo>
                  <a:cubicBezTo>
                    <a:pt x="140" y="12"/>
                    <a:pt x="150" y="22"/>
                    <a:pt x="145" y="35"/>
                  </a:cubicBezTo>
                  <a:cubicBezTo>
                    <a:pt x="140" y="52"/>
                    <a:pt x="131" y="62"/>
                    <a:pt x="131" y="62"/>
                  </a:cubicBezTo>
                  <a:cubicBezTo>
                    <a:pt x="129" y="65"/>
                    <a:pt x="127" y="72"/>
                    <a:pt x="131" y="77"/>
                  </a:cubicBezTo>
                  <a:cubicBezTo>
                    <a:pt x="132" y="80"/>
                    <a:pt x="135" y="81"/>
                    <a:pt x="138" y="81"/>
                  </a:cubicBezTo>
                  <a:cubicBezTo>
                    <a:pt x="165" y="81"/>
                    <a:pt x="165" y="81"/>
                    <a:pt x="165" y="81"/>
                  </a:cubicBezTo>
                  <a:cubicBezTo>
                    <a:pt x="166" y="81"/>
                    <a:pt x="184" y="82"/>
                    <a:pt x="183" y="96"/>
                  </a:cubicBezTo>
                  <a:cubicBezTo>
                    <a:pt x="183" y="103"/>
                    <a:pt x="179" y="106"/>
                    <a:pt x="179" y="106"/>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组合 29"/>
          <p:cNvGrpSpPr/>
          <p:nvPr/>
        </p:nvGrpSpPr>
        <p:grpSpPr>
          <a:xfrm>
            <a:off x="992760" y="893650"/>
            <a:ext cx="3573385" cy="1007620"/>
            <a:chOff x="992760" y="893650"/>
            <a:chExt cx="3573385" cy="1007620"/>
          </a:xfrm>
        </p:grpSpPr>
        <p:grpSp>
          <p:nvGrpSpPr>
            <p:cNvPr id="31" name="组合 30">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3"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营销方案</a:t>
                </a:r>
              </a:p>
            </p:txBody>
          </p:sp>
          <p:sp>
            <p:nvSpPr>
              <p:cNvPr id="56"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2" name="直接连接符 31"/>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8" name="平行四边形 57"/>
          <p:cNvSpPr/>
          <p:nvPr/>
        </p:nvSpPr>
        <p:spPr>
          <a:xfrm>
            <a:off x="5664549" y="604377"/>
            <a:ext cx="5957454" cy="5713296"/>
          </a:xfrm>
          <a:prstGeom prst="parallelogram">
            <a:avLst>
              <a:gd name="adj" fmla="val 57289"/>
            </a:avLst>
          </a:prstGeom>
          <a:solidFill>
            <a:srgbClr val="86BC42">
              <a:alpha val="6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7" name="TextBox 21"/>
          <p:cNvSpPr txBox="1"/>
          <p:nvPr/>
        </p:nvSpPr>
        <p:spPr>
          <a:xfrm>
            <a:off x="7823362" y="2808335"/>
            <a:ext cx="2276600" cy="1661993"/>
          </a:xfrm>
          <a:prstGeom prst="rect">
            <a:avLst/>
          </a:prstGeom>
          <a:noFill/>
        </p:spPr>
        <p:txBody>
          <a:bodyPr wrap="square" lIns="0" tIns="0" rIns="0" bIns="0" rtlCol="0">
            <a:spAutoFit/>
          </a:bodyPr>
          <a:lstStyle/>
          <a:p>
            <a:pP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YOUR MARKETING PLAN FOR TECHNOLOGY PRODUCTS</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2874901"/>
      </p:ext>
    </p:extLst>
  </p:cSld>
  <p:clrMapOvr>
    <a:masterClrMapping/>
  </p:clrMapOvr>
  <p:transition spd="med" advClick="0" advTm="2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1+#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1+#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fill="hold"/>
                                        <p:tgtEl>
                                          <p:spTgt spid="43"/>
                                        </p:tgtEl>
                                        <p:attrNameLst>
                                          <p:attrName>ppt_x</p:attrName>
                                        </p:attrNameLst>
                                      </p:cBhvr>
                                      <p:tavLst>
                                        <p:tav tm="0">
                                          <p:val>
                                            <p:strVal val="1+#ppt_w/2"/>
                                          </p:val>
                                        </p:tav>
                                        <p:tav tm="100000">
                                          <p:val>
                                            <p:strVal val="#ppt_x"/>
                                          </p:val>
                                        </p:tav>
                                      </p:tavLst>
                                    </p:anim>
                                    <p:anim calcmode="lin" valueType="num">
                                      <p:cBhvr additive="base">
                                        <p:cTn id="27" dur="500" fill="hold"/>
                                        <p:tgtEl>
                                          <p:spTgt spid="4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randombar(horizontal)">
                                      <p:cBhvr>
                                        <p:cTn id="3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8" grpId="0" animBg="1"/>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2922" y="1923163"/>
            <a:ext cx="7528390" cy="3433992"/>
            <a:chOff x="1795719" y="1455317"/>
            <a:chExt cx="8797052" cy="4012678"/>
          </a:xfrm>
          <a:solidFill>
            <a:srgbClr val="343434"/>
          </a:solidFill>
        </p:grpSpPr>
        <p:sp>
          <p:nvSpPr>
            <p:cNvPr id="50" name="AutoShape 103"/>
            <p:cNvSpPr>
              <a:spLocks noChangeArrowheads="1"/>
            </p:cNvSpPr>
            <p:nvPr/>
          </p:nvSpPr>
          <p:spPr bwMode="auto">
            <a:xfrm>
              <a:off x="6086332" y="1455317"/>
              <a:ext cx="1728000" cy="382020"/>
            </a:xfrm>
            <a:prstGeom prst="roundRect">
              <a:avLst>
                <a:gd name="adj" fmla="val 1327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Arial" panose="020F0502020204030204"/>
                  <a:ea typeface="Microsoft YaHei"/>
                  <a:cs typeface="+mn-ea"/>
                  <a:sym typeface="+mn-lt"/>
                </a:rPr>
                <a:t>North America</a:t>
              </a:r>
              <a:endParaRPr kumimoji="0" lang="ko-KR" altLang="en-US" sz="1400" b="0" i="0" u="none" strike="noStrike" kern="1200" cap="none" spc="0" normalizeH="0" baseline="0" noProof="0" dirty="0">
                <a:ln>
                  <a:noFill/>
                </a:ln>
                <a:solidFill>
                  <a:prstClr val="white"/>
                </a:solidFill>
                <a:effectLst/>
                <a:uLnTx/>
                <a:uFillTx/>
                <a:latin typeface="Arial" panose="020F0502020204030204"/>
                <a:cs typeface="+mn-ea"/>
                <a:sym typeface="+mn-lt"/>
              </a:endParaRPr>
            </a:p>
          </p:txBody>
        </p:sp>
        <p:sp>
          <p:nvSpPr>
            <p:cNvPr id="51" name="AutoShape 104"/>
            <p:cNvSpPr>
              <a:spLocks noChangeArrowheads="1"/>
            </p:cNvSpPr>
            <p:nvPr/>
          </p:nvSpPr>
          <p:spPr bwMode="auto">
            <a:xfrm>
              <a:off x="8864771" y="5089281"/>
              <a:ext cx="1728000" cy="378714"/>
            </a:xfrm>
            <a:prstGeom prst="roundRect">
              <a:avLst>
                <a:gd name="adj" fmla="val 1327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Arial" panose="020F0502020204030204"/>
                  <a:ea typeface="Microsoft YaHei"/>
                  <a:cs typeface="+mn-ea"/>
                  <a:sym typeface="+mn-lt"/>
                </a:rPr>
                <a:t>South America</a:t>
              </a:r>
              <a:endParaRPr kumimoji="0" lang="ko-KR" altLang="en-US" sz="1400" b="0" i="0" u="none" strike="noStrike" kern="1200" cap="none" spc="0" normalizeH="0" baseline="0" noProof="0" dirty="0">
                <a:ln>
                  <a:noFill/>
                </a:ln>
                <a:solidFill>
                  <a:prstClr val="white"/>
                </a:solidFill>
                <a:effectLst/>
                <a:uLnTx/>
                <a:uFillTx/>
                <a:latin typeface="Arial" panose="020F0502020204030204"/>
                <a:cs typeface="+mn-ea"/>
                <a:sym typeface="+mn-lt"/>
              </a:endParaRPr>
            </a:p>
          </p:txBody>
        </p:sp>
        <p:sp>
          <p:nvSpPr>
            <p:cNvPr id="52" name="AutoShape 157"/>
            <p:cNvSpPr>
              <a:spLocks noChangeArrowheads="1"/>
            </p:cNvSpPr>
            <p:nvPr/>
          </p:nvSpPr>
          <p:spPr bwMode="auto">
            <a:xfrm>
              <a:off x="3156743" y="4598045"/>
              <a:ext cx="1728000" cy="423425"/>
            </a:xfrm>
            <a:prstGeom prst="roundRect">
              <a:avLst>
                <a:gd name="adj" fmla="val 1327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Arial" panose="020F0502020204030204"/>
                  <a:ea typeface="Microsoft YaHei"/>
                  <a:cs typeface="+mn-ea"/>
                  <a:sym typeface="+mn-lt"/>
                </a:rPr>
                <a:t>Africa</a:t>
              </a:r>
              <a:endParaRPr kumimoji="0" lang="ko-KR" altLang="en-US" sz="14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53" name="AutoShape 158"/>
            <p:cNvSpPr>
              <a:spLocks noChangeArrowheads="1"/>
            </p:cNvSpPr>
            <p:nvPr/>
          </p:nvSpPr>
          <p:spPr bwMode="auto">
            <a:xfrm>
              <a:off x="5402521" y="5089281"/>
              <a:ext cx="1728000" cy="378714"/>
            </a:xfrm>
            <a:prstGeom prst="roundRect">
              <a:avLst>
                <a:gd name="adj" fmla="val 1327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Arial" panose="020F0502020204030204"/>
                  <a:ea typeface="Microsoft YaHei"/>
                  <a:cs typeface="+mn-ea"/>
                  <a:sym typeface="+mn-lt"/>
                </a:rPr>
                <a:t>Australia</a:t>
              </a:r>
              <a:endParaRPr kumimoji="0" lang="ko-KR" altLang="en-US" sz="1400" b="0" i="0" u="none" strike="noStrike" kern="1200" cap="none" spc="0" normalizeH="0" baseline="0" noProof="0" dirty="0">
                <a:ln>
                  <a:noFill/>
                </a:ln>
                <a:solidFill>
                  <a:prstClr val="white"/>
                </a:solidFill>
                <a:effectLst/>
                <a:uLnTx/>
                <a:uFillTx/>
                <a:latin typeface="Arial" panose="020F0502020204030204"/>
                <a:cs typeface="+mn-ea"/>
                <a:sym typeface="+mn-lt"/>
              </a:endParaRPr>
            </a:p>
          </p:txBody>
        </p:sp>
        <p:sp>
          <p:nvSpPr>
            <p:cNvPr id="54" name="AutoShape 155"/>
            <p:cNvSpPr>
              <a:spLocks noChangeArrowheads="1"/>
            </p:cNvSpPr>
            <p:nvPr/>
          </p:nvSpPr>
          <p:spPr bwMode="auto">
            <a:xfrm>
              <a:off x="1795719" y="1514686"/>
              <a:ext cx="1728000" cy="382020"/>
            </a:xfrm>
            <a:prstGeom prst="roundRect">
              <a:avLst>
                <a:gd name="adj" fmla="val 1327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Arial" panose="020F0502020204030204"/>
                  <a:ea typeface="Microsoft YaHei"/>
                  <a:cs typeface="+mn-ea"/>
                  <a:sym typeface="+mn-lt"/>
                </a:rPr>
                <a:t>Europe</a:t>
              </a:r>
              <a:endParaRPr kumimoji="0" lang="ko-KR" altLang="en-US" sz="14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55" name="AutoShape 156"/>
            <p:cNvSpPr>
              <a:spLocks noChangeArrowheads="1"/>
            </p:cNvSpPr>
            <p:nvPr/>
          </p:nvSpPr>
          <p:spPr bwMode="auto">
            <a:xfrm>
              <a:off x="5591900" y="3532666"/>
              <a:ext cx="1728000" cy="319794"/>
            </a:xfrm>
            <a:prstGeom prst="roundRect">
              <a:avLst>
                <a:gd name="adj" fmla="val 1327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Arial" panose="020F0502020204030204"/>
                  <a:ea typeface="Microsoft YaHei"/>
                  <a:cs typeface="+mn-ea"/>
                  <a:sym typeface="+mn-lt"/>
                </a:rPr>
                <a:t>Asia</a:t>
              </a:r>
              <a:endParaRPr kumimoji="0" lang="ko-KR" altLang="en-US" sz="1400" b="0" i="0" u="none" strike="noStrike" kern="1200" cap="none" spc="0" normalizeH="0" baseline="0" noProof="0" dirty="0">
                <a:ln>
                  <a:noFill/>
                </a:ln>
                <a:solidFill>
                  <a:prstClr val="white"/>
                </a:solidFill>
                <a:effectLst/>
                <a:uLnTx/>
                <a:uFillTx/>
                <a:latin typeface="Arial" panose="020F0502020204030204"/>
                <a:cs typeface="+mn-ea"/>
                <a:sym typeface="+mn-lt"/>
              </a:endParaRPr>
            </a:p>
          </p:txBody>
        </p:sp>
        <p:grpSp>
          <p:nvGrpSpPr>
            <p:cNvPr id="56" name="组合 55"/>
            <p:cNvGrpSpPr/>
            <p:nvPr/>
          </p:nvGrpSpPr>
          <p:grpSpPr>
            <a:xfrm>
              <a:off x="1939179" y="1528643"/>
              <a:ext cx="7807644" cy="3400455"/>
              <a:chOff x="1454384" y="1122790"/>
              <a:chExt cx="5855733" cy="2550341"/>
            </a:xfrm>
            <a:grpFill/>
            <a:effectLst>
              <a:outerShdw blurRad="254000" dist="63500" dir="2700000" algn="tl" rotWithShape="0">
                <a:prstClr val="black">
                  <a:alpha val="30000"/>
                </a:prstClr>
              </a:outerShdw>
            </a:effectLst>
          </p:grpSpPr>
          <p:grpSp>
            <p:nvGrpSpPr>
              <p:cNvPr id="57" name="组合 56"/>
              <p:cNvGrpSpPr/>
              <p:nvPr/>
            </p:nvGrpSpPr>
            <p:grpSpPr>
              <a:xfrm>
                <a:off x="4850086" y="1591823"/>
                <a:ext cx="2185240" cy="2081308"/>
                <a:chOff x="5148499" y="1438435"/>
                <a:chExt cx="2760692" cy="2629391"/>
              </a:xfrm>
              <a:grpFill/>
              <a:effectLst/>
            </p:grpSpPr>
            <p:sp>
              <p:nvSpPr>
                <p:cNvPr id="86" name="Freeform 26"/>
                <p:cNvSpPr>
                  <a:spLocks/>
                </p:cNvSpPr>
                <p:nvPr/>
              </p:nvSpPr>
              <p:spPr bwMode="auto">
                <a:xfrm>
                  <a:off x="5148499" y="1438435"/>
                  <a:ext cx="2760692" cy="2629391"/>
                </a:xfrm>
                <a:custGeom>
                  <a:avLst/>
                  <a:gdLst/>
                  <a:ahLst/>
                  <a:cxnLst>
                    <a:cxn ang="0">
                      <a:pos x="72" y="189"/>
                    </a:cxn>
                    <a:cxn ang="0">
                      <a:pos x="344" y="55"/>
                    </a:cxn>
                    <a:cxn ang="0">
                      <a:pos x="566" y="43"/>
                    </a:cxn>
                    <a:cxn ang="0">
                      <a:pos x="678" y="73"/>
                    </a:cxn>
                    <a:cxn ang="0">
                      <a:pos x="736" y="129"/>
                    </a:cxn>
                    <a:cxn ang="0">
                      <a:pos x="860" y="123"/>
                    </a:cxn>
                    <a:cxn ang="0">
                      <a:pos x="1020" y="104"/>
                    </a:cxn>
                    <a:cxn ang="0">
                      <a:pos x="973" y="58"/>
                    </a:cxn>
                    <a:cxn ang="0">
                      <a:pos x="1019" y="34"/>
                    </a:cxn>
                    <a:cxn ang="0">
                      <a:pos x="1069" y="114"/>
                    </a:cxn>
                    <a:cxn ang="0">
                      <a:pos x="1146" y="89"/>
                    </a:cxn>
                    <a:cxn ang="0">
                      <a:pos x="1189" y="100"/>
                    </a:cxn>
                    <a:cxn ang="0">
                      <a:pos x="1114" y="207"/>
                    </a:cxn>
                    <a:cxn ang="0">
                      <a:pos x="1025" y="301"/>
                    </a:cxn>
                    <a:cxn ang="0">
                      <a:pos x="1005" y="385"/>
                    </a:cxn>
                    <a:cxn ang="0">
                      <a:pos x="1037" y="391"/>
                    </a:cxn>
                    <a:cxn ang="0">
                      <a:pos x="1093" y="467"/>
                    </a:cxn>
                    <a:cxn ang="0">
                      <a:pos x="1229" y="434"/>
                    </a:cxn>
                    <a:cxn ang="0">
                      <a:pos x="1275" y="305"/>
                    </a:cxn>
                    <a:cxn ang="0">
                      <a:pos x="1364" y="391"/>
                    </a:cxn>
                    <a:cxn ang="0">
                      <a:pos x="1479" y="438"/>
                    </a:cxn>
                    <a:cxn ang="0">
                      <a:pos x="1423" y="606"/>
                    </a:cxn>
                    <a:cxn ang="0">
                      <a:pos x="1428" y="684"/>
                    </a:cxn>
                    <a:cxn ang="0">
                      <a:pos x="1358" y="746"/>
                    </a:cxn>
                    <a:cxn ang="0">
                      <a:pos x="1263" y="837"/>
                    </a:cxn>
                    <a:cxn ang="0">
                      <a:pos x="1194" y="1058"/>
                    </a:cxn>
                    <a:cxn ang="0">
                      <a:pos x="1090" y="992"/>
                    </a:cxn>
                    <a:cxn ang="0">
                      <a:pos x="978" y="1024"/>
                    </a:cxn>
                    <a:cxn ang="0">
                      <a:pos x="1035" y="1152"/>
                    </a:cxn>
                    <a:cxn ang="0">
                      <a:pos x="1076" y="1131"/>
                    </a:cxn>
                    <a:cxn ang="0">
                      <a:pos x="1153" y="1211"/>
                    </a:cxn>
                    <a:cxn ang="0">
                      <a:pos x="1195" y="1288"/>
                    </a:cxn>
                    <a:cxn ang="0">
                      <a:pos x="1268" y="1289"/>
                    </a:cxn>
                    <a:cxn ang="0">
                      <a:pos x="1509" y="1297"/>
                    </a:cxn>
                    <a:cxn ang="0">
                      <a:pos x="1608" y="1357"/>
                    </a:cxn>
                    <a:cxn ang="0">
                      <a:pos x="1623" y="1458"/>
                    </a:cxn>
                    <a:cxn ang="0">
                      <a:pos x="1734" y="1507"/>
                    </a:cxn>
                    <a:cxn ang="0">
                      <a:pos x="1823" y="1502"/>
                    </a:cxn>
                    <a:cxn ang="0">
                      <a:pos x="1840" y="1570"/>
                    </a:cxn>
                    <a:cxn ang="0">
                      <a:pos x="1763" y="1683"/>
                    </a:cxn>
                    <a:cxn ang="0">
                      <a:pos x="1743" y="1780"/>
                    </a:cxn>
                    <a:cxn ang="0">
                      <a:pos x="1624" y="1905"/>
                    </a:cxn>
                    <a:cxn ang="0">
                      <a:pos x="1512" y="2028"/>
                    </a:cxn>
                    <a:cxn ang="0">
                      <a:pos x="1460" y="2086"/>
                    </a:cxn>
                    <a:cxn ang="0">
                      <a:pos x="1417" y="2239"/>
                    </a:cxn>
                    <a:cxn ang="0">
                      <a:pos x="1324" y="2341"/>
                    </a:cxn>
                    <a:cxn ang="0">
                      <a:pos x="1342" y="1935"/>
                    </a:cxn>
                    <a:cxn ang="0">
                      <a:pos x="1355" y="1813"/>
                    </a:cxn>
                    <a:cxn ang="0">
                      <a:pos x="1322" y="1664"/>
                    </a:cxn>
                    <a:cxn ang="0">
                      <a:pos x="1248" y="1575"/>
                    </a:cxn>
                    <a:cxn ang="0">
                      <a:pos x="1186" y="1466"/>
                    </a:cxn>
                    <a:cxn ang="0">
                      <a:pos x="1232" y="1353"/>
                    </a:cxn>
                    <a:cxn ang="0">
                      <a:pos x="1078" y="1261"/>
                    </a:cxn>
                    <a:cxn ang="0">
                      <a:pos x="893" y="1181"/>
                    </a:cxn>
                    <a:cxn ang="0">
                      <a:pos x="887" y="1093"/>
                    </a:cxn>
                    <a:cxn ang="0">
                      <a:pos x="777" y="986"/>
                    </a:cxn>
                    <a:cxn ang="0">
                      <a:pos x="816" y="1093"/>
                    </a:cxn>
                    <a:cxn ang="0">
                      <a:pos x="661" y="921"/>
                    </a:cxn>
                    <a:cxn ang="0">
                      <a:pos x="613" y="850"/>
                    </a:cxn>
                    <a:cxn ang="0">
                      <a:pos x="626" y="760"/>
                    </a:cxn>
                    <a:cxn ang="0">
                      <a:pos x="428" y="406"/>
                    </a:cxn>
                    <a:cxn ang="0">
                      <a:pos x="102" y="471"/>
                    </a:cxn>
                  </a:cxnLst>
                  <a:rect l="0" t="0" r="r" b="b"/>
                  <a:pathLst>
                    <a:path w="1845" h="2343">
                      <a:moveTo>
                        <a:pt x="114" y="403"/>
                      </a:moveTo>
                      <a:lnTo>
                        <a:pt x="90" y="403"/>
                      </a:lnTo>
                      <a:lnTo>
                        <a:pt x="65" y="388"/>
                      </a:lnTo>
                      <a:lnTo>
                        <a:pt x="30" y="361"/>
                      </a:lnTo>
                      <a:lnTo>
                        <a:pt x="30" y="329"/>
                      </a:lnTo>
                      <a:lnTo>
                        <a:pt x="75" y="284"/>
                      </a:lnTo>
                      <a:lnTo>
                        <a:pt x="80" y="242"/>
                      </a:lnTo>
                      <a:lnTo>
                        <a:pt x="33" y="242"/>
                      </a:lnTo>
                      <a:lnTo>
                        <a:pt x="18" y="197"/>
                      </a:lnTo>
                      <a:lnTo>
                        <a:pt x="72" y="189"/>
                      </a:lnTo>
                      <a:lnTo>
                        <a:pt x="25" y="154"/>
                      </a:lnTo>
                      <a:lnTo>
                        <a:pt x="0" y="120"/>
                      </a:lnTo>
                      <a:lnTo>
                        <a:pt x="18" y="92"/>
                      </a:lnTo>
                      <a:lnTo>
                        <a:pt x="83" y="80"/>
                      </a:lnTo>
                      <a:lnTo>
                        <a:pt x="90" y="35"/>
                      </a:lnTo>
                      <a:lnTo>
                        <a:pt x="152" y="5"/>
                      </a:lnTo>
                      <a:lnTo>
                        <a:pt x="195" y="35"/>
                      </a:lnTo>
                      <a:lnTo>
                        <a:pt x="259" y="40"/>
                      </a:lnTo>
                      <a:lnTo>
                        <a:pt x="309" y="40"/>
                      </a:lnTo>
                      <a:lnTo>
                        <a:pt x="344" y="55"/>
                      </a:lnTo>
                      <a:lnTo>
                        <a:pt x="382" y="77"/>
                      </a:lnTo>
                      <a:lnTo>
                        <a:pt x="413" y="97"/>
                      </a:lnTo>
                      <a:lnTo>
                        <a:pt x="463" y="85"/>
                      </a:lnTo>
                      <a:lnTo>
                        <a:pt x="513" y="40"/>
                      </a:lnTo>
                      <a:lnTo>
                        <a:pt x="519" y="37"/>
                      </a:lnTo>
                      <a:lnTo>
                        <a:pt x="534" y="34"/>
                      </a:lnTo>
                      <a:lnTo>
                        <a:pt x="542" y="34"/>
                      </a:lnTo>
                      <a:lnTo>
                        <a:pt x="551" y="34"/>
                      </a:lnTo>
                      <a:lnTo>
                        <a:pt x="560" y="37"/>
                      </a:lnTo>
                      <a:lnTo>
                        <a:pt x="566" y="43"/>
                      </a:lnTo>
                      <a:lnTo>
                        <a:pt x="573" y="50"/>
                      </a:lnTo>
                      <a:lnTo>
                        <a:pt x="582" y="56"/>
                      </a:lnTo>
                      <a:lnTo>
                        <a:pt x="592" y="62"/>
                      </a:lnTo>
                      <a:lnTo>
                        <a:pt x="602" y="67"/>
                      </a:lnTo>
                      <a:lnTo>
                        <a:pt x="622" y="74"/>
                      </a:lnTo>
                      <a:lnTo>
                        <a:pt x="635" y="77"/>
                      </a:lnTo>
                      <a:lnTo>
                        <a:pt x="646" y="76"/>
                      </a:lnTo>
                      <a:lnTo>
                        <a:pt x="659" y="73"/>
                      </a:lnTo>
                      <a:lnTo>
                        <a:pt x="669" y="73"/>
                      </a:lnTo>
                      <a:lnTo>
                        <a:pt x="678" y="73"/>
                      </a:lnTo>
                      <a:lnTo>
                        <a:pt x="687" y="74"/>
                      </a:lnTo>
                      <a:lnTo>
                        <a:pt x="696" y="77"/>
                      </a:lnTo>
                      <a:lnTo>
                        <a:pt x="706" y="82"/>
                      </a:lnTo>
                      <a:lnTo>
                        <a:pt x="714" y="88"/>
                      </a:lnTo>
                      <a:lnTo>
                        <a:pt x="720" y="94"/>
                      </a:lnTo>
                      <a:lnTo>
                        <a:pt x="726" y="98"/>
                      </a:lnTo>
                      <a:lnTo>
                        <a:pt x="732" y="107"/>
                      </a:lnTo>
                      <a:lnTo>
                        <a:pt x="735" y="112"/>
                      </a:lnTo>
                      <a:lnTo>
                        <a:pt x="735" y="117"/>
                      </a:lnTo>
                      <a:lnTo>
                        <a:pt x="736" y="129"/>
                      </a:lnTo>
                      <a:lnTo>
                        <a:pt x="738" y="135"/>
                      </a:lnTo>
                      <a:lnTo>
                        <a:pt x="741" y="141"/>
                      </a:lnTo>
                      <a:lnTo>
                        <a:pt x="746" y="145"/>
                      </a:lnTo>
                      <a:lnTo>
                        <a:pt x="750" y="147"/>
                      </a:lnTo>
                      <a:lnTo>
                        <a:pt x="800" y="147"/>
                      </a:lnTo>
                      <a:lnTo>
                        <a:pt x="827" y="147"/>
                      </a:lnTo>
                      <a:lnTo>
                        <a:pt x="835" y="127"/>
                      </a:lnTo>
                      <a:lnTo>
                        <a:pt x="838" y="126"/>
                      </a:lnTo>
                      <a:lnTo>
                        <a:pt x="847" y="124"/>
                      </a:lnTo>
                      <a:lnTo>
                        <a:pt x="860" y="123"/>
                      </a:lnTo>
                      <a:lnTo>
                        <a:pt x="877" y="123"/>
                      </a:lnTo>
                      <a:lnTo>
                        <a:pt x="898" y="126"/>
                      </a:lnTo>
                      <a:lnTo>
                        <a:pt x="924" y="127"/>
                      </a:lnTo>
                      <a:lnTo>
                        <a:pt x="954" y="127"/>
                      </a:lnTo>
                      <a:lnTo>
                        <a:pt x="976" y="127"/>
                      </a:lnTo>
                      <a:lnTo>
                        <a:pt x="1004" y="127"/>
                      </a:lnTo>
                      <a:lnTo>
                        <a:pt x="1008" y="123"/>
                      </a:lnTo>
                      <a:lnTo>
                        <a:pt x="1013" y="118"/>
                      </a:lnTo>
                      <a:lnTo>
                        <a:pt x="1017" y="112"/>
                      </a:lnTo>
                      <a:lnTo>
                        <a:pt x="1020" y="104"/>
                      </a:lnTo>
                      <a:lnTo>
                        <a:pt x="1022" y="101"/>
                      </a:lnTo>
                      <a:lnTo>
                        <a:pt x="1020" y="98"/>
                      </a:lnTo>
                      <a:lnTo>
                        <a:pt x="1019" y="94"/>
                      </a:lnTo>
                      <a:lnTo>
                        <a:pt x="1017" y="91"/>
                      </a:lnTo>
                      <a:lnTo>
                        <a:pt x="1013" y="88"/>
                      </a:lnTo>
                      <a:lnTo>
                        <a:pt x="1007" y="85"/>
                      </a:lnTo>
                      <a:lnTo>
                        <a:pt x="995" y="79"/>
                      </a:lnTo>
                      <a:lnTo>
                        <a:pt x="986" y="71"/>
                      </a:lnTo>
                      <a:lnTo>
                        <a:pt x="978" y="65"/>
                      </a:lnTo>
                      <a:lnTo>
                        <a:pt x="973" y="58"/>
                      </a:lnTo>
                      <a:lnTo>
                        <a:pt x="966" y="47"/>
                      </a:lnTo>
                      <a:lnTo>
                        <a:pt x="964" y="43"/>
                      </a:lnTo>
                      <a:lnTo>
                        <a:pt x="972" y="20"/>
                      </a:lnTo>
                      <a:lnTo>
                        <a:pt x="984" y="0"/>
                      </a:lnTo>
                      <a:lnTo>
                        <a:pt x="1011" y="0"/>
                      </a:lnTo>
                      <a:lnTo>
                        <a:pt x="1011" y="6"/>
                      </a:lnTo>
                      <a:lnTo>
                        <a:pt x="1013" y="18"/>
                      </a:lnTo>
                      <a:lnTo>
                        <a:pt x="1013" y="24"/>
                      </a:lnTo>
                      <a:lnTo>
                        <a:pt x="1016" y="29"/>
                      </a:lnTo>
                      <a:lnTo>
                        <a:pt x="1019" y="34"/>
                      </a:lnTo>
                      <a:lnTo>
                        <a:pt x="1022" y="35"/>
                      </a:lnTo>
                      <a:lnTo>
                        <a:pt x="1025" y="37"/>
                      </a:lnTo>
                      <a:lnTo>
                        <a:pt x="1026" y="38"/>
                      </a:lnTo>
                      <a:lnTo>
                        <a:pt x="1032" y="46"/>
                      </a:lnTo>
                      <a:lnTo>
                        <a:pt x="1037" y="56"/>
                      </a:lnTo>
                      <a:lnTo>
                        <a:pt x="1041" y="70"/>
                      </a:lnTo>
                      <a:lnTo>
                        <a:pt x="1049" y="94"/>
                      </a:lnTo>
                      <a:lnTo>
                        <a:pt x="1053" y="104"/>
                      </a:lnTo>
                      <a:lnTo>
                        <a:pt x="1061" y="109"/>
                      </a:lnTo>
                      <a:lnTo>
                        <a:pt x="1069" y="114"/>
                      </a:lnTo>
                      <a:lnTo>
                        <a:pt x="1079" y="120"/>
                      </a:lnTo>
                      <a:lnTo>
                        <a:pt x="1090" y="123"/>
                      </a:lnTo>
                      <a:lnTo>
                        <a:pt x="1102" y="126"/>
                      </a:lnTo>
                      <a:lnTo>
                        <a:pt x="1106" y="126"/>
                      </a:lnTo>
                      <a:lnTo>
                        <a:pt x="1112" y="124"/>
                      </a:lnTo>
                      <a:lnTo>
                        <a:pt x="1117" y="123"/>
                      </a:lnTo>
                      <a:lnTo>
                        <a:pt x="1121" y="120"/>
                      </a:lnTo>
                      <a:lnTo>
                        <a:pt x="1129" y="112"/>
                      </a:lnTo>
                      <a:lnTo>
                        <a:pt x="1137" y="104"/>
                      </a:lnTo>
                      <a:lnTo>
                        <a:pt x="1146" y="89"/>
                      </a:lnTo>
                      <a:lnTo>
                        <a:pt x="1152" y="77"/>
                      </a:lnTo>
                      <a:lnTo>
                        <a:pt x="1153" y="73"/>
                      </a:lnTo>
                      <a:lnTo>
                        <a:pt x="1162" y="73"/>
                      </a:lnTo>
                      <a:lnTo>
                        <a:pt x="1170" y="73"/>
                      </a:lnTo>
                      <a:lnTo>
                        <a:pt x="1179" y="76"/>
                      </a:lnTo>
                      <a:lnTo>
                        <a:pt x="1183" y="79"/>
                      </a:lnTo>
                      <a:lnTo>
                        <a:pt x="1186" y="82"/>
                      </a:lnTo>
                      <a:lnTo>
                        <a:pt x="1188" y="86"/>
                      </a:lnTo>
                      <a:lnTo>
                        <a:pt x="1189" y="92"/>
                      </a:lnTo>
                      <a:lnTo>
                        <a:pt x="1189" y="100"/>
                      </a:lnTo>
                      <a:lnTo>
                        <a:pt x="1188" y="109"/>
                      </a:lnTo>
                      <a:lnTo>
                        <a:pt x="1185" y="120"/>
                      </a:lnTo>
                      <a:lnTo>
                        <a:pt x="1179" y="130"/>
                      </a:lnTo>
                      <a:lnTo>
                        <a:pt x="1167" y="154"/>
                      </a:lnTo>
                      <a:lnTo>
                        <a:pt x="1155" y="172"/>
                      </a:lnTo>
                      <a:lnTo>
                        <a:pt x="1144" y="186"/>
                      </a:lnTo>
                      <a:lnTo>
                        <a:pt x="1133" y="195"/>
                      </a:lnTo>
                      <a:lnTo>
                        <a:pt x="1126" y="201"/>
                      </a:lnTo>
                      <a:lnTo>
                        <a:pt x="1120" y="206"/>
                      </a:lnTo>
                      <a:lnTo>
                        <a:pt x="1114" y="207"/>
                      </a:lnTo>
                      <a:lnTo>
                        <a:pt x="1064" y="215"/>
                      </a:lnTo>
                      <a:lnTo>
                        <a:pt x="1106" y="249"/>
                      </a:lnTo>
                      <a:lnTo>
                        <a:pt x="1087" y="257"/>
                      </a:lnTo>
                      <a:lnTo>
                        <a:pt x="1067" y="264"/>
                      </a:lnTo>
                      <a:lnTo>
                        <a:pt x="1049" y="272"/>
                      </a:lnTo>
                      <a:lnTo>
                        <a:pt x="1041" y="277"/>
                      </a:lnTo>
                      <a:lnTo>
                        <a:pt x="1035" y="283"/>
                      </a:lnTo>
                      <a:lnTo>
                        <a:pt x="1031" y="289"/>
                      </a:lnTo>
                      <a:lnTo>
                        <a:pt x="1026" y="295"/>
                      </a:lnTo>
                      <a:lnTo>
                        <a:pt x="1025" y="301"/>
                      </a:lnTo>
                      <a:lnTo>
                        <a:pt x="1023" y="307"/>
                      </a:lnTo>
                      <a:lnTo>
                        <a:pt x="1022" y="319"/>
                      </a:lnTo>
                      <a:lnTo>
                        <a:pt x="1022" y="325"/>
                      </a:lnTo>
                      <a:lnTo>
                        <a:pt x="1019" y="332"/>
                      </a:lnTo>
                      <a:lnTo>
                        <a:pt x="1013" y="347"/>
                      </a:lnTo>
                      <a:lnTo>
                        <a:pt x="1007" y="364"/>
                      </a:lnTo>
                      <a:lnTo>
                        <a:pt x="1004" y="372"/>
                      </a:lnTo>
                      <a:lnTo>
                        <a:pt x="1004" y="379"/>
                      </a:lnTo>
                      <a:lnTo>
                        <a:pt x="1004" y="382"/>
                      </a:lnTo>
                      <a:lnTo>
                        <a:pt x="1005" y="385"/>
                      </a:lnTo>
                      <a:lnTo>
                        <a:pt x="1007" y="385"/>
                      </a:lnTo>
                      <a:lnTo>
                        <a:pt x="1008" y="387"/>
                      </a:lnTo>
                      <a:lnTo>
                        <a:pt x="1014" y="385"/>
                      </a:lnTo>
                      <a:lnTo>
                        <a:pt x="1020" y="382"/>
                      </a:lnTo>
                      <a:lnTo>
                        <a:pt x="1026" y="381"/>
                      </a:lnTo>
                      <a:lnTo>
                        <a:pt x="1032" y="381"/>
                      </a:lnTo>
                      <a:lnTo>
                        <a:pt x="1034" y="382"/>
                      </a:lnTo>
                      <a:lnTo>
                        <a:pt x="1035" y="384"/>
                      </a:lnTo>
                      <a:lnTo>
                        <a:pt x="1037" y="387"/>
                      </a:lnTo>
                      <a:lnTo>
                        <a:pt x="1037" y="391"/>
                      </a:lnTo>
                      <a:lnTo>
                        <a:pt x="1038" y="396"/>
                      </a:lnTo>
                      <a:lnTo>
                        <a:pt x="1040" y="402"/>
                      </a:lnTo>
                      <a:lnTo>
                        <a:pt x="1046" y="412"/>
                      </a:lnTo>
                      <a:lnTo>
                        <a:pt x="1055" y="421"/>
                      </a:lnTo>
                      <a:lnTo>
                        <a:pt x="1064" y="432"/>
                      </a:lnTo>
                      <a:lnTo>
                        <a:pt x="1082" y="450"/>
                      </a:lnTo>
                      <a:lnTo>
                        <a:pt x="1088" y="458"/>
                      </a:lnTo>
                      <a:lnTo>
                        <a:pt x="1091" y="461"/>
                      </a:lnTo>
                      <a:lnTo>
                        <a:pt x="1091" y="464"/>
                      </a:lnTo>
                      <a:lnTo>
                        <a:pt x="1093" y="467"/>
                      </a:lnTo>
                      <a:lnTo>
                        <a:pt x="1094" y="471"/>
                      </a:lnTo>
                      <a:lnTo>
                        <a:pt x="1103" y="479"/>
                      </a:lnTo>
                      <a:lnTo>
                        <a:pt x="1115" y="486"/>
                      </a:lnTo>
                      <a:lnTo>
                        <a:pt x="1129" y="495"/>
                      </a:lnTo>
                      <a:lnTo>
                        <a:pt x="1156" y="509"/>
                      </a:lnTo>
                      <a:lnTo>
                        <a:pt x="1168" y="514"/>
                      </a:lnTo>
                      <a:lnTo>
                        <a:pt x="1191" y="560"/>
                      </a:lnTo>
                      <a:lnTo>
                        <a:pt x="1210" y="556"/>
                      </a:lnTo>
                      <a:lnTo>
                        <a:pt x="1226" y="506"/>
                      </a:lnTo>
                      <a:lnTo>
                        <a:pt x="1229" y="434"/>
                      </a:lnTo>
                      <a:lnTo>
                        <a:pt x="1229" y="391"/>
                      </a:lnTo>
                      <a:lnTo>
                        <a:pt x="1232" y="376"/>
                      </a:lnTo>
                      <a:lnTo>
                        <a:pt x="1236" y="360"/>
                      </a:lnTo>
                      <a:lnTo>
                        <a:pt x="1242" y="341"/>
                      </a:lnTo>
                      <a:lnTo>
                        <a:pt x="1248" y="325"/>
                      </a:lnTo>
                      <a:lnTo>
                        <a:pt x="1253" y="319"/>
                      </a:lnTo>
                      <a:lnTo>
                        <a:pt x="1259" y="313"/>
                      </a:lnTo>
                      <a:lnTo>
                        <a:pt x="1263" y="308"/>
                      </a:lnTo>
                      <a:lnTo>
                        <a:pt x="1269" y="305"/>
                      </a:lnTo>
                      <a:lnTo>
                        <a:pt x="1275" y="305"/>
                      </a:lnTo>
                      <a:lnTo>
                        <a:pt x="1283" y="307"/>
                      </a:lnTo>
                      <a:lnTo>
                        <a:pt x="1297" y="314"/>
                      </a:lnTo>
                      <a:lnTo>
                        <a:pt x="1310" y="323"/>
                      </a:lnTo>
                      <a:lnTo>
                        <a:pt x="1322" y="334"/>
                      </a:lnTo>
                      <a:lnTo>
                        <a:pt x="1333" y="344"/>
                      </a:lnTo>
                      <a:lnTo>
                        <a:pt x="1342" y="355"/>
                      </a:lnTo>
                      <a:lnTo>
                        <a:pt x="1349" y="364"/>
                      </a:lnTo>
                      <a:lnTo>
                        <a:pt x="1355" y="375"/>
                      </a:lnTo>
                      <a:lnTo>
                        <a:pt x="1360" y="384"/>
                      </a:lnTo>
                      <a:lnTo>
                        <a:pt x="1364" y="391"/>
                      </a:lnTo>
                      <a:lnTo>
                        <a:pt x="1370" y="399"/>
                      </a:lnTo>
                      <a:lnTo>
                        <a:pt x="1380" y="405"/>
                      </a:lnTo>
                      <a:lnTo>
                        <a:pt x="1389" y="409"/>
                      </a:lnTo>
                      <a:lnTo>
                        <a:pt x="1405" y="415"/>
                      </a:lnTo>
                      <a:lnTo>
                        <a:pt x="1413" y="418"/>
                      </a:lnTo>
                      <a:lnTo>
                        <a:pt x="1420" y="372"/>
                      </a:lnTo>
                      <a:lnTo>
                        <a:pt x="1431" y="384"/>
                      </a:lnTo>
                      <a:lnTo>
                        <a:pt x="1455" y="409"/>
                      </a:lnTo>
                      <a:lnTo>
                        <a:pt x="1467" y="424"/>
                      </a:lnTo>
                      <a:lnTo>
                        <a:pt x="1479" y="438"/>
                      </a:lnTo>
                      <a:lnTo>
                        <a:pt x="1487" y="452"/>
                      </a:lnTo>
                      <a:lnTo>
                        <a:pt x="1488" y="456"/>
                      </a:lnTo>
                      <a:lnTo>
                        <a:pt x="1490" y="461"/>
                      </a:lnTo>
                      <a:lnTo>
                        <a:pt x="1491" y="470"/>
                      </a:lnTo>
                      <a:lnTo>
                        <a:pt x="1494" y="485"/>
                      </a:lnTo>
                      <a:lnTo>
                        <a:pt x="1505" y="520"/>
                      </a:lnTo>
                      <a:lnTo>
                        <a:pt x="1520" y="563"/>
                      </a:lnTo>
                      <a:lnTo>
                        <a:pt x="1475" y="603"/>
                      </a:lnTo>
                      <a:lnTo>
                        <a:pt x="1446" y="603"/>
                      </a:lnTo>
                      <a:lnTo>
                        <a:pt x="1423" y="606"/>
                      </a:lnTo>
                      <a:lnTo>
                        <a:pt x="1413" y="607"/>
                      </a:lnTo>
                      <a:lnTo>
                        <a:pt x="1405" y="610"/>
                      </a:lnTo>
                      <a:lnTo>
                        <a:pt x="1399" y="615"/>
                      </a:lnTo>
                      <a:lnTo>
                        <a:pt x="1392" y="621"/>
                      </a:lnTo>
                      <a:lnTo>
                        <a:pt x="1377" y="636"/>
                      </a:lnTo>
                      <a:lnTo>
                        <a:pt x="1360" y="655"/>
                      </a:lnTo>
                      <a:lnTo>
                        <a:pt x="1386" y="663"/>
                      </a:lnTo>
                      <a:lnTo>
                        <a:pt x="1432" y="663"/>
                      </a:lnTo>
                      <a:lnTo>
                        <a:pt x="1431" y="671"/>
                      </a:lnTo>
                      <a:lnTo>
                        <a:pt x="1428" y="684"/>
                      </a:lnTo>
                      <a:lnTo>
                        <a:pt x="1426" y="692"/>
                      </a:lnTo>
                      <a:lnTo>
                        <a:pt x="1422" y="699"/>
                      </a:lnTo>
                      <a:lnTo>
                        <a:pt x="1419" y="704"/>
                      </a:lnTo>
                      <a:lnTo>
                        <a:pt x="1416" y="705"/>
                      </a:lnTo>
                      <a:lnTo>
                        <a:pt x="1413" y="705"/>
                      </a:lnTo>
                      <a:lnTo>
                        <a:pt x="1407" y="707"/>
                      </a:lnTo>
                      <a:lnTo>
                        <a:pt x="1399" y="710"/>
                      </a:lnTo>
                      <a:lnTo>
                        <a:pt x="1384" y="719"/>
                      </a:lnTo>
                      <a:lnTo>
                        <a:pt x="1367" y="732"/>
                      </a:lnTo>
                      <a:lnTo>
                        <a:pt x="1358" y="746"/>
                      </a:lnTo>
                      <a:lnTo>
                        <a:pt x="1352" y="757"/>
                      </a:lnTo>
                      <a:lnTo>
                        <a:pt x="1348" y="767"/>
                      </a:lnTo>
                      <a:lnTo>
                        <a:pt x="1334" y="800"/>
                      </a:lnTo>
                      <a:lnTo>
                        <a:pt x="1325" y="824"/>
                      </a:lnTo>
                      <a:lnTo>
                        <a:pt x="1286" y="832"/>
                      </a:lnTo>
                      <a:lnTo>
                        <a:pt x="1284" y="831"/>
                      </a:lnTo>
                      <a:lnTo>
                        <a:pt x="1281" y="829"/>
                      </a:lnTo>
                      <a:lnTo>
                        <a:pt x="1274" y="831"/>
                      </a:lnTo>
                      <a:lnTo>
                        <a:pt x="1269" y="832"/>
                      </a:lnTo>
                      <a:lnTo>
                        <a:pt x="1263" y="837"/>
                      </a:lnTo>
                      <a:lnTo>
                        <a:pt x="1248" y="847"/>
                      </a:lnTo>
                      <a:lnTo>
                        <a:pt x="1241" y="862"/>
                      </a:lnTo>
                      <a:lnTo>
                        <a:pt x="1224" y="895"/>
                      </a:lnTo>
                      <a:lnTo>
                        <a:pt x="1213" y="917"/>
                      </a:lnTo>
                      <a:lnTo>
                        <a:pt x="1206" y="936"/>
                      </a:lnTo>
                      <a:lnTo>
                        <a:pt x="1200" y="954"/>
                      </a:lnTo>
                      <a:lnTo>
                        <a:pt x="1198" y="969"/>
                      </a:lnTo>
                      <a:lnTo>
                        <a:pt x="1198" y="1051"/>
                      </a:lnTo>
                      <a:lnTo>
                        <a:pt x="1197" y="1055"/>
                      </a:lnTo>
                      <a:lnTo>
                        <a:pt x="1194" y="1058"/>
                      </a:lnTo>
                      <a:lnTo>
                        <a:pt x="1189" y="1060"/>
                      </a:lnTo>
                      <a:lnTo>
                        <a:pt x="1183" y="1060"/>
                      </a:lnTo>
                      <a:lnTo>
                        <a:pt x="1173" y="1058"/>
                      </a:lnTo>
                      <a:lnTo>
                        <a:pt x="1168" y="1058"/>
                      </a:lnTo>
                      <a:lnTo>
                        <a:pt x="1149" y="1012"/>
                      </a:lnTo>
                      <a:lnTo>
                        <a:pt x="1127" y="1003"/>
                      </a:lnTo>
                      <a:lnTo>
                        <a:pt x="1111" y="997"/>
                      </a:lnTo>
                      <a:lnTo>
                        <a:pt x="1105" y="994"/>
                      </a:lnTo>
                      <a:lnTo>
                        <a:pt x="1099" y="994"/>
                      </a:lnTo>
                      <a:lnTo>
                        <a:pt x="1090" y="992"/>
                      </a:lnTo>
                      <a:lnTo>
                        <a:pt x="1079" y="991"/>
                      </a:lnTo>
                      <a:lnTo>
                        <a:pt x="1063" y="989"/>
                      </a:lnTo>
                      <a:lnTo>
                        <a:pt x="1053" y="991"/>
                      </a:lnTo>
                      <a:lnTo>
                        <a:pt x="1041" y="994"/>
                      </a:lnTo>
                      <a:lnTo>
                        <a:pt x="1026" y="997"/>
                      </a:lnTo>
                      <a:lnTo>
                        <a:pt x="1010" y="1003"/>
                      </a:lnTo>
                      <a:lnTo>
                        <a:pt x="1001" y="1007"/>
                      </a:lnTo>
                      <a:lnTo>
                        <a:pt x="992" y="1012"/>
                      </a:lnTo>
                      <a:lnTo>
                        <a:pt x="984" y="1016"/>
                      </a:lnTo>
                      <a:lnTo>
                        <a:pt x="978" y="1024"/>
                      </a:lnTo>
                      <a:lnTo>
                        <a:pt x="973" y="1031"/>
                      </a:lnTo>
                      <a:lnTo>
                        <a:pt x="970" y="1040"/>
                      </a:lnTo>
                      <a:lnTo>
                        <a:pt x="969" y="1051"/>
                      </a:lnTo>
                      <a:lnTo>
                        <a:pt x="970" y="1061"/>
                      </a:lnTo>
                      <a:lnTo>
                        <a:pt x="975" y="1075"/>
                      </a:lnTo>
                      <a:lnTo>
                        <a:pt x="981" y="1089"/>
                      </a:lnTo>
                      <a:lnTo>
                        <a:pt x="992" y="1105"/>
                      </a:lnTo>
                      <a:lnTo>
                        <a:pt x="1007" y="1123"/>
                      </a:lnTo>
                      <a:lnTo>
                        <a:pt x="1022" y="1140"/>
                      </a:lnTo>
                      <a:lnTo>
                        <a:pt x="1035" y="1152"/>
                      </a:lnTo>
                      <a:lnTo>
                        <a:pt x="1046" y="1161"/>
                      </a:lnTo>
                      <a:lnTo>
                        <a:pt x="1055" y="1167"/>
                      </a:lnTo>
                      <a:lnTo>
                        <a:pt x="1063" y="1169"/>
                      </a:lnTo>
                      <a:lnTo>
                        <a:pt x="1067" y="1170"/>
                      </a:lnTo>
                      <a:lnTo>
                        <a:pt x="1072" y="1167"/>
                      </a:lnTo>
                      <a:lnTo>
                        <a:pt x="1075" y="1164"/>
                      </a:lnTo>
                      <a:lnTo>
                        <a:pt x="1076" y="1160"/>
                      </a:lnTo>
                      <a:lnTo>
                        <a:pt x="1078" y="1155"/>
                      </a:lnTo>
                      <a:lnTo>
                        <a:pt x="1078" y="1143"/>
                      </a:lnTo>
                      <a:lnTo>
                        <a:pt x="1076" y="1131"/>
                      </a:lnTo>
                      <a:lnTo>
                        <a:pt x="1121" y="1161"/>
                      </a:lnTo>
                      <a:lnTo>
                        <a:pt x="1118" y="1211"/>
                      </a:lnTo>
                      <a:lnTo>
                        <a:pt x="1123" y="1208"/>
                      </a:lnTo>
                      <a:lnTo>
                        <a:pt x="1133" y="1202"/>
                      </a:lnTo>
                      <a:lnTo>
                        <a:pt x="1140" y="1199"/>
                      </a:lnTo>
                      <a:lnTo>
                        <a:pt x="1146" y="1200"/>
                      </a:lnTo>
                      <a:lnTo>
                        <a:pt x="1147" y="1202"/>
                      </a:lnTo>
                      <a:lnTo>
                        <a:pt x="1150" y="1203"/>
                      </a:lnTo>
                      <a:lnTo>
                        <a:pt x="1152" y="1206"/>
                      </a:lnTo>
                      <a:lnTo>
                        <a:pt x="1153" y="1211"/>
                      </a:lnTo>
                      <a:lnTo>
                        <a:pt x="1155" y="1220"/>
                      </a:lnTo>
                      <a:lnTo>
                        <a:pt x="1156" y="1224"/>
                      </a:lnTo>
                      <a:lnTo>
                        <a:pt x="1159" y="1228"/>
                      </a:lnTo>
                      <a:lnTo>
                        <a:pt x="1164" y="1231"/>
                      </a:lnTo>
                      <a:lnTo>
                        <a:pt x="1168" y="1234"/>
                      </a:lnTo>
                      <a:lnTo>
                        <a:pt x="1173" y="1240"/>
                      </a:lnTo>
                      <a:lnTo>
                        <a:pt x="1177" y="1249"/>
                      </a:lnTo>
                      <a:lnTo>
                        <a:pt x="1183" y="1261"/>
                      </a:lnTo>
                      <a:lnTo>
                        <a:pt x="1189" y="1276"/>
                      </a:lnTo>
                      <a:lnTo>
                        <a:pt x="1195" y="1288"/>
                      </a:lnTo>
                      <a:lnTo>
                        <a:pt x="1201" y="1297"/>
                      </a:lnTo>
                      <a:lnTo>
                        <a:pt x="1207" y="1304"/>
                      </a:lnTo>
                      <a:lnTo>
                        <a:pt x="1213" y="1309"/>
                      </a:lnTo>
                      <a:lnTo>
                        <a:pt x="1220" y="1312"/>
                      </a:lnTo>
                      <a:lnTo>
                        <a:pt x="1224" y="1314"/>
                      </a:lnTo>
                      <a:lnTo>
                        <a:pt x="1229" y="1315"/>
                      </a:lnTo>
                      <a:lnTo>
                        <a:pt x="1235" y="1314"/>
                      </a:lnTo>
                      <a:lnTo>
                        <a:pt x="1239" y="1311"/>
                      </a:lnTo>
                      <a:lnTo>
                        <a:pt x="1253" y="1300"/>
                      </a:lnTo>
                      <a:lnTo>
                        <a:pt x="1268" y="1289"/>
                      </a:lnTo>
                      <a:lnTo>
                        <a:pt x="1275" y="1285"/>
                      </a:lnTo>
                      <a:lnTo>
                        <a:pt x="1283" y="1285"/>
                      </a:lnTo>
                      <a:lnTo>
                        <a:pt x="1346" y="1288"/>
                      </a:lnTo>
                      <a:lnTo>
                        <a:pt x="1405" y="1292"/>
                      </a:lnTo>
                      <a:lnTo>
                        <a:pt x="1426" y="1289"/>
                      </a:lnTo>
                      <a:lnTo>
                        <a:pt x="1443" y="1289"/>
                      </a:lnTo>
                      <a:lnTo>
                        <a:pt x="1461" y="1288"/>
                      </a:lnTo>
                      <a:lnTo>
                        <a:pt x="1481" y="1289"/>
                      </a:lnTo>
                      <a:lnTo>
                        <a:pt x="1500" y="1294"/>
                      </a:lnTo>
                      <a:lnTo>
                        <a:pt x="1509" y="1297"/>
                      </a:lnTo>
                      <a:lnTo>
                        <a:pt x="1518" y="1300"/>
                      </a:lnTo>
                      <a:lnTo>
                        <a:pt x="1526" y="1304"/>
                      </a:lnTo>
                      <a:lnTo>
                        <a:pt x="1532" y="1311"/>
                      </a:lnTo>
                      <a:lnTo>
                        <a:pt x="1544" y="1323"/>
                      </a:lnTo>
                      <a:lnTo>
                        <a:pt x="1556" y="1330"/>
                      </a:lnTo>
                      <a:lnTo>
                        <a:pt x="1570" y="1336"/>
                      </a:lnTo>
                      <a:lnTo>
                        <a:pt x="1582" y="1342"/>
                      </a:lnTo>
                      <a:lnTo>
                        <a:pt x="1594" y="1347"/>
                      </a:lnTo>
                      <a:lnTo>
                        <a:pt x="1604" y="1353"/>
                      </a:lnTo>
                      <a:lnTo>
                        <a:pt x="1608" y="1357"/>
                      </a:lnTo>
                      <a:lnTo>
                        <a:pt x="1612" y="1362"/>
                      </a:lnTo>
                      <a:lnTo>
                        <a:pt x="1614" y="1366"/>
                      </a:lnTo>
                      <a:lnTo>
                        <a:pt x="1617" y="1372"/>
                      </a:lnTo>
                      <a:lnTo>
                        <a:pt x="1618" y="1384"/>
                      </a:lnTo>
                      <a:lnTo>
                        <a:pt x="1620" y="1397"/>
                      </a:lnTo>
                      <a:lnTo>
                        <a:pt x="1620" y="1418"/>
                      </a:lnTo>
                      <a:lnTo>
                        <a:pt x="1617" y="1436"/>
                      </a:lnTo>
                      <a:lnTo>
                        <a:pt x="1617" y="1449"/>
                      </a:lnTo>
                      <a:lnTo>
                        <a:pt x="1618" y="1454"/>
                      </a:lnTo>
                      <a:lnTo>
                        <a:pt x="1623" y="1458"/>
                      </a:lnTo>
                      <a:lnTo>
                        <a:pt x="1630" y="1461"/>
                      </a:lnTo>
                      <a:lnTo>
                        <a:pt x="1638" y="1464"/>
                      </a:lnTo>
                      <a:lnTo>
                        <a:pt x="1659" y="1468"/>
                      </a:lnTo>
                      <a:lnTo>
                        <a:pt x="1677" y="1468"/>
                      </a:lnTo>
                      <a:lnTo>
                        <a:pt x="1686" y="1469"/>
                      </a:lnTo>
                      <a:lnTo>
                        <a:pt x="1697" y="1474"/>
                      </a:lnTo>
                      <a:lnTo>
                        <a:pt x="1706" y="1480"/>
                      </a:lnTo>
                      <a:lnTo>
                        <a:pt x="1715" y="1487"/>
                      </a:lnTo>
                      <a:lnTo>
                        <a:pt x="1730" y="1501"/>
                      </a:lnTo>
                      <a:lnTo>
                        <a:pt x="1734" y="1507"/>
                      </a:lnTo>
                      <a:lnTo>
                        <a:pt x="1751" y="1499"/>
                      </a:lnTo>
                      <a:lnTo>
                        <a:pt x="1765" y="1493"/>
                      </a:lnTo>
                      <a:lnTo>
                        <a:pt x="1771" y="1492"/>
                      </a:lnTo>
                      <a:lnTo>
                        <a:pt x="1777" y="1492"/>
                      </a:lnTo>
                      <a:lnTo>
                        <a:pt x="1790" y="1489"/>
                      </a:lnTo>
                      <a:lnTo>
                        <a:pt x="1804" y="1487"/>
                      </a:lnTo>
                      <a:lnTo>
                        <a:pt x="1811" y="1487"/>
                      </a:lnTo>
                      <a:lnTo>
                        <a:pt x="1816" y="1490"/>
                      </a:lnTo>
                      <a:lnTo>
                        <a:pt x="1820" y="1495"/>
                      </a:lnTo>
                      <a:lnTo>
                        <a:pt x="1823" y="1502"/>
                      </a:lnTo>
                      <a:lnTo>
                        <a:pt x="1825" y="1507"/>
                      </a:lnTo>
                      <a:lnTo>
                        <a:pt x="1826" y="1511"/>
                      </a:lnTo>
                      <a:lnTo>
                        <a:pt x="1831" y="1517"/>
                      </a:lnTo>
                      <a:lnTo>
                        <a:pt x="1837" y="1523"/>
                      </a:lnTo>
                      <a:lnTo>
                        <a:pt x="1843" y="1531"/>
                      </a:lnTo>
                      <a:lnTo>
                        <a:pt x="1845" y="1537"/>
                      </a:lnTo>
                      <a:lnTo>
                        <a:pt x="1845" y="1543"/>
                      </a:lnTo>
                      <a:lnTo>
                        <a:pt x="1845" y="1551"/>
                      </a:lnTo>
                      <a:lnTo>
                        <a:pt x="1843" y="1560"/>
                      </a:lnTo>
                      <a:lnTo>
                        <a:pt x="1840" y="1570"/>
                      </a:lnTo>
                      <a:lnTo>
                        <a:pt x="1835" y="1584"/>
                      </a:lnTo>
                      <a:lnTo>
                        <a:pt x="1819" y="1617"/>
                      </a:lnTo>
                      <a:lnTo>
                        <a:pt x="1810" y="1635"/>
                      </a:lnTo>
                      <a:lnTo>
                        <a:pt x="1801" y="1649"/>
                      </a:lnTo>
                      <a:lnTo>
                        <a:pt x="1793" y="1661"/>
                      </a:lnTo>
                      <a:lnTo>
                        <a:pt x="1786" y="1670"/>
                      </a:lnTo>
                      <a:lnTo>
                        <a:pt x="1778" y="1676"/>
                      </a:lnTo>
                      <a:lnTo>
                        <a:pt x="1772" y="1680"/>
                      </a:lnTo>
                      <a:lnTo>
                        <a:pt x="1768" y="1682"/>
                      </a:lnTo>
                      <a:lnTo>
                        <a:pt x="1763" y="1683"/>
                      </a:lnTo>
                      <a:lnTo>
                        <a:pt x="1757" y="1683"/>
                      </a:lnTo>
                      <a:lnTo>
                        <a:pt x="1752" y="1682"/>
                      </a:lnTo>
                      <a:lnTo>
                        <a:pt x="1749" y="1682"/>
                      </a:lnTo>
                      <a:lnTo>
                        <a:pt x="1751" y="1686"/>
                      </a:lnTo>
                      <a:lnTo>
                        <a:pt x="1752" y="1703"/>
                      </a:lnTo>
                      <a:lnTo>
                        <a:pt x="1754" y="1723"/>
                      </a:lnTo>
                      <a:lnTo>
                        <a:pt x="1754" y="1763"/>
                      </a:lnTo>
                      <a:lnTo>
                        <a:pt x="1754" y="1768"/>
                      </a:lnTo>
                      <a:lnTo>
                        <a:pt x="1751" y="1771"/>
                      </a:lnTo>
                      <a:lnTo>
                        <a:pt x="1743" y="1780"/>
                      </a:lnTo>
                      <a:lnTo>
                        <a:pt x="1733" y="1786"/>
                      </a:lnTo>
                      <a:lnTo>
                        <a:pt x="1719" y="1792"/>
                      </a:lnTo>
                      <a:lnTo>
                        <a:pt x="1697" y="1803"/>
                      </a:lnTo>
                      <a:lnTo>
                        <a:pt x="1684" y="1806"/>
                      </a:lnTo>
                      <a:lnTo>
                        <a:pt x="1678" y="1827"/>
                      </a:lnTo>
                      <a:lnTo>
                        <a:pt x="1672" y="1843"/>
                      </a:lnTo>
                      <a:lnTo>
                        <a:pt x="1666" y="1858"/>
                      </a:lnTo>
                      <a:lnTo>
                        <a:pt x="1660" y="1868"/>
                      </a:lnTo>
                      <a:lnTo>
                        <a:pt x="1651" y="1878"/>
                      </a:lnTo>
                      <a:lnTo>
                        <a:pt x="1624" y="1905"/>
                      </a:lnTo>
                      <a:lnTo>
                        <a:pt x="1597" y="1932"/>
                      </a:lnTo>
                      <a:lnTo>
                        <a:pt x="1586" y="1941"/>
                      </a:lnTo>
                      <a:lnTo>
                        <a:pt x="1577" y="1948"/>
                      </a:lnTo>
                      <a:lnTo>
                        <a:pt x="1527" y="1970"/>
                      </a:lnTo>
                      <a:lnTo>
                        <a:pt x="1559" y="2000"/>
                      </a:lnTo>
                      <a:lnTo>
                        <a:pt x="1555" y="2003"/>
                      </a:lnTo>
                      <a:lnTo>
                        <a:pt x="1546" y="2011"/>
                      </a:lnTo>
                      <a:lnTo>
                        <a:pt x="1531" y="2020"/>
                      </a:lnTo>
                      <a:lnTo>
                        <a:pt x="1523" y="2025"/>
                      </a:lnTo>
                      <a:lnTo>
                        <a:pt x="1512" y="2028"/>
                      </a:lnTo>
                      <a:lnTo>
                        <a:pt x="1503" y="2031"/>
                      </a:lnTo>
                      <a:lnTo>
                        <a:pt x="1494" y="2035"/>
                      </a:lnTo>
                      <a:lnTo>
                        <a:pt x="1487" y="2040"/>
                      </a:lnTo>
                      <a:lnTo>
                        <a:pt x="1481" y="2046"/>
                      </a:lnTo>
                      <a:lnTo>
                        <a:pt x="1476" y="2053"/>
                      </a:lnTo>
                      <a:lnTo>
                        <a:pt x="1472" y="2059"/>
                      </a:lnTo>
                      <a:lnTo>
                        <a:pt x="1469" y="2067"/>
                      </a:lnTo>
                      <a:lnTo>
                        <a:pt x="1467" y="2073"/>
                      </a:lnTo>
                      <a:lnTo>
                        <a:pt x="1464" y="2080"/>
                      </a:lnTo>
                      <a:lnTo>
                        <a:pt x="1460" y="2086"/>
                      </a:lnTo>
                      <a:lnTo>
                        <a:pt x="1447" y="2097"/>
                      </a:lnTo>
                      <a:lnTo>
                        <a:pt x="1441" y="2103"/>
                      </a:lnTo>
                      <a:lnTo>
                        <a:pt x="1437" y="2112"/>
                      </a:lnTo>
                      <a:lnTo>
                        <a:pt x="1434" y="2123"/>
                      </a:lnTo>
                      <a:lnTo>
                        <a:pt x="1432" y="2135"/>
                      </a:lnTo>
                      <a:lnTo>
                        <a:pt x="1431" y="2165"/>
                      </a:lnTo>
                      <a:lnTo>
                        <a:pt x="1428" y="2197"/>
                      </a:lnTo>
                      <a:lnTo>
                        <a:pt x="1422" y="2222"/>
                      </a:lnTo>
                      <a:lnTo>
                        <a:pt x="1420" y="2231"/>
                      </a:lnTo>
                      <a:lnTo>
                        <a:pt x="1417" y="2239"/>
                      </a:lnTo>
                      <a:lnTo>
                        <a:pt x="1398" y="2266"/>
                      </a:lnTo>
                      <a:lnTo>
                        <a:pt x="1387" y="2284"/>
                      </a:lnTo>
                      <a:lnTo>
                        <a:pt x="1378" y="2299"/>
                      </a:lnTo>
                      <a:lnTo>
                        <a:pt x="1375" y="2307"/>
                      </a:lnTo>
                      <a:lnTo>
                        <a:pt x="1370" y="2314"/>
                      </a:lnTo>
                      <a:lnTo>
                        <a:pt x="1358" y="2328"/>
                      </a:lnTo>
                      <a:lnTo>
                        <a:pt x="1343" y="2341"/>
                      </a:lnTo>
                      <a:lnTo>
                        <a:pt x="1337" y="2343"/>
                      </a:lnTo>
                      <a:lnTo>
                        <a:pt x="1331" y="2343"/>
                      </a:lnTo>
                      <a:lnTo>
                        <a:pt x="1324" y="2341"/>
                      </a:lnTo>
                      <a:lnTo>
                        <a:pt x="1315" y="2338"/>
                      </a:lnTo>
                      <a:lnTo>
                        <a:pt x="1309" y="2334"/>
                      </a:lnTo>
                      <a:lnTo>
                        <a:pt x="1306" y="2329"/>
                      </a:lnTo>
                      <a:lnTo>
                        <a:pt x="1304" y="2326"/>
                      </a:lnTo>
                      <a:lnTo>
                        <a:pt x="1303" y="2320"/>
                      </a:lnTo>
                      <a:lnTo>
                        <a:pt x="1303" y="2314"/>
                      </a:lnTo>
                      <a:lnTo>
                        <a:pt x="1303" y="2177"/>
                      </a:lnTo>
                      <a:lnTo>
                        <a:pt x="1310" y="2005"/>
                      </a:lnTo>
                      <a:lnTo>
                        <a:pt x="1328" y="1964"/>
                      </a:lnTo>
                      <a:lnTo>
                        <a:pt x="1342" y="1935"/>
                      </a:lnTo>
                      <a:lnTo>
                        <a:pt x="1346" y="1923"/>
                      </a:lnTo>
                      <a:lnTo>
                        <a:pt x="1348" y="1916"/>
                      </a:lnTo>
                      <a:lnTo>
                        <a:pt x="1346" y="1902"/>
                      </a:lnTo>
                      <a:lnTo>
                        <a:pt x="1342" y="1881"/>
                      </a:lnTo>
                      <a:lnTo>
                        <a:pt x="1342" y="1869"/>
                      </a:lnTo>
                      <a:lnTo>
                        <a:pt x="1342" y="1857"/>
                      </a:lnTo>
                      <a:lnTo>
                        <a:pt x="1343" y="1845"/>
                      </a:lnTo>
                      <a:lnTo>
                        <a:pt x="1348" y="1836"/>
                      </a:lnTo>
                      <a:lnTo>
                        <a:pt x="1352" y="1825"/>
                      </a:lnTo>
                      <a:lnTo>
                        <a:pt x="1355" y="1813"/>
                      </a:lnTo>
                      <a:lnTo>
                        <a:pt x="1358" y="1800"/>
                      </a:lnTo>
                      <a:lnTo>
                        <a:pt x="1358" y="1783"/>
                      </a:lnTo>
                      <a:lnTo>
                        <a:pt x="1358" y="1753"/>
                      </a:lnTo>
                      <a:lnTo>
                        <a:pt x="1355" y="1729"/>
                      </a:lnTo>
                      <a:lnTo>
                        <a:pt x="1352" y="1708"/>
                      </a:lnTo>
                      <a:lnTo>
                        <a:pt x="1349" y="1697"/>
                      </a:lnTo>
                      <a:lnTo>
                        <a:pt x="1345" y="1686"/>
                      </a:lnTo>
                      <a:lnTo>
                        <a:pt x="1340" y="1677"/>
                      </a:lnTo>
                      <a:lnTo>
                        <a:pt x="1333" y="1670"/>
                      </a:lnTo>
                      <a:lnTo>
                        <a:pt x="1322" y="1664"/>
                      </a:lnTo>
                      <a:lnTo>
                        <a:pt x="1310" y="1659"/>
                      </a:lnTo>
                      <a:lnTo>
                        <a:pt x="1303" y="1658"/>
                      </a:lnTo>
                      <a:lnTo>
                        <a:pt x="1297" y="1655"/>
                      </a:lnTo>
                      <a:lnTo>
                        <a:pt x="1290" y="1650"/>
                      </a:lnTo>
                      <a:lnTo>
                        <a:pt x="1284" y="1646"/>
                      </a:lnTo>
                      <a:lnTo>
                        <a:pt x="1274" y="1634"/>
                      </a:lnTo>
                      <a:lnTo>
                        <a:pt x="1266" y="1620"/>
                      </a:lnTo>
                      <a:lnTo>
                        <a:pt x="1259" y="1606"/>
                      </a:lnTo>
                      <a:lnTo>
                        <a:pt x="1254" y="1594"/>
                      </a:lnTo>
                      <a:lnTo>
                        <a:pt x="1248" y="1575"/>
                      </a:lnTo>
                      <a:lnTo>
                        <a:pt x="1245" y="1570"/>
                      </a:lnTo>
                      <a:lnTo>
                        <a:pt x="1242" y="1564"/>
                      </a:lnTo>
                      <a:lnTo>
                        <a:pt x="1230" y="1554"/>
                      </a:lnTo>
                      <a:lnTo>
                        <a:pt x="1217" y="1540"/>
                      </a:lnTo>
                      <a:lnTo>
                        <a:pt x="1210" y="1531"/>
                      </a:lnTo>
                      <a:lnTo>
                        <a:pt x="1206" y="1522"/>
                      </a:lnTo>
                      <a:lnTo>
                        <a:pt x="1198" y="1502"/>
                      </a:lnTo>
                      <a:lnTo>
                        <a:pt x="1191" y="1484"/>
                      </a:lnTo>
                      <a:lnTo>
                        <a:pt x="1188" y="1475"/>
                      </a:lnTo>
                      <a:lnTo>
                        <a:pt x="1186" y="1466"/>
                      </a:lnTo>
                      <a:lnTo>
                        <a:pt x="1186" y="1457"/>
                      </a:lnTo>
                      <a:lnTo>
                        <a:pt x="1186" y="1449"/>
                      </a:lnTo>
                      <a:lnTo>
                        <a:pt x="1189" y="1440"/>
                      </a:lnTo>
                      <a:lnTo>
                        <a:pt x="1195" y="1431"/>
                      </a:lnTo>
                      <a:lnTo>
                        <a:pt x="1203" y="1424"/>
                      </a:lnTo>
                      <a:lnTo>
                        <a:pt x="1212" y="1415"/>
                      </a:lnTo>
                      <a:lnTo>
                        <a:pt x="1226" y="1404"/>
                      </a:lnTo>
                      <a:lnTo>
                        <a:pt x="1233" y="1400"/>
                      </a:lnTo>
                      <a:lnTo>
                        <a:pt x="1248" y="1357"/>
                      </a:lnTo>
                      <a:lnTo>
                        <a:pt x="1232" y="1353"/>
                      </a:lnTo>
                      <a:lnTo>
                        <a:pt x="1194" y="1339"/>
                      </a:lnTo>
                      <a:lnTo>
                        <a:pt x="1173" y="1329"/>
                      </a:lnTo>
                      <a:lnTo>
                        <a:pt x="1152" y="1318"/>
                      </a:lnTo>
                      <a:lnTo>
                        <a:pt x="1132" y="1306"/>
                      </a:lnTo>
                      <a:lnTo>
                        <a:pt x="1124" y="1298"/>
                      </a:lnTo>
                      <a:lnTo>
                        <a:pt x="1118" y="1292"/>
                      </a:lnTo>
                      <a:lnTo>
                        <a:pt x="1106" y="1279"/>
                      </a:lnTo>
                      <a:lnTo>
                        <a:pt x="1096" y="1270"/>
                      </a:lnTo>
                      <a:lnTo>
                        <a:pt x="1087" y="1264"/>
                      </a:lnTo>
                      <a:lnTo>
                        <a:pt x="1078" y="1261"/>
                      </a:lnTo>
                      <a:lnTo>
                        <a:pt x="1070" y="1258"/>
                      </a:lnTo>
                      <a:lnTo>
                        <a:pt x="1066" y="1258"/>
                      </a:lnTo>
                      <a:lnTo>
                        <a:pt x="1061" y="1258"/>
                      </a:lnTo>
                      <a:lnTo>
                        <a:pt x="1034" y="1218"/>
                      </a:lnTo>
                      <a:lnTo>
                        <a:pt x="980" y="1218"/>
                      </a:lnTo>
                      <a:lnTo>
                        <a:pt x="966" y="1217"/>
                      </a:lnTo>
                      <a:lnTo>
                        <a:pt x="949" y="1211"/>
                      </a:lnTo>
                      <a:lnTo>
                        <a:pt x="931" y="1203"/>
                      </a:lnTo>
                      <a:lnTo>
                        <a:pt x="912" y="1193"/>
                      </a:lnTo>
                      <a:lnTo>
                        <a:pt x="893" y="1181"/>
                      </a:lnTo>
                      <a:lnTo>
                        <a:pt x="878" y="1169"/>
                      </a:lnTo>
                      <a:lnTo>
                        <a:pt x="868" y="1157"/>
                      </a:lnTo>
                      <a:lnTo>
                        <a:pt x="863" y="1152"/>
                      </a:lnTo>
                      <a:lnTo>
                        <a:pt x="862" y="1146"/>
                      </a:lnTo>
                      <a:lnTo>
                        <a:pt x="860" y="1137"/>
                      </a:lnTo>
                      <a:lnTo>
                        <a:pt x="862" y="1126"/>
                      </a:lnTo>
                      <a:lnTo>
                        <a:pt x="866" y="1117"/>
                      </a:lnTo>
                      <a:lnTo>
                        <a:pt x="872" y="1110"/>
                      </a:lnTo>
                      <a:lnTo>
                        <a:pt x="883" y="1098"/>
                      </a:lnTo>
                      <a:lnTo>
                        <a:pt x="887" y="1093"/>
                      </a:lnTo>
                      <a:lnTo>
                        <a:pt x="886" y="1093"/>
                      </a:lnTo>
                      <a:lnTo>
                        <a:pt x="884" y="1095"/>
                      </a:lnTo>
                      <a:lnTo>
                        <a:pt x="880" y="1095"/>
                      </a:lnTo>
                      <a:lnTo>
                        <a:pt x="875" y="1093"/>
                      </a:lnTo>
                      <a:lnTo>
                        <a:pt x="869" y="1089"/>
                      </a:lnTo>
                      <a:lnTo>
                        <a:pt x="860" y="1083"/>
                      </a:lnTo>
                      <a:lnTo>
                        <a:pt x="850" y="1074"/>
                      </a:lnTo>
                      <a:lnTo>
                        <a:pt x="826" y="1046"/>
                      </a:lnTo>
                      <a:lnTo>
                        <a:pt x="801" y="1018"/>
                      </a:lnTo>
                      <a:lnTo>
                        <a:pt x="777" y="986"/>
                      </a:lnTo>
                      <a:lnTo>
                        <a:pt x="779" y="997"/>
                      </a:lnTo>
                      <a:lnTo>
                        <a:pt x="785" y="1021"/>
                      </a:lnTo>
                      <a:lnTo>
                        <a:pt x="791" y="1046"/>
                      </a:lnTo>
                      <a:lnTo>
                        <a:pt x="795" y="1057"/>
                      </a:lnTo>
                      <a:lnTo>
                        <a:pt x="800" y="1061"/>
                      </a:lnTo>
                      <a:lnTo>
                        <a:pt x="804" y="1066"/>
                      </a:lnTo>
                      <a:lnTo>
                        <a:pt x="807" y="1071"/>
                      </a:lnTo>
                      <a:lnTo>
                        <a:pt x="815" y="1084"/>
                      </a:lnTo>
                      <a:lnTo>
                        <a:pt x="816" y="1089"/>
                      </a:lnTo>
                      <a:lnTo>
                        <a:pt x="816" y="1093"/>
                      </a:lnTo>
                      <a:lnTo>
                        <a:pt x="815" y="1096"/>
                      </a:lnTo>
                      <a:lnTo>
                        <a:pt x="812" y="1096"/>
                      </a:lnTo>
                      <a:lnTo>
                        <a:pt x="806" y="1093"/>
                      </a:lnTo>
                      <a:lnTo>
                        <a:pt x="798" y="1087"/>
                      </a:lnTo>
                      <a:lnTo>
                        <a:pt x="782" y="1068"/>
                      </a:lnTo>
                      <a:lnTo>
                        <a:pt x="762" y="1043"/>
                      </a:lnTo>
                      <a:lnTo>
                        <a:pt x="742" y="1022"/>
                      </a:lnTo>
                      <a:lnTo>
                        <a:pt x="702" y="974"/>
                      </a:lnTo>
                      <a:lnTo>
                        <a:pt x="681" y="947"/>
                      </a:lnTo>
                      <a:lnTo>
                        <a:pt x="661" y="921"/>
                      </a:lnTo>
                      <a:lnTo>
                        <a:pt x="647" y="900"/>
                      </a:lnTo>
                      <a:lnTo>
                        <a:pt x="644" y="892"/>
                      </a:lnTo>
                      <a:lnTo>
                        <a:pt x="643" y="886"/>
                      </a:lnTo>
                      <a:lnTo>
                        <a:pt x="643" y="882"/>
                      </a:lnTo>
                      <a:lnTo>
                        <a:pt x="641" y="877"/>
                      </a:lnTo>
                      <a:lnTo>
                        <a:pt x="635" y="873"/>
                      </a:lnTo>
                      <a:lnTo>
                        <a:pt x="622" y="864"/>
                      </a:lnTo>
                      <a:lnTo>
                        <a:pt x="616" y="858"/>
                      </a:lnTo>
                      <a:lnTo>
                        <a:pt x="613" y="855"/>
                      </a:lnTo>
                      <a:lnTo>
                        <a:pt x="613" y="850"/>
                      </a:lnTo>
                      <a:lnTo>
                        <a:pt x="613" y="844"/>
                      </a:lnTo>
                      <a:lnTo>
                        <a:pt x="613" y="837"/>
                      </a:lnTo>
                      <a:lnTo>
                        <a:pt x="616" y="827"/>
                      </a:lnTo>
                      <a:lnTo>
                        <a:pt x="620" y="817"/>
                      </a:lnTo>
                      <a:lnTo>
                        <a:pt x="625" y="805"/>
                      </a:lnTo>
                      <a:lnTo>
                        <a:pt x="626" y="794"/>
                      </a:lnTo>
                      <a:lnTo>
                        <a:pt x="628" y="785"/>
                      </a:lnTo>
                      <a:lnTo>
                        <a:pt x="628" y="776"/>
                      </a:lnTo>
                      <a:lnTo>
                        <a:pt x="628" y="767"/>
                      </a:lnTo>
                      <a:lnTo>
                        <a:pt x="626" y="760"/>
                      </a:lnTo>
                      <a:lnTo>
                        <a:pt x="620" y="746"/>
                      </a:lnTo>
                      <a:lnTo>
                        <a:pt x="614" y="735"/>
                      </a:lnTo>
                      <a:lnTo>
                        <a:pt x="608" y="728"/>
                      </a:lnTo>
                      <a:lnTo>
                        <a:pt x="601" y="720"/>
                      </a:lnTo>
                      <a:lnTo>
                        <a:pt x="601" y="675"/>
                      </a:lnTo>
                      <a:lnTo>
                        <a:pt x="593" y="633"/>
                      </a:lnTo>
                      <a:lnTo>
                        <a:pt x="543" y="571"/>
                      </a:lnTo>
                      <a:lnTo>
                        <a:pt x="531" y="521"/>
                      </a:lnTo>
                      <a:lnTo>
                        <a:pt x="489" y="464"/>
                      </a:lnTo>
                      <a:lnTo>
                        <a:pt x="428" y="406"/>
                      </a:lnTo>
                      <a:lnTo>
                        <a:pt x="394" y="396"/>
                      </a:lnTo>
                      <a:lnTo>
                        <a:pt x="347" y="396"/>
                      </a:lnTo>
                      <a:lnTo>
                        <a:pt x="324" y="369"/>
                      </a:lnTo>
                      <a:lnTo>
                        <a:pt x="290" y="369"/>
                      </a:lnTo>
                      <a:lnTo>
                        <a:pt x="256" y="372"/>
                      </a:lnTo>
                      <a:lnTo>
                        <a:pt x="229" y="361"/>
                      </a:lnTo>
                      <a:lnTo>
                        <a:pt x="210" y="391"/>
                      </a:lnTo>
                      <a:lnTo>
                        <a:pt x="167" y="438"/>
                      </a:lnTo>
                      <a:lnTo>
                        <a:pt x="148" y="471"/>
                      </a:lnTo>
                      <a:lnTo>
                        <a:pt x="102" y="471"/>
                      </a:lnTo>
                      <a:lnTo>
                        <a:pt x="98" y="434"/>
                      </a:lnTo>
                      <a:lnTo>
                        <a:pt x="114" y="403"/>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87" name="Oval 106"/>
                <p:cNvSpPr>
                  <a:spLocks noChangeArrowheads="1"/>
                </p:cNvSpPr>
                <p:nvPr/>
              </p:nvSpPr>
              <p:spPr bwMode="auto">
                <a:xfrm>
                  <a:off x="7340593" y="3253085"/>
                  <a:ext cx="136165" cy="102123"/>
                </a:xfrm>
                <a:prstGeom prst="ellipse">
                  <a:avLst/>
                </a:prstGeom>
                <a:solidFill>
                  <a:srgbClr val="86BC42"/>
                </a:solidFill>
                <a:ln w="19050" cmpd="sng">
                  <a:solidFill>
                    <a:schemeClr val="bg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sp>
              <p:nvSpPr>
                <p:cNvPr id="88" name="Oval 105"/>
                <p:cNvSpPr>
                  <a:spLocks noChangeArrowheads="1"/>
                </p:cNvSpPr>
                <p:nvPr/>
              </p:nvSpPr>
              <p:spPr bwMode="auto">
                <a:xfrm>
                  <a:off x="6050774" y="1674103"/>
                  <a:ext cx="136165" cy="102123"/>
                </a:xfrm>
                <a:prstGeom prst="ellipse">
                  <a:avLst/>
                </a:prstGeom>
                <a:solidFill>
                  <a:srgbClr val="86BC42"/>
                </a:solidFill>
                <a:ln w="19050" cmpd="sng">
                  <a:solidFill>
                    <a:schemeClr val="bg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grpSp>
          <p:grpSp>
            <p:nvGrpSpPr>
              <p:cNvPr id="58" name="组合 57"/>
              <p:cNvGrpSpPr/>
              <p:nvPr/>
            </p:nvGrpSpPr>
            <p:grpSpPr>
              <a:xfrm>
                <a:off x="6145840" y="1122790"/>
                <a:ext cx="1164277" cy="1075743"/>
                <a:chOff x="6785462" y="845896"/>
                <a:chExt cx="1470873" cy="1359024"/>
              </a:xfrm>
              <a:grpFill/>
              <a:effectLst/>
            </p:grpSpPr>
            <p:sp>
              <p:nvSpPr>
                <p:cNvPr id="83" name="Freeform 27"/>
                <p:cNvSpPr>
                  <a:spLocks/>
                </p:cNvSpPr>
                <p:nvPr/>
              </p:nvSpPr>
              <p:spPr bwMode="auto">
                <a:xfrm>
                  <a:off x="7370519" y="2118508"/>
                  <a:ext cx="185542" cy="86412"/>
                </a:xfrm>
                <a:custGeom>
                  <a:avLst/>
                  <a:gdLst/>
                  <a:ahLst/>
                  <a:cxnLst>
                    <a:cxn ang="0">
                      <a:pos x="12" y="77"/>
                    </a:cxn>
                    <a:cxn ang="0">
                      <a:pos x="0" y="49"/>
                    </a:cxn>
                    <a:cxn ang="0">
                      <a:pos x="8" y="19"/>
                    </a:cxn>
                    <a:cxn ang="0">
                      <a:pos x="58" y="0"/>
                    </a:cxn>
                    <a:cxn ang="0">
                      <a:pos x="124" y="19"/>
                    </a:cxn>
                    <a:cxn ang="0">
                      <a:pos x="112" y="54"/>
                    </a:cxn>
                    <a:cxn ang="0">
                      <a:pos x="62" y="54"/>
                    </a:cxn>
                    <a:cxn ang="0">
                      <a:pos x="56" y="58"/>
                    </a:cxn>
                    <a:cxn ang="0">
                      <a:pos x="42" y="66"/>
                    </a:cxn>
                    <a:cxn ang="0">
                      <a:pos x="35" y="71"/>
                    </a:cxn>
                    <a:cxn ang="0">
                      <a:pos x="26" y="75"/>
                    </a:cxn>
                    <a:cxn ang="0">
                      <a:pos x="18" y="77"/>
                    </a:cxn>
                    <a:cxn ang="0">
                      <a:pos x="12" y="77"/>
                    </a:cxn>
                  </a:cxnLst>
                  <a:rect l="0" t="0" r="r" b="b"/>
                  <a:pathLst>
                    <a:path w="124" h="77">
                      <a:moveTo>
                        <a:pt x="12" y="77"/>
                      </a:moveTo>
                      <a:lnTo>
                        <a:pt x="0" y="49"/>
                      </a:lnTo>
                      <a:lnTo>
                        <a:pt x="8" y="19"/>
                      </a:lnTo>
                      <a:lnTo>
                        <a:pt x="58" y="0"/>
                      </a:lnTo>
                      <a:lnTo>
                        <a:pt x="124" y="19"/>
                      </a:lnTo>
                      <a:lnTo>
                        <a:pt x="112" y="54"/>
                      </a:lnTo>
                      <a:lnTo>
                        <a:pt x="62" y="54"/>
                      </a:lnTo>
                      <a:lnTo>
                        <a:pt x="56" y="58"/>
                      </a:lnTo>
                      <a:lnTo>
                        <a:pt x="42" y="66"/>
                      </a:lnTo>
                      <a:lnTo>
                        <a:pt x="35" y="71"/>
                      </a:lnTo>
                      <a:lnTo>
                        <a:pt x="26" y="75"/>
                      </a:lnTo>
                      <a:lnTo>
                        <a:pt x="18" y="77"/>
                      </a:lnTo>
                      <a:lnTo>
                        <a:pt x="12" y="77"/>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84" name="Freeform 28"/>
                <p:cNvSpPr>
                  <a:spLocks/>
                </p:cNvSpPr>
                <p:nvPr/>
              </p:nvSpPr>
              <p:spPr bwMode="auto">
                <a:xfrm>
                  <a:off x="6785462" y="1337434"/>
                  <a:ext cx="535679" cy="475826"/>
                </a:xfrm>
                <a:custGeom>
                  <a:avLst/>
                  <a:gdLst/>
                  <a:ahLst/>
                  <a:cxnLst>
                    <a:cxn ang="0">
                      <a:pos x="234" y="389"/>
                    </a:cxn>
                    <a:cxn ang="0">
                      <a:pos x="181" y="339"/>
                    </a:cxn>
                    <a:cxn ang="0">
                      <a:pos x="132" y="279"/>
                    </a:cxn>
                    <a:cxn ang="0">
                      <a:pos x="189" y="205"/>
                    </a:cxn>
                    <a:cxn ang="0">
                      <a:pos x="104" y="148"/>
                    </a:cxn>
                    <a:cxn ang="0">
                      <a:pos x="0" y="68"/>
                    </a:cxn>
                    <a:cxn ang="0">
                      <a:pos x="62" y="95"/>
                    </a:cxn>
                    <a:cxn ang="0">
                      <a:pos x="59" y="84"/>
                    </a:cxn>
                    <a:cxn ang="0">
                      <a:pos x="61" y="78"/>
                    </a:cxn>
                    <a:cxn ang="0">
                      <a:pos x="67" y="75"/>
                    </a:cxn>
                    <a:cxn ang="0">
                      <a:pos x="70" y="72"/>
                    </a:cxn>
                    <a:cxn ang="0">
                      <a:pos x="68" y="54"/>
                    </a:cxn>
                    <a:cxn ang="0">
                      <a:pos x="61" y="21"/>
                    </a:cxn>
                    <a:cxn ang="0">
                      <a:pos x="64" y="7"/>
                    </a:cxn>
                    <a:cxn ang="0">
                      <a:pos x="80" y="1"/>
                    </a:cxn>
                    <a:cxn ang="0">
                      <a:pos x="91" y="3"/>
                    </a:cxn>
                    <a:cxn ang="0">
                      <a:pos x="94" y="13"/>
                    </a:cxn>
                    <a:cxn ang="0">
                      <a:pos x="92" y="41"/>
                    </a:cxn>
                    <a:cxn ang="0">
                      <a:pos x="98" y="57"/>
                    </a:cxn>
                    <a:cxn ang="0">
                      <a:pos x="106" y="62"/>
                    </a:cxn>
                    <a:cxn ang="0">
                      <a:pos x="116" y="63"/>
                    </a:cxn>
                    <a:cxn ang="0">
                      <a:pos x="138" y="62"/>
                    </a:cxn>
                    <a:cxn ang="0">
                      <a:pos x="151" y="56"/>
                    </a:cxn>
                    <a:cxn ang="0">
                      <a:pos x="162" y="48"/>
                    </a:cxn>
                    <a:cxn ang="0">
                      <a:pos x="251" y="77"/>
                    </a:cxn>
                    <a:cxn ang="0">
                      <a:pos x="267" y="98"/>
                    </a:cxn>
                    <a:cxn ang="0">
                      <a:pos x="275" y="117"/>
                    </a:cxn>
                    <a:cxn ang="0">
                      <a:pos x="280" y="181"/>
                    </a:cxn>
                    <a:cxn ang="0">
                      <a:pos x="338" y="220"/>
                    </a:cxn>
                    <a:cxn ang="0">
                      <a:pos x="326" y="294"/>
                    </a:cxn>
                    <a:cxn ang="0">
                      <a:pos x="281" y="267"/>
                    </a:cxn>
                    <a:cxn ang="0">
                      <a:pos x="281" y="291"/>
                    </a:cxn>
                    <a:cxn ang="0">
                      <a:pos x="284" y="308"/>
                    </a:cxn>
                    <a:cxn ang="0">
                      <a:pos x="290" y="315"/>
                    </a:cxn>
                    <a:cxn ang="0">
                      <a:pos x="302" y="318"/>
                    </a:cxn>
                    <a:cxn ang="0">
                      <a:pos x="308" y="323"/>
                    </a:cxn>
                    <a:cxn ang="0">
                      <a:pos x="311" y="332"/>
                    </a:cxn>
                    <a:cxn ang="0">
                      <a:pos x="311" y="364"/>
                    </a:cxn>
                    <a:cxn ang="0">
                      <a:pos x="305" y="380"/>
                    </a:cxn>
                    <a:cxn ang="0">
                      <a:pos x="295" y="392"/>
                    </a:cxn>
                    <a:cxn ang="0">
                      <a:pos x="292" y="424"/>
                    </a:cxn>
                  </a:cxnLst>
                  <a:rect l="0" t="0" r="r" b="b"/>
                  <a:pathLst>
                    <a:path w="358" h="424">
                      <a:moveTo>
                        <a:pt x="261" y="424"/>
                      </a:moveTo>
                      <a:lnTo>
                        <a:pt x="234" y="389"/>
                      </a:lnTo>
                      <a:lnTo>
                        <a:pt x="231" y="362"/>
                      </a:lnTo>
                      <a:lnTo>
                        <a:pt x="181" y="339"/>
                      </a:lnTo>
                      <a:lnTo>
                        <a:pt x="142" y="302"/>
                      </a:lnTo>
                      <a:lnTo>
                        <a:pt x="132" y="279"/>
                      </a:lnTo>
                      <a:lnTo>
                        <a:pt x="174" y="262"/>
                      </a:lnTo>
                      <a:lnTo>
                        <a:pt x="189" y="205"/>
                      </a:lnTo>
                      <a:lnTo>
                        <a:pt x="177" y="140"/>
                      </a:lnTo>
                      <a:lnTo>
                        <a:pt x="104" y="148"/>
                      </a:lnTo>
                      <a:lnTo>
                        <a:pt x="47" y="125"/>
                      </a:lnTo>
                      <a:lnTo>
                        <a:pt x="0" y="68"/>
                      </a:lnTo>
                      <a:lnTo>
                        <a:pt x="24" y="25"/>
                      </a:lnTo>
                      <a:lnTo>
                        <a:pt x="62" y="95"/>
                      </a:lnTo>
                      <a:lnTo>
                        <a:pt x="61" y="92"/>
                      </a:lnTo>
                      <a:lnTo>
                        <a:pt x="59" y="84"/>
                      </a:lnTo>
                      <a:lnTo>
                        <a:pt x="59" y="81"/>
                      </a:lnTo>
                      <a:lnTo>
                        <a:pt x="61" y="78"/>
                      </a:lnTo>
                      <a:lnTo>
                        <a:pt x="62" y="77"/>
                      </a:lnTo>
                      <a:lnTo>
                        <a:pt x="67" y="75"/>
                      </a:lnTo>
                      <a:lnTo>
                        <a:pt x="68" y="75"/>
                      </a:lnTo>
                      <a:lnTo>
                        <a:pt x="70" y="72"/>
                      </a:lnTo>
                      <a:lnTo>
                        <a:pt x="70" y="65"/>
                      </a:lnTo>
                      <a:lnTo>
                        <a:pt x="68" y="54"/>
                      </a:lnTo>
                      <a:lnTo>
                        <a:pt x="67" y="42"/>
                      </a:lnTo>
                      <a:lnTo>
                        <a:pt x="61" y="21"/>
                      </a:lnTo>
                      <a:lnTo>
                        <a:pt x="59" y="10"/>
                      </a:lnTo>
                      <a:lnTo>
                        <a:pt x="64" y="7"/>
                      </a:lnTo>
                      <a:lnTo>
                        <a:pt x="74" y="3"/>
                      </a:lnTo>
                      <a:lnTo>
                        <a:pt x="80" y="1"/>
                      </a:lnTo>
                      <a:lnTo>
                        <a:pt x="86" y="0"/>
                      </a:lnTo>
                      <a:lnTo>
                        <a:pt x="91" y="3"/>
                      </a:lnTo>
                      <a:lnTo>
                        <a:pt x="92" y="6"/>
                      </a:lnTo>
                      <a:lnTo>
                        <a:pt x="94" y="13"/>
                      </a:lnTo>
                      <a:lnTo>
                        <a:pt x="94" y="22"/>
                      </a:lnTo>
                      <a:lnTo>
                        <a:pt x="92" y="41"/>
                      </a:lnTo>
                      <a:lnTo>
                        <a:pt x="94" y="50"/>
                      </a:lnTo>
                      <a:lnTo>
                        <a:pt x="98" y="57"/>
                      </a:lnTo>
                      <a:lnTo>
                        <a:pt x="101" y="60"/>
                      </a:lnTo>
                      <a:lnTo>
                        <a:pt x="106" y="62"/>
                      </a:lnTo>
                      <a:lnTo>
                        <a:pt x="110" y="63"/>
                      </a:lnTo>
                      <a:lnTo>
                        <a:pt x="116" y="63"/>
                      </a:lnTo>
                      <a:lnTo>
                        <a:pt x="127" y="63"/>
                      </a:lnTo>
                      <a:lnTo>
                        <a:pt x="138" y="62"/>
                      </a:lnTo>
                      <a:lnTo>
                        <a:pt x="145" y="59"/>
                      </a:lnTo>
                      <a:lnTo>
                        <a:pt x="151" y="56"/>
                      </a:lnTo>
                      <a:lnTo>
                        <a:pt x="160" y="51"/>
                      </a:lnTo>
                      <a:lnTo>
                        <a:pt x="162" y="48"/>
                      </a:lnTo>
                      <a:lnTo>
                        <a:pt x="246" y="71"/>
                      </a:lnTo>
                      <a:lnTo>
                        <a:pt x="251" y="77"/>
                      </a:lnTo>
                      <a:lnTo>
                        <a:pt x="261" y="89"/>
                      </a:lnTo>
                      <a:lnTo>
                        <a:pt x="267" y="98"/>
                      </a:lnTo>
                      <a:lnTo>
                        <a:pt x="272" y="107"/>
                      </a:lnTo>
                      <a:lnTo>
                        <a:pt x="275" y="117"/>
                      </a:lnTo>
                      <a:lnTo>
                        <a:pt x="276" y="130"/>
                      </a:lnTo>
                      <a:lnTo>
                        <a:pt x="280" y="181"/>
                      </a:lnTo>
                      <a:lnTo>
                        <a:pt x="281" y="210"/>
                      </a:lnTo>
                      <a:lnTo>
                        <a:pt x="338" y="220"/>
                      </a:lnTo>
                      <a:lnTo>
                        <a:pt x="358" y="287"/>
                      </a:lnTo>
                      <a:lnTo>
                        <a:pt x="326" y="294"/>
                      </a:lnTo>
                      <a:lnTo>
                        <a:pt x="308" y="279"/>
                      </a:lnTo>
                      <a:lnTo>
                        <a:pt x="281" y="267"/>
                      </a:lnTo>
                      <a:lnTo>
                        <a:pt x="281" y="274"/>
                      </a:lnTo>
                      <a:lnTo>
                        <a:pt x="281" y="291"/>
                      </a:lnTo>
                      <a:lnTo>
                        <a:pt x="283" y="299"/>
                      </a:lnTo>
                      <a:lnTo>
                        <a:pt x="284" y="308"/>
                      </a:lnTo>
                      <a:lnTo>
                        <a:pt x="287" y="314"/>
                      </a:lnTo>
                      <a:lnTo>
                        <a:pt x="290" y="315"/>
                      </a:lnTo>
                      <a:lnTo>
                        <a:pt x="292" y="317"/>
                      </a:lnTo>
                      <a:lnTo>
                        <a:pt x="302" y="318"/>
                      </a:lnTo>
                      <a:lnTo>
                        <a:pt x="305" y="320"/>
                      </a:lnTo>
                      <a:lnTo>
                        <a:pt x="308" y="323"/>
                      </a:lnTo>
                      <a:lnTo>
                        <a:pt x="310" y="326"/>
                      </a:lnTo>
                      <a:lnTo>
                        <a:pt x="311" y="332"/>
                      </a:lnTo>
                      <a:lnTo>
                        <a:pt x="311" y="351"/>
                      </a:lnTo>
                      <a:lnTo>
                        <a:pt x="311" y="364"/>
                      </a:lnTo>
                      <a:lnTo>
                        <a:pt x="308" y="373"/>
                      </a:lnTo>
                      <a:lnTo>
                        <a:pt x="305" y="380"/>
                      </a:lnTo>
                      <a:lnTo>
                        <a:pt x="302" y="385"/>
                      </a:lnTo>
                      <a:lnTo>
                        <a:pt x="295" y="392"/>
                      </a:lnTo>
                      <a:lnTo>
                        <a:pt x="292" y="394"/>
                      </a:lnTo>
                      <a:lnTo>
                        <a:pt x="292" y="424"/>
                      </a:lnTo>
                      <a:lnTo>
                        <a:pt x="261" y="424"/>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85" name="Freeform 29"/>
                <p:cNvSpPr>
                  <a:spLocks/>
                </p:cNvSpPr>
                <p:nvPr/>
              </p:nvSpPr>
              <p:spPr bwMode="auto">
                <a:xfrm>
                  <a:off x="7078739" y="845896"/>
                  <a:ext cx="1177596" cy="1011131"/>
                </a:xfrm>
                <a:custGeom>
                  <a:avLst/>
                  <a:gdLst/>
                  <a:ahLst/>
                  <a:cxnLst>
                    <a:cxn ang="0">
                      <a:pos x="292" y="732"/>
                    </a:cxn>
                    <a:cxn ang="0">
                      <a:pos x="295" y="509"/>
                    </a:cxn>
                    <a:cxn ang="0">
                      <a:pos x="230" y="379"/>
                    </a:cxn>
                    <a:cxn ang="0">
                      <a:pos x="62" y="269"/>
                    </a:cxn>
                    <a:cxn ang="0">
                      <a:pos x="0" y="192"/>
                    </a:cxn>
                    <a:cxn ang="0">
                      <a:pos x="4" y="169"/>
                    </a:cxn>
                    <a:cxn ang="0">
                      <a:pos x="17" y="149"/>
                    </a:cxn>
                    <a:cxn ang="0">
                      <a:pos x="31" y="145"/>
                    </a:cxn>
                    <a:cxn ang="0">
                      <a:pos x="100" y="134"/>
                    </a:cxn>
                    <a:cxn ang="0">
                      <a:pos x="183" y="83"/>
                    </a:cxn>
                    <a:cxn ang="0">
                      <a:pos x="219" y="53"/>
                    </a:cxn>
                    <a:cxn ang="0">
                      <a:pos x="247" y="39"/>
                    </a:cxn>
                    <a:cxn ang="0">
                      <a:pos x="280" y="36"/>
                    </a:cxn>
                    <a:cxn ang="0">
                      <a:pos x="334" y="27"/>
                    </a:cxn>
                    <a:cxn ang="0">
                      <a:pos x="372" y="45"/>
                    </a:cxn>
                    <a:cxn ang="0">
                      <a:pos x="402" y="65"/>
                    </a:cxn>
                    <a:cxn ang="0">
                      <a:pos x="437" y="59"/>
                    </a:cxn>
                    <a:cxn ang="0">
                      <a:pos x="456" y="45"/>
                    </a:cxn>
                    <a:cxn ang="0">
                      <a:pos x="484" y="30"/>
                    </a:cxn>
                    <a:cxn ang="0">
                      <a:pos x="541" y="20"/>
                    </a:cxn>
                    <a:cxn ang="0">
                      <a:pos x="625" y="3"/>
                    </a:cxn>
                    <a:cxn ang="0">
                      <a:pos x="671" y="0"/>
                    </a:cxn>
                    <a:cxn ang="0">
                      <a:pos x="698" y="5"/>
                    </a:cxn>
                    <a:cxn ang="0">
                      <a:pos x="705" y="15"/>
                    </a:cxn>
                    <a:cxn ang="0">
                      <a:pos x="704" y="35"/>
                    </a:cxn>
                    <a:cxn ang="0">
                      <a:pos x="712" y="63"/>
                    </a:cxn>
                    <a:cxn ang="0">
                      <a:pos x="754" y="128"/>
                    </a:cxn>
                    <a:cxn ang="0">
                      <a:pos x="784" y="195"/>
                    </a:cxn>
                    <a:cxn ang="0">
                      <a:pos x="787" y="223"/>
                    </a:cxn>
                    <a:cxn ang="0">
                      <a:pos x="779" y="232"/>
                    </a:cxn>
                    <a:cxn ang="0">
                      <a:pos x="751" y="235"/>
                    </a:cxn>
                    <a:cxn ang="0">
                      <a:pos x="739" y="258"/>
                    </a:cxn>
                    <a:cxn ang="0">
                      <a:pos x="736" y="471"/>
                    </a:cxn>
                    <a:cxn ang="0">
                      <a:pos x="736" y="551"/>
                    </a:cxn>
                    <a:cxn ang="0">
                      <a:pos x="727" y="595"/>
                    </a:cxn>
                    <a:cxn ang="0">
                      <a:pos x="713" y="605"/>
                    </a:cxn>
                    <a:cxn ang="0">
                      <a:pos x="650" y="617"/>
                    </a:cxn>
                    <a:cxn ang="0">
                      <a:pos x="618" y="635"/>
                    </a:cxn>
                    <a:cxn ang="0">
                      <a:pos x="576" y="664"/>
                    </a:cxn>
                    <a:cxn ang="0">
                      <a:pos x="544" y="685"/>
                    </a:cxn>
                    <a:cxn ang="0">
                      <a:pos x="529" y="712"/>
                    </a:cxn>
                    <a:cxn ang="0">
                      <a:pos x="508" y="717"/>
                    </a:cxn>
                    <a:cxn ang="0">
                      <a:pos x="490" y="746"/>
                    </a:cxn>
                    <a:cxn ang="0">
                      <a:pos x="465" y="795"/>
                    </a:cxn>
                    <a:cxn ang="0">
                      <a:pos x="461" y="863"/>
                    </a:cxn>
                    <a:cxn ang="0">
                      <a:pos x="459" y="895"/>
                    </a:cxn>
                    <a:cxn ang="0">
                      <a:pos x="434" y="900"/>
                    </a:cxn>
                    <a:cxn ang="0">
                      <a:pos x="384" y="900"/>
                    </a:cxn>
                  </a:cxnLst>
                  <a:rect l="0" t="0" r="r" b="b"/>
                  <a:pathLst>
                    <a:path w="787" h="901">
                      <a:moveTo>
                        <a:pt x="369" y="850"/>
                      </a:moveTo>
                      <a:lnTo>
                        <a:pt x="330" y="782"/>
                      </a:lnTo>
                      <a:lnTo>
                        <a:pt x="292" y="732"/>
                      </a:lnTo>
                      <a:lnTo>
                        <a:pt x="292" y="648"/>
                      </a:lnTo>
                      <a:lnTo>
                        <a:pt x="295" y="568"/>
                      </a:lnTo>
                      <a:lnTo>
                        <a:pt x="295" y="509"/>
                      </a:lnTo>
                      <a:lnTo>
                        <a:pt x="257" y="536"/>
                      </a:lnTo>
                      <a:lnTo>
                        <a:pt x="257" y="479"/>
                      </a:lnTo>
                      <a:lnTo>
                        <a:pt x="230" y="379"/>
                      </a:lnTo>
                      <a:lnTo>
                        <a:pt x="200" y="318"/>
                      </a:lnTo>
                      <a:lnTo>
                        <a:pt x="127" y="302"/>
                      </a:lnTo>
                      <a:lnTo>
                        <a:pt x="62" y="269"/>
                      </a:lnTo>
                      <a:lnTo>
                        <a:pt x="23" y="242"/>
                      </a:lnTo>
                      <a:lnTo>
                        <a:pt x="62" y="229"/>
                      </a:lnTo>
                      <a:lnTo>
                        <a:pt x="0" y="192"/>
                      </a:lnTo>
                      <a:lnTo>
                        <a:pt x="0" y="184"/>
                      </a:lnTo>
                      <a:lnTo>
                        <a:pt x="2" y="177"/>
                      </a:lnTo>
                      <a:lnTo>
                        <a:pt x="4" y="169"/>
                      </a:lnTo>
                      <a:lnTo>
                        <a:pt x="8" y="160"/>
                      </a:lnTo>
                      <a:lnTo>
                        <a:pt x="13" y="152"/>
                      </a:lnTo>
                      <a:lnTo>
                        <a:pt x="17" y="149"/>
                      </a:lnTo>
                      <a:lnTo>
                        <a:pt x="22" y="148"/>
                      </a:lnTo>
                      <a:lnTo>
                        <a:pt x="26" y="146"/>
                      </a:lnTo>
                      <a:lnTo>
                        <a:pt x="31" y="145"/>
                      </a:lnTo>
                      <a:lnTo>
                        <a:pt x="44" y="145"/>
                      </a:lnTo>
                      <a:lnTo>
                        <a:pt x="62" y="142"/>
                      </a:lnTo>
                      <a:lnTo>
                        <a:pt x="100" y="134"/>
                      </a:lnTo>
                      <a:lnTo>
                        <a:pt x="145" y="122"/>
                      </a:lnTo>
                      <a:lnTo>
                        <a:pt x="167" y="101"/>
                      </a:lnTo>
                      <a:lnTo>
                        <a:pt x="183" y="83"/>
                      </a:lnTo>
                      <a:lnTo>
                        <a:pt x="195" y="72"/>
                      </a:lnTo>
                      <a:lnTo>
                        <a:pt x="206" y="63"/>
                      </a:lnTo>
                      <a:lnTo>
                        <a:pt x="219" y="53"/>
                      </a:lnTo>
                      <a:lnTo>
                        <a:pt x="227" y="47"/>
                      </a:lnTo>
                      <a:lnTo>
                        <a:pt x="236" y="42"/>
                      </a:lnTo>
                      <a:lnTo>
                        <a:pt x="247" y="39"/>
                      </a:lnTo>
                      <a:lnTo>
                        <a:pt x="257" y="38"/>
                      </a:lnTo>
                      <a:lnTo>
                        <a:pt x="268" y="38"/>
                      </a:lnTo>
                      <a:lnTo>
                        <a:pt x="280" y="36"/>
                      </a:lnTo>
                      <a:lnTo>
                        <a:pt x="299" y="32"/>
                      </a:lnTo>
                      <a:lnTo>
                        <a:pt x="318" y="29"/>
                      </a:lnTo>
                      <a:lnTo>
                        <a:pt x="334" y="27"/>
                      </a:lnTo>
                      <a:lnTo>
                        <a:pt x="342" y="29"/>
                      </a:lnTo>
                      <a:lnTo>
                        <a:pt x="351" y="33"/>
                      </a:lnTo>
                      <a:lnTo>
                        <a:pt x="372" y="45"/>
                      </a:lnTo>
                      <a:lnTo>
                        <a:pt x="390" y="59"/>
                      </a:lnTo>
                      <a:lnTo>
                        <a:pt x="398" y="63"/>
                      </a:lnTo>
                      <a:lnTo>
                        <a:pt x="402" y="65"/>
                      </a:lnTo>
                      <a:lnTo>
                        <a:pt x="414" y="63"/>
                      </a:lnTo>
                      <a:lnTo>
                        <a:pt x="429" y="62"/>
                      </a:lnTo>
                      <a:lnTo>
                        <a:pt x="437" y="59"/>
                      </a:lnTo>
                      <a:lnTo>
                        <a:pt x="444" y="56"/>
                      </a:lnTo>
                      <a:lnTo>
                        <a:pt x="452" y="51"/>
                      </a:lnTo>
                      <a:lnTo>
                        <a:pt x="456" y="45"/>
                      </a:lnTo>
                      <a:lnTo>
                        <a:pt x="462" y="41"/>
                      </a:lnTo>
                      <a:lnTo>
                        <a:pt x="471" y="35"/>
                      </a:lnTo>
                      <a:lnTo>
                        <a:pt x="484" y="30"/>
                      </a:lnTo>
                      <a:lnTo>
                        <a:pt x="496" y="27"/>
                      </a:lnTo>
                      <a:lnTo>
                        <a:pt x="521" y="21"/>
                      </a:lnTo>
                      <a:lnTo>
                        <a:pt x="541" y="20"/>
                      </a:lnTo>
                      <a:lnTo>
                        <a:pt x="559" y="17"/>
                      </a:lnTo>
                      <a:lnTo>
                        <a:pt x="583" y="12"/>
                      </a:lnTo>
                      <a:lnTo>
                        <a:pt x="625" y="3"/>
                      </a:lnTo>
                      <a:lnTo>
                        <a:pt x="645" y="0"/>
                      </a:lnTo>
                      <a:lnTo>
                        <a:pt x="657" y="0"/>
                      </a:lnTo>
                      <a:lnTo>
                        <a:pt x="671" y="0"/>
                      </a:lnTo>
                      <a:lnTo>
                        <a:pt x="683" y="0"/>
                      </a:lnTo>
                      <a:lnTo>
                        <a:pt x="693" y="3"/>
                      </a:lnTo>
                      <a:lnTo>
                        <a:pt x="698" y="5"/>
                      </a:lnTo>
                      <a:lnTo>
                        <a:pt x="701" y="8"/>
                      </a:lnTo>
                      <a:lnTo>
                        <a:pt x="704" y="11"/>
                      </a:lnTo>
                      <a:lnTo>
                        <a:pt x="705" y="15"/>
                      </a:lnTo>
                      <a:lnTo>
                        <a:pt x="705" y="23"/>
                      </a:lnTo>
                      <a:lnTo>
                        <a:pt x="705" y="29"/>
                      </a:lnTo>
                      <a:lnTo>
                        <a:pt x="704" y="35"/>
                      </a:lnTo>
                      <a:lnTo>
                        <a:pt x="704" y="42"/>
                      </a:lnTo>
                      <a:lnTo>
                        <a:pt x="705" y="51"/>
                      </a:lnTo>
                      <a:lnTo>
                        <a:pt x="712" y="63"/>
                      </a:lnTo>
                      <a:lnTo>
                        <a:pt x="721" y="80"/>
                      </a:lnTo>
                      <a:lnTo>
                        <a:pt x="736" y="103"/>
                      </a:lnTo>
                      <a:lnTo>
                        <a:pt x="754" y="128"/>
                      </a:lnTo>
                      <a:lnTo>
                        <a:pt x="767" y="152"/>
                      </a:lnTo>
                      <a:lnTo>
                        <a:pt x="778" y="175"/>
                      </a:lnTo>
                      <a:lnTo>
                        <a:pt x="784" y="195"/>
                      </a:lnTo>
                      <a:lnTo>
                        <a:pt x="787" y="210"/>
                      </a:lnTo>
                      <a:lnTo>
                        <a:pt x="787" y="217"/>
                      </a:lnTo>
                      <a:lnTo>
                        <a:pt x="787" y="223"/>
                      </a:lnTo>
                      <a:lnTo>
                        <a:pt x="785" y="228"/>
                      </a:lnTo>
                      <a:lnTo>
                        <a:pt x="782" y="231"/>
                      </a:lnTo>
                      <a:lnTo>
                        <a:pt x="779" y="232"/>
                      </a:lnTo>
                      <a:lnTo>
                        <a:pt x="775" y="234"/>
                      </a:lnTo>
                      <a:lnTo>
                        <a:pt x="757" y="234"/>
                      </a:lnTo>
                      <a:lnTo>
                        <a:pt x="751" y="235"/>
                      </a:lnTo>
                      <a:lnTo>
                        <a:pt x="745" y="238"/>
                      </a:lnTo>
                      <a:lnTo>
                        <a:pt x="742" y="246"/>
                      </a:lnTo>
                      <a:lnTo>
                        <a:pt x="739" y="258"/>
                      </a:lnTo>
                      <a:lnTo>
                        <a:pt x="737" y="275"/>
                      </a:lnTo>
                      <a:lnTo>
                        <a:pt x="736" y="299"/>
                      </a:lnTo>
                      <a:lnTo>
                        <a:pt x="736" y="471"/>
                      </a:lnTo>
                      <a:lnTo>
                        <a:pt x="737" y="507"/>
                      </a:lnTo>
                      <a:lnTo>
                        <a:pt x="737" y="530"/>
                      </a:lnTo>
                      <a:lnTo>
                        <a:pt x="736" y="551"/>
                      </a:lnTo>
                      <a:lnTo>
                        <a:pt x="734" y="571"/>
                      </a:lnTo>
                      <a:lnTo>
                        <a:pt x="730" y="589"/>
                      </a:lnTo>
                      <a:lnTo>
                        <a:pt x="727" y="595"/>
                      </a:lnTo>
                      <a:lnTo>
                        <a:pt x="724" y="599"/>
                      </a:lnTo>
                      <a:lnTo>
                        <a:pt x="719" y="604"/>
                      </a:lnTo>
                      <a:lnTo>
                        <a:pt x="713" y="605"/>
                      </a:lnTo>
                      <a:lnTo>
                        <a:pt x="689" y="608"/>
                      </a:lnTo>
                      <a:lnTo>
                        <a:pt x="662" y="613"/>
                      </a:lnTo>
                      <a:lnTo>
                        <a:pt x="650" y="617"/>
                      </a:lnTo>
                      <a:lnTo>
                        <a:pt x="638" y="622"/>
                      </a:lnTo>
                      <a:lnTo>
                        <a:pt x="627" y="628"/>
                      </a:lnTo>
                      <a:lnTo>
                        <a:pt x="618" y="635"/>
                      </a:lnTo>
                      <a:lnTo>
                        <a:pt x="607" y="645"/>
                      </a:lnTo>
                      <a:lnTo>
                        <a:pt x="597" y="651"/>
                      </a:lnTo>
                      <a:lnTo>
                        <a:pt x="576" y="664"/>
                      </a:lnTo>
                      <a:lnTo>
                        <a:pt x="556" y="675"/>
                      </a:lnTo>
                      <a:lnTo>
                        <a:pt x="548" y="681"/>
                      </a:lnTo>
                      <a:lnTo>
                        <a:pt x="544" y="685"/>
                      </a:lnTo>
                      <a:lnTo>
                        <a:pt x="536" y="705"/>
                      </a:lnTo>
                      <a:lnTo>
                        <a:pt x="533" y="712"/>
                      </a:lnTo>
                      <a:lnTo>
                        <a:pt x="529" y="712"/>
                      </a:lnTo>
                      <a:lnTo>
                        <a:pt x="518" y="712"/>
                      </a:lnTo>
                      <a:lnTo>
                        <a:pt x="512" y="714"/>
                      </a:lnTo>
                      <a:lnTo>
                        <a:pt x="508" y="717"/>
                      </a:lnTo>
                      <a:lnTo>
                        <a:pt x="502" y="722"/>
                      </a:lnTo>
                      <a:lnTo>
                        <a:pt x="499" y="728"/>
                      </a:lnTo>
                      <a:lnTo>
                        <a:pt x="490" y="746"/>
                      </a:lnTo>
                      <a:lnTo>
                        <a:pt x="476" y="770"/>
                      </a:lnTo>
                      <a:lnTo>
                        <a:pt x="470" y="782"/>
                      </a:lnTo>
                      <a:lnTo>
                        <a:pt x="465" y="795"/>
                      </a:lnTo>
                      <a:lnTo>
                        <a:pt x="461" y="808"/>
                      </a:lnTo>
                      <a:lnTo>
                        <a:pt x="461" y="820"/>
                      </a:lnTo>
                      <a:lnTo>
                        <a:pt x="461" y="863"/>
                      </a:lnTo>
                      <a:lnTo>
                        <a:pt x="462" y="880"/>
                      </a:lnTo>
                      <a:lnTo>
                        <a:pt x="461" y="892"/>
                      </a:lnTo>
                      <a:lnTo>
                        <a:pt x="459" y="895"/>
                      </a:lnTo>
                      <a:lnTo>
                        <a:pt x="456" y="897"/>
                      </a:lnTo>
                      <a:lnTo>
                        <a:pt x="447" y="898"/>
                      </a:lnTo>
                      <a:lnTo>
                        <a:pt x="434" y="900"/>
                      </a:lnTo>
                      <a:lnTo>
                        <a:pt x="420" y="901"/>
                      </a:lnTo>
                      <a:lnTo>
                        <a:pt x="394" y="901"/>
                      </a:lnTo>
                      <a:lnTo>
                        <a:pt x="384" y="900"/>
                      </a:lnTo>
                      <a:lnTo>
                        <a:pt x="369" y="850"/>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grpSp>
          <p:grpSp>
            <p:nvGrpSpPr>
              <p:cNvPr id="59" name="组合 58"/>
              <p:cNvGrpSpPr/>
              <p:nvPr/>
            </p:nvGrpSpPr>
            <p:grpSpPr>
              <a:xfrm>
                <a:off x="3286679" y="2804360"/>
                <a:ext cx="1395237" cy="747956"/>
                <a:chOff x="3173371" y="2970282"/>
                <a:chExt cx="1762653" cy="944920"/>
              </a:xfrm>
              <a:grpFill/>
              <a:effectLst/>
            </p:grpSpPr>
            <p:sp>
              <p:nvSpPr>
                <p:cNvPr id="73" name="Freeform 16"/>
                <p:cNvSpPr>
                  <a:spLocks/>
                </p:cNvSpPr>
                <p:nvPr/>
              </p:nvSpPr>
              <p:spPr bwMode="auto">
                <a:xfrm>
                  <a:off x="3445699" y="2970282"/>
                  <a:ext cx="204995" cy="170579"/>
                </a:xfrm>
                <a:custGeom>
                  <a:avLst/>
                  <a:gdLst/>
                  <a:ahLst/>
                  <a:cxnLst>
                    <a:cxn ang="0">
                      <a:pos x="117" y="0"/>
                    </a:cxn>
                    <a:cxn ang="0">
                      <a:pos x="80" y="10"/>
                    </a:cxn>
                    <a:cxn ang="0">
                      <a:pos x="42" y="30"/>
                    </a:cxn>
                    <a:cxn ang="0">
                      <a:pos x="18" y="60"/>
                    </a:cxn>
                    <a:cxn ang="0">
                      <a:pos x="15" y="62"/>
                    </a:cxn>
                    <a:cxn ang="0">
                      <a:pos x="9" y="66"/>
                    </a:cxn>
                    <a:cxn ang="0">
                      <a:pos x="3" y="72"/>
                    </a:cxn>
                    <a:cxn ang="0">
                      <a:pos x="0" y="75"/>
                    </a:cxn>
                    <a:cxn ang="0">
                      <a:pos x="0" y="80"/>
                    </a:cxn>
                    <a:cxn ang="0">
                      <a:pos x="0" y="86"/>
                    </a:cxn>
                    <a:cxn ang="0">
                      <a:pos x="3" y="95"/>
                    </a:cxn>
                    <a:cxn ang="0">
                      <a:pos x="10" y="115"/>
                    </a:cxn>
                    <a:cxn ang="0">
                      <a:pos x="22" y="142"/>
                    </a:cxn>
                    <a:cxn ang="0">
                      <a:pos x="60" y="152"/>
                    </a:cxn>
                    <a:cxn ang="0">
                      <a:pos x="102" y="107"/>
                    </a:cxn>
                    <a:cxn ang="0">
                      <a:pos x="110" y="104"/>
                    </a:cxn>
                    <a:cxn ang="0">
                      <a:pos x="116" y="99"/>
                    </a:cxn>
                    <a:cxn ang="0">
                      <a:pos x="123" y="95"/>
                    </a:cxn>
                    <a:cxn ang="0">
                      <a:pos x="129" y="89"/>
                    </a:cxn>
                    <a:cxn ang="0">
                      <a:pos x="135" y="81"/>
                    </a:cxn>
                    <a:cxn ang="0">
                      <a:pos x="135" y="77"/>
                    </a:cxn>
                    <a:cxn ang="0">
                      <a:pos x="137" y="74"/>
                    </a:cxn>
                    <a:cxn ang="0">
                      <a:pos x="135" y="69"/>
                    </a:cxn>
                    <a:cxn ang="0">
                      <a:pos x="132" y="65"/>
                    </a:cxn>
                    <a:cxn ang="0">
                      <a:pos x="128" y="56"/>
                    </a:cxn>
                    <a:cxn ang="0">
                      <a:pos x="125" y="45"/>
                    </a:cxn>
                    <a:cxn ang="0">
                      <a:pos x="122" y="35"/>
                    </a:cxn>
                    <a:cxn ang="0">
                      <a:pos x="120" y="24"/>
                    </a:cxn>
                    <a:cxn ang="0">
                      <a:pos x="117" y="6"/>
                    </a:cxn>
                    <a:cxn ang="0">
                      <a:pos x="117" y="0"/>
                    </a:cxn>
                  </a:cxnLst>
                  <a:rect l="0" t="0" r="r" b="b"/>
                  <a:pathLst>
                    <a:path w="137" h="152">
                      <a:moveTo>
                        <a:pt x="117" y="0"/>
                      </a:moveTo>
                      <a:lnTo>
                        <a:pt x="80" y="10"/>
                      </a:lnTo>
                      <a:lnTo>
                        <a:pt x="42" y="30"/>
                      </a:lnTo>
                      <a:lnTo>
                        <a:pt x="18" y="60"/>
                      </a:lnTo>
                      <a:lnTo>
                        <a:pt x="15" y="62"/>
                      </a:lnTo>
                      <a:lnTo>
                        <a:pt x="9" y="66"/>
                      </a:lnTo>
                      <a:lnTo>
                        <a:pt x="3" y="72"/>
                      </a:lnTo>
                      <a:lnTo>
                        <a:pt x="0" y="75"/>
                      </a:lnTo>
                      <a:lnTo>
                        <a:pt x="0" y="80"/>
                      </a:lnTo>
                      <a:lnTo>
                        <a:pt x="0" y="86"/>
                      </a:lnTo>
                      <a:lnTo>
                        <a:pt x="3" y="95"/>
                      </a:lnTo>
                      <a:lnTo>
                        <a:pt x="10" y="115"/>
                      </a:lnTo>
                      <a:lnTo>
                        <a:pt x="22" y="142"/>
                      </a:lnTo>
                      <a:lnTo>
                        <a:pt x="60" y="152"/>
                      </a:lnTo>
                      <a:lnTo>
                        <a:pt x="102" y="107"/>
                      </a:lnTo>
                      <a:lnTo>
                        <a:pt x="110" y="104"/>
                      </a:lnTo>
                      <a:lnTo>
                        <a:pt x="116" y="99"/>
                      </a:lnTo>
                      <a:lnTo>
                        <a:pt x="123" y="95"/>
                      </a:lnTo>
                      <a:lnTo>
                        <a:pt x="129" y="89"/>
                      </a:lnTo>
                      <a:lnTo>
                        <a:pt x="135" y="81"/>
                      </a:lnTo>
                      <a:lnTo>
                        <a:pt x="135" y="77"/>
                      </a:lnTo>
                      <a:lnTo>
                        <a:pt x="137" y="74"/>
                      </a:lnTo>
                      <a:lnTo>
                        <a:pt x="135" y="69"/>
                      </a:lnTo>
                      <a:lnTo>
                        <a:pt x="132" y="65"/>
                      </a:lnTo>
                      <a:lnTo>
                        <a:pt x="128" y="56"/>
                      </a:lnTo>
                      <a:lnTo>
                        <a:pt x="125" y="45"/>
                      </a:lnTo>
                      <a:lnTo>
                        <a:pt x="122" y="35"/>
                      </a:lnTo>
                      <a:lnTo>
                        <a:pt x="120" y="24"/>
                      </a:lnTo>
                      <a:lnTo>
                        <a:pt x="117" y="6"/>
                      </a:lnTo>
                      <a:lnTo>
                        <a:pt x="117" y="0"/>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4" name="Freeform 18"/>
                <p:cNvSpPr>
                  <a:spLocks/>
                </p:cNvSpPr>
                <p:nvPr/>
              </p:nvSpPr>
              <p:spPr bwMode="auto">
                <a:xfrm>
                  <a:off x="3173371" y="3020782"/>
                  <a:ext cx="197513" cy="142523"/>
                </a:xfrm>
                <a:custGeom>
                  <a:avLst/>
                  <a:gdLst/>
                  <a:ahLst/>
                  <a:cxnLst>
                    <a:cxn ang="0">
                      <a:pos x="85" y="119"/>
                    </a:cxn>
                    <a:cxn ang="0">
                      <a:pos x="70" y="89"/>
                    </a:cxn>
                    <a:cxn ang="0">
                      <a:pos x="43" y="50"/>
                    </a:cxn>
                    <a:cxn ang="0">
                      <a:pos x="0" y="8"/>
                    </a:cxn>
                    <a:cxn ang="0">
                      <a:pos x="32" y="0"/>
                    </a:cxn>
                    <a:cxn ang="0">
                      <a:pos x="74" y="20"/>
                    </a:cxn>
                    <a:cxn ang="0">
                      <a:pos x="100" y="74"/>
                    </a:cxn>
                    <a:cxn ang="0">
                      <a:pos x="108" y="82"/>
                    </a:cxn>
                    <a:cxn ang="0">
                      <a:pos x="123" y="100"/>
                    </a:cxn>
                    <a:cxn ang="0">
                      <a:pos x="129" y="110"/>
                    </a:cxn>
                    <a:cxn ang="0">
                      <a:pos x="132" y="118"/>
                    </a:cxn>
                    <a:cxn ang="0">
                      <a:pos x="132" y="122"/>
                    </a:cxn>
                    <a:cxn ang="0">
                      <a:pos x="130" y="125"/>
                    </a:cxn>
                    <a:cxn ang="0">
                      <a:pos x="127" y="127"/>
                    </a:cxn>
                    <a:cxn ang="0">
                      <a:pos x="124" y="127"/>
                    </a:cxn>
                    <a:cxn ang="0">
                      <a:pos x="106" y="125"/>
                    </a:cxn>
                    <a:cxn ang="0">
                      <a:pos x="94" y="124"/>
                    </a:cxn>
                    <a:cxn ang="0">
                      <a:pos x="88" y="121"/>
                    </a:cxn>
                    <a:cxn ang="0">
                      <a:pos x="85" y="119"/>
                    </a:cxn>
                  </a:cxnLst>
                  <a:rect l="0" t="0" r="r" b="b"/>
                  <a:pathLst>
                    <a:path w="132" h="127">
                      <a:moveTo>
                        <a:pt x="85" y="119"/>
                      </a:moveTo>
                      <a:lnTo>
                        <a:pt x="70" y="89"/>
                      </a:lnTo>
                      <a:lnTo>
                        <a:pt x="43" y="50"/>
                      </a:lnTo>
                      <a:lnTo>
                        <a:pt x="0" y="8"/>
                      </a:lnTo>
                      <a:lnTo>
                        <a:pt x="32" y="0"/>
                      </a:lnTo>
                      <a:lnTo>
                        <a:pt x="74" y="20"/>
                      </a:lnTo>
                      <a:lnTo>
                        <a:pt x="100" y="74"/>
                      </a:lnTo>
                      <a:lnTo>
                        <a:pt x="108" y="82"/>
                      </a:lnTo>
                      <a:lnTo>
                        <a:pt x="123" y="100"/>
                      </a:lnTo>
                      <a:lnTo>
                        <a:pt x="129" y="110"/>
                      </a:lnTo>
                      <a:lnTo>
                        <a:pt x="132" y="118"/>
                      </a:lnTo>
                      <a:lnTo>
                        <a:pt x="132" y="122"/>
                      </a:lnTo>
                      <a:lnTo>
                        <a:pt x="130" y="125"/>
                      </a:lnTo>
                      <a:lnTo>
                        <a:pt x="127" y="127"/>
                      </a:lnTo>
                      <a:lnTo>
                        <a:pt x="124" y="127"/>
                      </a:lnTo>
                      <a:lnTo>
                        <a:pt x="106" y="125"/>
                      </a:lnTo>
                      <a:lnTo>
                        <a:pt x="94" y="124"/>
                      </a:lnTo>
                      <a:lnTo>
                        <a:pt x="88" y="121"/>
                      </a:lnTo>
                      <a:lnTo>
                        <a:pt x="85" y="119"/>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5" name="Freeform 19"/>
                <p:cNvSpPr>
                  <a:spLocks/>
                </p:cNvSpPr>
                <p:nvPr/>
              </p:nvSpPr>
              <p:spPr bwMode="auto">
                <a:xfrm>
                  <a:off x="3403802" y="3176772"/>
                  <a:ext cx="149631" cy="63968"/>
                </a:xfrm>
                <a:custGeom>
                  <a:avLst/>
                  <a:gdLst/>
                  <a:ahLst/>
                  <a:cxnLst>
                    <a:cxn ang="0">
                      <a:pos x="0" y="42"/>
                    </a:cxn>
                    <a:cxn ang="0">
                      <a:pos x="0" y="0"/>
                    </a:cxn>
                    <a:cxn ang="0">
                      <a:pos x="38" y="15"/>
                    </a:cxn>
                    <a:cxn ang="0">
                      <a:pos x="100" y="35"/>
                    </a:cxn>
                    <a:cxn ang="0">
                      <a:pos x="73" y="53"/>
                    </a:cxn>
                    <a:cxn ang="0">
                      <a:pos x="28" y="57"/>
                    </a:cxn>
                    <a:cxn ang="0">
                      <a:pos x="0" y="42"/>
                    </a:cxn>
                  </a:cxnLst>
                  <a:rect l="0" t="0" r="r" b="b"/>
                  <a:pathLst>
                    <a:path w="100" h="57">
                      <a:moveTo>
                        <a:pt x="0" y="42"/>
                      </a:moveTo>
                      <a:lnTo>
                        <a:pt x="0" y="0"/>
                      </a:lnTo>
                      <a:lnTo>
                        <a:pt x="38" y="15"/>
                      </a:lnTo>
                      <a:lnTo>
                        <a:pt x="100" y="35"/>
                      </a:lnTo>
                      <a:lnTo>
                        <a:pt x="73" y="53"/>
                      </a:lnTo>
                      <a:lnTo>
                        <a:pt x="28" y="57"/>
                      </a:lnTo>
                      <a:lnTo>
                        <a:pt x="0" y="42"/>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6" name="Freeform 20"/>
                <p:cNvSpPr>
                  <a:spLocks/>
                </p:cNvSpPr>
                <p:nvPr/>
              </p:nvSpPr>
              <p:spPr bwMode="auto">
                <a:xfrm>
                  <a:off x="3610293" y="3047715"/>
                  <a:ext cx="133172" cy="123446"/>
                </a:xfrm>
                <a:custGeom>
                  <a:avLst/>
                  <a:gdLst/>
                  <a:ahLst/>
                  <a:cxnLst>
                    <a:cxn ang="0">
                      <a:pos x="65" y="110"/>
                    </a:cxn>
                    <a:cxn ang="0">
                      <a:pos x="22" y="91"/>
                    </a:cxn>
                    <a:cxn ang="0">
                      <a:pos x="0" y="83"/>
                    </a:cxn>
                    <a:cxn ang="0">
                      <a:pos x="22" y="46"/>
                    </a:cxn>
                    <a:cxn ang="0">
                      <a:pos x="65" y="0"/>
                    </a:cxn>
                    <a:cxn ang="0">
                      <a:pos x="89" y="41"/>
                    </a:cxn>
                    <a:cxn ang="0">
                      <a:pos x="77" y="58"/>
                    </a:cxn>
                    <a:cxn ang="0">
                      <a:pos x="65" y="110"/>
                    </a:cxn>
                  </a:cxnLst>
                  <a:rect l="0" t="0" r="r" b="b"/>
                  <a:pathLst>
                    <a:path w="89" h="110">
                      <a:moveTo>
                        <a:pt x="65" y="110"/>
                      </a:moveTo>
                      <a:lnTo>
                        <a:pt x="22" y="91"/>
                      </a:lnTo>
                      <a:lnTo>
                        <a:pt x="0" y="83"/>
                      </a:lnTo>
                      <a:lnTo>
                        <a:pt x="22" y="46"/>
                      </a:lnTo>
                      <a:lnTo>
                        <a:pt x="65" y="0"/>
                      </a:lnTo>
                      <a:lnTo>
                        <a:pt x="89" y="41"/>
                      </a:lnTo>
                      <a:lnTo>
                        <a:pt x="77" y="58"/>
                      </a:lnTo>
                      <a:lnTo>
                        <a:pt x="65" y="110"/>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7" name="Freeform 21"/>
                <p:cNvSpPr>
                  <a:spLocks/>
                </p:cNvSpPr>
                <p:nvPr/>
              </p:nvSpPr>
              <p:spPr bwMode="auto">
                <a:xfrm>
                  <a:off x="3894592" y="3089239"/>
                  <a:ext cx="408493" cy="154868"/>
                </a:xfrm>
                <a:custGeom>
                  <a:avLst/>
                  <a:gdLst/>
                  <a:ahLst/>
                  <a:cxnLst>
                    <a:cxn ang="0">
                      <a:pos x="86" y="66"/>
                    </a:cxn>
                    <a:cxn ang="0">
                      <a:pos x="81" y="43"/>
                    </a:cxn>
                    <a:cxn ang="0">
                      <a:pos x="68" y="40"/>
                    </a:cxn>
                    <a:cxn ang="0">
                      <a:pos x="38" y="34"/>
                    </a:cxn>
                    <a:cxn ang="0">
                      <a:pos x="23" y="30"/>
                    </a:cxn>
                    <a:cxn ang="0">
                      <a:pos x="9" y="24"/>
                    </a:cxn>
                    <a:cxn ang="0">
                      <a:pos x="4" y="21"/>
                    </a:cxn>
                    <a:cxn ang="0">
                      <a:pos x="1" y="16"/>
                    </a:cxn>
                    <a:cxn ang="0">
                      <a:pos x="0" y="13"/>
                    </a:cxn>
                    <a:cxn ang="0">
                      <a:pos x="1" y="9"/>
                    </a:cxn>
                    <a:cxn ang="0">
                      <a:pos x="4" y="4"/>
                    </a:cxn>
                    <a:cxn ang="0">
                      <a:pos x="9" y="3"/>
                    </a:cxn>
                    <a:cxn ang="0">
                      <a:pos x="14" y="1"/>
                    </a:cxn>
                    <a:cxn ang="0">
                      <a:pos x="18" y="0"/>
                    </a:cxn>
                    <a:cxn ang="0">
                      <a:pos x="32" y="0"/>
                    </a:cxn>
                    <a:cxn ang="0">
                      <a:pos x="44" y="3"/>
                    </a:cxn>
                    <a:cxn ang="0">
                      <a:pos x="68" y="9"/>
                    </a:cxn>
                    <a:cxn ang="0">
                      <a:pos x="78" y="13"/>
                    </a:cxn>
                    <a:cxn ang="0">
                      <a:pos x="140" y="9"/>
                    </a:cxn>
                    <a:cxn ang="0">
                      <a:pos x="163" y="43"/>
                    </a:cxn>
                    <a:cxn ang="0">
                      <a:pos x="208" y="43"/>
                    </a:cxn>
                    <a:cxn ang="0">
                      <a:pos x="223" y="89"/>
                    </a:cxn>
                    <a:cxn ang="0">
                      <a:pos x="273" y="116"/>
                    </a:cxn>
                    <a:cxn ang="0">
                      <a:pos x="269" y="122"/>
                    </a:cxn>
                    <a:cxn ang="0">
                      <a:pos x="261" y="128"/>
                    </a:cxn>
                    <a:cxn ang="0">
                      <a:pos x="252" y="134"/>
                    </a:cxn>
                    <a:cxn ang="0">
                      <a:pos x="240" y="138"/>
                    </a:cxn>
                    <a:cxn ang="0">
                      <a:pos x="232" y="138"/>
                    </a:cxn>
                    <a:cxn ang="0">
                      <a:pos x="225" y="138"/>
                    </a:cxn>
                    <a:cxn ang="0">
                      <a:pos x="217" y="137"/>
                    </a:cxn>
                    <a:cxn ang="0">
                      <a:pos x="208" y="134"/>
                    </a:cxn>
                    <a:cxn ang="0">
                      <a:pos x="199" y="129"/>
                    </a:cxn>
                    <a:cxn ang="0">
                      <a:pos x="190" y="123"/>
                    </a:cxn>
                    <a:cxn ang="0">
                      <a:pos x="174" y="111"/>
                    </a:cxn>
                    <a:cxn ang="0">
                      <a:pos x="166" y="105"/>
                    </a:cxn>
                    <a:cxn ang="0">
                      <a:pos x="164" y="102"/>
                    </a:cxn>
                    <a:cxn ang="0">
                      <a:pos x="166" y="101"/>
                    </a:cxn>
                    <a:cxn ang="0">
                      <a:pos x="172" y="102"/>
                    </a:cxn>
                    <a:cxn ang="0">
                      <a:pos x="186" y="108"/>
                    </a:cxn>
                    <a:cxn ang="0">
                      <a:pos x="158" y="135"/>
                    </a:cxn>
                    <a:cxn ang="0">
                      <a:pos x="128" y="113"/>
                    </a:cxn>
                    <a:cxn ang="0">
                      <a:pos x="94" y="96"/>
                    </a:cxn>
                    <a:cxn ang="0">
                      <a:pos x="74" y="108"/>
                    </a:cxn>
                    <a:cxn ang="0">
                      <a:pos x="63" y="78"/>
                    </a:cxn>
                    <a:cxn ang="0">
                      <a:pos x="86" y="66"/>
                    </a:cxn>
                  </a:cxnLst>
                  <a:rect l="0" t="0" r="r" b="b"/>
                  <a:pathLst>
                    <a:path w="273" h="138">
                      <a:moveTo>
                        <a:pt x="86" y="66"/>
                      </a:moveTo>
                      <a:lnTo>
                        <a:pt x="81" y="43"/>
                      </a:lnTo>
                      <a:lnTo>
                        <a:pt x="68" y="40"/>
                      </a:lnTo>
                      <a:lnTo>
                        <a:pt x="38" y="34"/>
                      </a:lnTo>
                      <a:lnTo>
                        <a:pt x="23" y="30"/>
                      </a:lnTo>
                      <a:lnTo>
                        <a:pt x="9" y="24"/>
                      </a:lnTo>
                      <a:lnTo>
                        <a:pt x="4" y="21"/>
                      </a:lnTo>
                      <a:lnTo>
                        <a:pt x="1" y="16"/>
                      </a:lnTo>
                      <a:lnTo>
                        <a:pt x="0" y="13"/>
                      </a:lnTo>
                      <a:lnTo>
                        <a:pt x="1" y="9"/>
                      </a:lnTo>
                      <a:lnTo>
                        <a:pt x="4" y="4"/>
                      </a:lnTo>
                      <a:lnTo>
                        <a:pt x="9" y="3"/>
                      </a:lnTo>
                      <a:lnTo>
                        <a:pt x="14" y="1"/>
                      </a:lnTo>
                      <a:lnTo>
                        <a:pt x="18" y="0"/>
                      </a:lnTo>
                      <a:lnTo>
                        <a:pt x="32" y="0"/>
                      </a:lnTo>
                      <a:lnTo>
                        <a:pt x="44" y="3"/>
                      </a:lnTo>
                      <a:lnTo>
                        <a:pt x="68" y="9"/>
                      </a:lnTo>
                      <a:lnTo>
                        <a:pt x="78" y="13"/>
                      </a:lnTo>
                      <a:lnTo>
                        <a:pt x="140" y="9"/>
                      </a:lnTo>
                      <a:lnTo>
                        <a:pt x="163" y="43"/>
                      </a:lnTo>
                      <a:lnTo>
                        <a:pt x="208" y="43"/>
                      </a:lnTo>
                      <a:lnTo>
                        <a:pt x="223" y="89"/>
                      </a:lnTo>
                      <a:lnTo>
                        <a:pt x="273" y="116"/>
                      </a:lnTo>
                      <a:lnTo>
                        <a:pt x="269" y="122"/>
                      </a:lnTo>
                      <a:lnTo>
                        <a:pt x="261" y="128"/>
                      </a:lnTo>
                      <a:lnTo>
                        <a:pt x="252" y="134"/>
                      </a:lnTo>
                      <a:lnTo>
                        <a:pt x="240" y="138"/>
                      </a:lnTo>
                      <a:lnTo>
                        <a:pt x="232" y="138"/>
                      </a:lnTo>
                      <a:lnTo>
                        <a:pt x="225" y="138"/>
                      </a:lnTo>
                      <a:lnTo>
                        <a:pt x="217" y="137"/>
                      </a:lnTo>
                      <a:lnTo>
                        <a:pt x="208" y="134"/>
                      </a:lnTo>
                      <a:lnTo>
                        <a:pt x="199" y="129"/>
                      </a:lnTo>
                      <a:lnTo>
                        <a:pt x="190" y="123"/>
                      </a:lnTo>
                      <a:lnTo>
                        <a:pt x="174" y="111"/>
                      </a:lnTo>
                      <a:lnTo>
                        <a:pt x="166" y="105"/>
                      </a:lnTo>
                      <a:lnTo>
                        <a:pt x="164" y="102"/>
                      </a:lnTo>
                      <a:lnTo>
                        <a:pt x="166" y="101"/>
                      </a:lnTo>
                      <a:lnTo>
                        <a:pt x="172" y="102"/>
                      </a:lnTo>
                      <a:lnTo>
                        <a:pt x="186" y="108"/>
                      </a:lnTo>
                      <a:lnTo>
                        <a:pt x="158" y="135"/>
                      </a:lnTo>
                      <a:lnTo>
                        <a:pt x="128" y="113"/>
                      </a:lnTo>
                      <a:lnTo>
                        <a:pt x="94" y="96"/>
                      </a:lnTo>
                      <a:lnTo>
                        <a:pt x="74" y="108"/>
                      </a:lnTo>
                      <a:lnTo>
                        <a:pt x="63" y="78"/>
                      </a:lnTo>
                      <a:lnTo>
                        <a:pt x="86" y="66"/>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8" name="Freeform 22"/>
                <p:cNvSpPr>
                  <a:spLocks/>
                </p:cNvSpPr>
                <p:nvPr/>
              </p:nvSpPr>
              <p:spPr bwMode="auto">
                <a:xfrm>
                  <a:off x="3530988" y="3253085"/>
                  <a:ext cx="824467" cy="491538"/>
                </a:xfrm>
                <a:custGeom>
                  <a:avLst/>
                  <a:gdLst/>
                  <a:ahLst/>
                  <a:cxnLst>
                    <a:cxn ang="0">
                      <a:pos x="294" y="66"/>
                    </a:cxn>
                    <a:cxn ang="0">
                      <a:pos x="329" y="32"/>
                    </a:cxn>
                    <a:cxn ang="0">
                      <a:pos x="272" y="0"/>
                    </a:cxn>
                    <a:cxn ang="0">
                      <a:pos x="253" y="7"/>
                    </a:cxn>
                    <a:cxn ang="0">
                      <a:pos x="195" y="42"/>
                    </a:cxn>
                    <a:cxn ang="0">
                      <a:pos x="130" y="50"/>
                    </a:cxn>
                    <a:cxn ang="0">
                      <a:pos x="96" y="94"/>
                    </a:cxn>
                    <a:cxn ang="0">
                      <a:pos x="89" y="110"/>
                    </a:cxn>
                    <a:cxn ang="0">
                      <a:pos x="86" y="121"/>
                    </a:cxn>
                    <a:cxn ang="0">
                      <a:pos x="74" y="137"/>
                    </a:cxn>
                    <a:cxn ang="0">
                      <a:pos x="10" y="149"/>
                    </a:cxn>
                    <a:cxn ang="0">
                      <a:pos x="10" y="238"/>
                    </a:cxn>
                    <a:cxn ang="0">
                      <a:pos x="13" y="315"/>
                    </a:cxn>
                    <a:cxn ang="0">
                      <a:pos x="23" y="362"/>
                    </a:cxn>
                    <a:cxn ang="0">
                      <a:pos x="27" y="377"/>
                    </a:cxn>
                    <a:cxn ang="0">
                      <a:pos x="39" y="380"/>
                    </a:cxn>
                    <a:cxn ang="0">
                      <a:pos x="62" y="379"/>
                    </a:cxn>
                    <a:cxn ang="0">
                      <a:pos x="95" y="373"/>
                    </a:cxn>
                    <a:cxn ang="0">
                      <a:pos x="237" y="323"/>
                    </a:cxn>
                    <a:cxn ang="0">
                      <a:pos x="276" y="331"/>
                    </a:cxn>
                    <a:cxn ang="0">
                      <a:pos x="306" y="341"/>
                    </a:cxn>
                    <a:cxn ang="0">
                      <a:pos x="324" y="353"/>
                    </a:cxn>
                    <a:cxn ang="0">
                      <a:pos x="359" y="394"/>
                    </a:cxn>
                    <a:cxn ang="0">
                      <a:pos x="388" y="430"/>
                    </a:cxn>
                    <a:cxn ang="0">
                      <a:pos x="407" y="436"/>
                    </a:cxn>
                    <a:cxn ang="0">
                      <a:pos x="436" y="438"/>
                    </a:cxn>
                    <a:cxn ang="0">
                      <a:pos x="483" y="406"/>
                    </a:cxn>
                    <a:cxn ang="0">
                      <a:pos x="495" y="391"/>
                    </a:cxn>
                    <a:cxn ang="0">
                      <a:pos x="509" y="371"/>
                    </a:cxn>
                    <a:cxn ang="0">
                      <a:pos x="509" y="334"/>
                    </a:cxn>
                    <a:cxn ang="0">
                      <a:pos x="551" y="219"/>
                    </a:cxn>
                    <a:cxn ang="0">
                      <a:pos x="521" y="166"/>
                    </a:cxn>
                    <a:cxn ang="0">
                      <a:pos x="506" y="146"/>
                    </a:cxn>
                    <a:cxn ang="0">
                      <a:pos x="469" y="118"/>
                    </a:cxn>
                    <a:cxn ang="0">
                      <a:pos x="436" y="54"/>
                    </a:cxn>
                    <a:cxn ang="0">
                      <a:pos x="386" y="81"/>
                    </a:cxn>
                  </a:cxnLst>
                  <a:rect l="0" t="0" r="r" b="b"/>
                  <a:pathLst>
                    <a:path w="551" h="438">
                      <a:moveTo>
                        <a:pt x="391" y="92"/>
                      </a:moveTo>
                      <a:lnTo>
                        <a:pt x="294" y="66"/>
                      </a:lnTo>
                      <a:lnTo>
                        <a:pt x="299" y="32"/>
                      </a:lnTo>
                      <a:lnTo>
                        <a:pt x="329" y="32"/>
                      </a:lnTo>
                      <a:lnTo>
                        <a:pt x="329" y="0"/>
                      </a:lnTo>
                      <a:lnTo>
                        <a:pt x="272" y="0"/>
                      </a:lnTo>
                      <a:lnTo>
                        <a:pt x="264" y="3"/>
                      </a:lnTo>
                      <a:lnTo>
                        <a:pt x="253" y="7"/>
                      </a:lnTo>
                      <a:lnTo>
                        <a:pt x="228" y="21"/>
                      </a:lnTo>
                      <a:lnTo>
                        <a:pt x="195" y="42"/>
                      </a:lnTo>
                      <a:lnTo>
                        <a:pt x="167" y="50"/>
                      </a:lnTo>
                      <a:lnTo>
                        <a:pt x="130" y="50"/>
                      </a:lnTo>
                      <a:lnTo>
                        <a:pt x="107" y="81"/>
                      </a:lnTo>
                      <a:lnTo>
                        <a:pt x="96" y="94"/>
                      </a:lnTo>
                      <a:lnTo>
                        <a:pt x="90" y="106"/>
                      </a:lnTo>
                      <a:lnTo>
                        <a:pt x="89" y="110"/>
                      </a:lnTo>
                      <a:lnTo>
                        <a:pt x="87" y="115"/>
                      </a:lnTo>
                      <a:lnTo>
                        <a:pt x="86" y="121"/>
                      </a:lnTo>
                      <a:lnTo>
                        <a:pt x="83" y="125"/>
                      </a:lnTo>
                      <a:lnTo>
                        <a:pt x="74" y="137"/>
                      </a:lnTo>
                      <a:lnTo>
                        <a:pt x="60" y="149"/>
                      </a:lnTo>
                      <a:lnTo>
                        <a:pt x="10" y="149"/>
                      </a:lnTo>
                      <a:lnTo>
                        <a:pt x="0" y="199"/>
                      </a:lnTo>
                      <a:lnTo>
                        <a:pt x="10" y="238"/>
                      </a:lnTo>
                      <a:lnTo>
                        <a:pt x="10" y="296"/>
                      </a:lnTo>
                      <a:lnTo>
                        <a:pt x="13" y="315"/>
                      </a:lnTo>
                      <a:lnTo>
                        <a:pt x="16" y="340"/>
                      </a:lnTo>
                      <a:lnTo>
                        <a:pt x="23" y="362"/>
                      </a:lnTo>
                      <a:lnTo>
                        <a:pt x="26" y="376"/>
                      </a:lnTo>
                      <a:lnTo>
                        <a:pt x="27" y="377"/>
                      </a:lnTo>
                      <a:lnTo>
                        <a:pt x="30" y="379"/>
                      </a:lnTo>
                      <a:lnTo>
                        <a:pt x="39" y="380"/>
                      </a:lnTo>
                      <a:lnTo>
                        <a:pt x="50" y="380"/>
                      </a:lnTo>
                      <a:lnTo>
                        <a:pt x="62" y="379"/>
                      </a:lnTo>
                      <a:lnTo>
                        <a:pt x="84" y="374"/>
                      </a:lnTo>
                      <a:lnTo>
                        <a:pt x="95" y="373"/>
                      </a:lnTo>
                      <a:lnTo>
                        <a:pt x="195" y="349"/>
                      </a:lnTo>
                      <a:lnTo>
                        <a:pt x="237" y="323"/>
                      </a:lnTo>
                      <a:lnTo>
                        <a:pt x="249" y="324"/>
                      </a:lnTo>
                      <a:lnTo>
                        <a:pt x="276" y="331"/>
                      </a:lnTo>
                      <a:lnTo>
                        <a:pt x="291" y="337"/>
                      </a:lnTo>
                      <a:lnTo>
                        <a:pt x="306" y="341"/>
                      </a:lnTo>
                      <a:lnTo>
                        <a:pt x="320" y="349"/>
                      </a:lnTo>
                      <a:lnTo>
                        <a:pt x="324" y="353"/>
                      </a:lnTo>
                      <a:lnTo>
                        <a:pt x="329" y="356"/>
                      </a:lnTo>
                      <a:lnTo>
                        <a:pt x="359" y="394"/>
                      </a:lnTo>
                      <a:lnTo>
                        <a:pt x="383" y="426"/>
                      </a:lnTo>
                      <a:lnTo>
                        <a:pt x="388" y="430"/>
                      </a:lnTo>
                      <a:lnTo>
                        <a:pt x="397" y="435"/>
                      </a:lnTo>
                      <a:lnTo>
                        <a:pt x="407" y="436"/>
                      </a:lnTo>
                      <a:lnTo>
                        <a:pt x="418" y="438"/>
                      </a:lnTo>
                      <a:lnTo>
                        <a:pt x="436" y="438"/>
                      </a:lnTo>
                      <a:lnTo>
                        <a:pt x="444" y="438"/>
                      </a:lnTo>
                      <a:lnTo>
                        <a:pt x="483" y="406"/>
                      </a:lnTo>
                      <a:lnTo>
                        <a:pt x="486" y="401"/>
                      </a:lnTo>
                      <a:lnTo>
                        <a:pt x="495" y="391"/>
                      </a:lnTo>
                      <a:lnTo>
                        <a:pt x="506" y="377"/>
                      </a:lnTo>
                      <a:lnTo>
                        <a:pt x="509" y="371"/>
                      </a:lnTo>
                      <a:lnTo>
                        <a:pt x="509" y="364"/>
                      </a:lnTo>
                      <a:lnTo>
                        <a:pt x="509" y="334"/>
                      </a:lnTo>
                      <a:lnTo>
                        <a:pt x="540" y="284"/>
                      </a:lnTo>
                      <a:lnTo>
                        <a:pt x="551" y="219"/>
                      </a:lnTo>
                      <a:lnTo>
                        <a:pt x="536" y="190"/>
                      </a:lnTo>
                      <a:lnTo>
                        <a:pt x="521" y="166"/>
                      </a:lnTo>
                      <a:lnTo>
                        <a:pt x="513" y="155"/>
                      </a:lnTo>
                      <a:lnTo>
                        <a:pt x="506" y="146"/>
                      </a:lnTo>
                      <a:lnTo>
                        <a:pt x="487" y="131"/>
                      </a:lnTo>
                      <a:lnTo>
                        <a:pt x="469" y="118"/>
                      </a:lnTo>
                      <a:lnTo>
                        <a:pt x="448" y="104"/>
                      </a:lnTo>
                      <a:lnTo>
                        <a:pt x="436" y="54"/>
                      </a:lnTo>
                      <a:lnTo>
                        <a:pt x="383" y="7"/>
                      </a:lnTo>
                      <a:lnTo>
                        <a:pt x="386" y="81"/>
                      </a:lnTo>
                      <a:lnTo>
                        <a:pt x="391" y="92"/>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9" name="Freeform 23"/>
                <p:cNvSpPr>
                  <a:spLocks/>
                </p:cNvSpPr>
                <p:nvPr/>
              </p:nvSpPr>
              <p:spPr bwMode="auto">
                <a:xfrm>
                  <a:off x="4108564" y="3782778"/>
                  <a:ext cx="184047" cy="72945"/>
                </a:xfrm>
                <a:custGeom>
                  <a:avLst/>
                  <a:gdLst/>
                  <a:ahLst/>
                  <a:cxnLst>
                    <a:cxn ang="0">
                      <a:pos x="65" y="65"/>
                    </a:cxn>
                    <a:cxn ang="0">
                      <a:pos x="35" y="46"/>
                    </a:cxn>
                    <a:cxn ang="0">
                      <a:pos x="0" y="16"/>
                    </a:cxn>
                    <a:cxn ang="0">
                      <a:pos x="31" y="0"/>
                    </a:cxn>
                    <a:cxn ang="0">
                      <a:pos x="73" y="3"/>
                    </a:cxn>
                    <a:cxn ang="0">
                      <a:pos x="123" y="11"/>
                    </a:cxn>
                    <a:cxn ang="0">
                      <a:pos x="100" y="38"/>
                    </a:cxn>
                    <a:cxn ang="0">
                      <a:pos x="65" y="65"/>
                    </a:cxn>
                  </a:cxnLst>
                  <a:rect l="0" t="0" r="r" b="b"/>
                  <a:pathLst>
                    <a:path w="123" h="65">
                      <a:moveTo>
                        <a:pt x="65" y="65"/>
                      </a:moveTo>
                      <a:lnTo>
                        <a:pt x="35" y="46"/>
                      </a:lnTo>
                      <a:lnTo>
                        <a:pt x="0" y="16"/>
                      </a:lnTo>
                      <a:lnTo>
                        <a:pt x="31" y="0"/>
                      </a:lnTo>
                      <a:lnTo>
                        <a:pt x="73" y="3"/>
                      </a:lnTo>
                      <a:lnTo>
                        <a:pt x="123" y="11"/>
                      </a:lnTo>
                      <a:lnTo>
                        <a:pt x="100" y="38"/>
                      </a:lnTo>
                      <a:lnTo>
                        <a:pt x="65" y="65"/>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80" name="Freeform 24"/>
                <p:cNvSpPr>
                  <a:spLocks/>
                </p:cNvSpPr>
                <p:nvPr/>
              </p:nvSpPr>
              <p:spPr bwMode="auto">
                <a:xfrm>
                  <a:off x="4648732" y="3782778"/>
                  <a:ext cx="172076" cy="132424"/>
                </a:xfrm>
                <a:custGeom>
                  <a:avLst/>
                  <a:gdLst/>
                  <a:ahLst/>
                  <a:cxnLst>
                    <a:cxn ang="0">
                      <a:pos x="42" y="118"/>
                    </a:cxn>
                    <a:cxn ang="0">
                      <a:pos x="0" y="100"/>
                    </a:cxn>
                    <a:cxn ang="0">
                      <a:pos x="42" y="53"/>
                    </a:cxn>
                    <a:cxn ang="0">
                      <a:pos x="42" y="3"/>
                    </a:cxn>
                    <a:cxn ang="0">
                      <a:pos x="76" y="0"/>
                    </a:cxn>
                    <a:cxn ang="0">
                      <a:pos x="115" y="0"/>
                    </a:cxn>
                    <a:cxn ang="0">
                      <a:pos x="107" y="53"/>
                    </a:cxn>
                    <a:cxn ang="0">
                      <a:pos x="68" y="88"/>
                    </a:cxn>
                    <a:cxn ang="0">
                      <a:pos x="42" y="118"/>
                    </a:cxn>
                  </a:cxnLst>
                  <a:rect l="0" t="0" r="r" b="b"/>
                  <a:pathLst>
                    <a:path w="115" h="118">
                      <a:moveTo>
                        <a:pt x="42" y="118"/>
                      </a:moveTo>
                      <a:lnTo>
                        <a:pt x="0" y="100"/>
                      </a:lnTo>
                      <a:lnTo>
                        <a:pt x="42" y="53"/>
                      </a:lnTo>
                      <a:lnTo>
                        <a:pt x="42" y="3"/>
                      </a:lnTo>
                      <a:lnTo>
                        <a:pt x="76" y="0"/>
                      </a:lnTo>
                      <a:lnTo>
                        <a:pt x="115" y="0"/>
                      </a:lnTo>
                      <a:lnTo>
                        <a:pt x="107" y="53"/>
                      </a:lnTo>
                      <a:lnTo>
                        <a:pt x="68" y="88"/>
                      </a:lnTo>
                      <a:lnTo>
                        <a:pt x="42" y="118"/>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81" name="Freeform 25"/>
                <p:cNvSpPr>
                  <a:spLocks/>
                </p:cNvSpPr>
                <p:nvPr/>
              </p:nvSpPr>
              <p:spPr bwMode="auto">
                <a:xfrm>
                  <a:off x="4775918" y="3666066"/>
                  <a:ext cx="160106" cy="95390"/>
                </a:xfrm>
                <a:custGeom>
                  <a:avLst/>
                  <a:gdLst/>
                  <a:ahLst/>
                  <a:cxnLst>
                    <a:cxn ang="0">
                      <a:pos x="25" y="77"/>
                    </a:cxn>
                    <a:cxn ang="0">
                      <a:pos x="0" y="27"/>
                    </a:cxn>
                    <a:cxn ang="0">
                      <a:pos x="25" y="0"/>
                    </a:cxn>
                    <a:cxn ang="0">
                      <a:pos x="30" y="3"/>
                    </a:cxn>
                    <a:cxn ang="0">
                      <a:pos x="42" y="12"/>
                    </a:cxn>
                    <a:cxn ang="0">
                      <a:pos x="57" y="20"/>
                    </a:cxn>
                    <a:cxn ang="0">
                      <a:pos x="65" y="23"/>
                    </a:cxn>
                    <a:cxn ang="0">
                      <a:pos x="72" y="23"/>
                    </a:cxn>
                    <a:cxn ang="0">
                      <a:pos x="86" y="24"/>
                    </a:cxn>
                    <a:cxn ang="0">
                      <a:pos x="92" y="26"/>
                    </a:cxn>
                    <a:cxn ang="0">
                      <a:pos x="98" y="27"/>
                    </a:cxn>
                    <a:cxn ang="0">
                      <a:pos x="102" y="30"/>
                    </a:cxn>
                    <a:cxn ang="0">
                      <a:pos x="105" y="35"/>
                    </a:cxn>
                    <a:cxn ang="0">
                      <a:pos x="107" y="40"/>
                    </a:cxn>
                    <a:cxn ang="0">
                      <a:pos x="107" y="47"/>
                    </a:cxn>
                    <a:cxn ang="0">
                      <a:pos x="104" y="53"/>
                    </a:cxn>
                    <a:cxn ang="0">
                      <a:pos x="99" y="59"/>
                    </a:cxn>
                    <a:cxn ang="0">
                      <a:pos x="95" y="65"/>
                    </a:cxn>
                    <a:cxn ang="0">
                      <a:pos x="89" y="71"/>
                    </a:cxn>
                    <a:cxn ang="0">
                      <a:pos x="80" y="79"/>
                    </a:cxn>
                    <a:cxn ang="0">
                      <a:pos x="75" y="80"/>
                    </a:cxn>
                    <a:cxn ang="0">
                      <a:pos x="49" y="85"/>
                    </a:cxn>
                    <a:cxn ang="0">
                      <a:pos x="25" y="77"/>
                    </a:cxn>
                  </a:cxnLst>
                  <a:rect l="0" t="0" r="r" b="b"/>
                  <a:pathLst>
                    <a:path w="107" h="85">
                      <a:moveTo>
                        <a:pt x="25" y="77"/>
                      </a:moveTo>
                      <a:lnTo>
                        <a:pt x="0" y="27"/>
                      </a:lnTo>
                      <a:lnTo>
                        <a:pt x="25" y="0"/>
                      </a:lnTo>
                      <a:lnTo>
                        <a:pt x="30" y="3"/>
                      </a:lnTo>
                      <a:lnTo>
                        <a:pt x="42" y="12"/>
                      </a:lnTo>
                      <a:lnTo>
                        <a:pt x="57" y="20"/>
                      </a:lnTo>
                      <a:lnTo>
                        <a:pt x="65" y="23"/>
                      </a:lnTo>
                      <a:lnTo>
                        <a:pt x="72" y="23"/>
                      </a:lnTo>
                      <a:lnTo>
                        <a:pt x="86" y="24"/>
                      </a:lnTo>
                      <a:lnTo>
                        <a:pt x="92" y="26"/>
                      </a:lnTo>
                      <a:lnTo>
                        <a:pt x="98" y="27"/>
                      </a:lnTo>
                      <a:lnTo>
                        <a:pt x="102" y="30"/>
                      </a:lnTo>
                      <a:lnTo>
                        <a:pt x="105" y="35"/>
                      </a:lnTo>
                      <a:lnTo>
                        <a:pt x="107" y="40"/>
                      </a:lnTo>
                      <a:lnTo>
                        <a:pt x="107" y="47"/>
                      </a:lnTo>
                      <a:lnTo>
                        <a:pt x="104" y="53"/>
                      </a:lnTo>
                      <a:lnTo>
                        <a:pt x="99" y="59"/>
                      </a:lnTo>
                      <a:lnTo>
                        <a:pt x="95" y="65"/>
                      </a:lnTo>
                      <a:lnTo>
                        <a:pt x="89" y="71"/>
                      </a:lnTo>
                      <a:lnTo>
                        <a:pt x="80" y="79"/>
                      </a:lnTo>
                      <a:lnTo>
                        <a:pt x="75" y="80"/>
                      </a:lnTo>
                      <a:lnTo>
                        <a:pt x="49" y="85"/>
                      </a:lnTo>
                      <a:lnTo>
                        <a:pt x="25" y="77"/>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82" name="Oval 162"/>
                <p:cNvSpPr>
                  <a:spLocks noChangeArrowheads="1"/>
                </p:cNvSpPr>
                <p:nvPr/>
              </p:nvSpPr>
              <p:spPr bwMode="auto">
                <a:xfrm>
                  <a:off x="3912548" y="3456208"/>
                  <a:ext cx="136165" cy="102123"/>
                </a:xfrm>
                <a:prstGeom prst="ellipse">
                  <a:avLst/>
                </a:prstGeom>
                <a:solidFill>
                  <a:srgbClr val="86BC42"/>
                </a:solidFill>
                <a:ln w="19050" cmpd="sng">
                  <a:solidFill>
                    <a:schemeClr val="bg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grpSp>
          <p:grpSp>
            <p:nvGrpSpPr>
              <p:cNvPr id="60" name="组合 59"/>
              <p:cNvGrpSpPr/>
              <p:nvPr/>
            </p:nvGrpSpPr>
            <p:grpSpPr>
              <a:xfrm>
                <a:off x="1454384" y="1323550"/>
                <a:ext cx="3344779" cy="2049329"/>
                <a:chOff x="858579" y="1099520"/>
                <a:chExt cx="4225579" cy="2588990"/>
              </a:xfrm>
              <a:grpFill/>
            </p:grpSpPr>
            <p:grpSp>
              <p:nvGrpSpPr>
                <p:cNvPr id="61" name="组合 60"/>
                <p:cNvGrpSpPr/>
                <p:nvPr/>
              </p:nvGrpSpPr>
              <p:grpSpPr>
                <a:xfrm>
                  <a:off x="858579" y="1099520"/>
                  <a:ext cx="4225579" cy="2588990"/>
                  <a:chOff x="858579" y="1099520"/>
                  <a:chExt cx="4225579" cy="2588990"/>
                </a:xfrm>
                <a:grpFill/>
              </p:grpSpPr>
              <p:grpSp>
                <p:nvGrpSpPr>
                  <p:cNvPr id="63" name="组合 62"/>
                  <p:cNvGrpSpPr/>
                  <p:nvPr/>
                </p:nvGrpSpPr>
                <p:grpSpPr>
                  <a:xfrm>
                    <a:off x="858579" y="1099520"/>
                    <a:ext cx="4225579" cy="2588990"/>
                    <a:chOff x="858579" y="1099520"/>
                    <a:chExt cx="4225579" cy="2588990"/>
                  </a:xfrm>
                  <a:grpFill/>
                </p:grpSpPr>
                <p:sp>
                  <p:nvSpPr>
                    <p:cNvPr id="65" name="Freeform 10"/>
                    <p:cNvSpPr>
                      <a:spLocks/>
                    </p:cNvSpPr>
                    <p:nvPr/>
                  </p:nvSpPr>
                  <p:spPr bwMode="auto">
                    <a:xfrm>
                      <a:off x="858579" y="1099520"/>
                      <a:ext cx="4225579" cy="2588990"/>
                    </a:xfrm>
                    <a:custGeom>
                      <a:avLst/>
                      <a:gdLst/>
                      <a:ahLst/>
                      <a:cxnLst>
                        <a:cxn ang="0">
                          <a:pos x="2687" y="563"/>
                        </a:cxn>
                        <a:cxn ang="0">
                          <a:pos x="2731" y="500"/>
                        </a:cxn>
                        <a:cxn ang="0">
                          <a:pos x="2817" y="511"/>
                        </a:cxn>
                        <a:cxn ang="0">
                          <a:pos x="2784" y="462"/>
                        </a:cxn>
                        <a:cxn ang="0">
                          <a:pos x="2671" y="367"/>
                        </a:cxn>
                        <a:cxn ang="0">
                          <a:pos x="2577" y="397"/>
                        </a:cxn>
                        <a:cxn ang="0">
                          <a:pos x="2430" y="370"/>
                        </a:cxn>
                        <a:cxn ang="0">
                          <a:pos x="2159" y="248"/>
                        </a:cxn>
                        <a:cxn ang="0">
                          <a:pos x="2032" y="304"/>
                        </a:cxn>
                        <a:cxn ang="0">
                          <a:pos x="1771" y="195"/>
                        </a:cxn>
                        <a:cxn ang="0">
                          <a:pos x="1747" y="49"/>
                        </a:cxn>
                        <a:cxn ang="0">
                          <a:pos x="1328" y="246"/>
                        </a:cxn>
                        <a:cxn ang="0">
                          <a:pos x="1316" y="295"/>
                        </a:cxn>
                        <a:cxn ang="0">
                          <a:pos x="1258" y="449"/>
                        </a:cxn>
                        <a:cxn ang="0">
                          <a:pos x="1208" y="384"/>
                        </a:cxn>
                        <a:cxn ang="0">
                          <a:pos x="1138" y="325"/>
                        </a:cxn>
                        <a:cxn ang="0">
                          <a:pos x="1110" y="391"/>
                        </a:cxn>
                        <a:cxn ang="0">
                          <a:pos x="915" y="441"/>
                        </a:cxn>
                        <a:cxn ang="0">
                          <a:pos x="696" y="489"/>
                        </a:cxn>
                        <a:cxn ang="0">
                          <a:pos x="780" y="494"/>
                        </a:cxn>
                        <a:cxn ang="0">
                          <a:pos x="658" y="381"/>
                        </a:cxn>
                        <a:cxn ang="0">
                          <a:pos x="516" y="394"/>
                        </a:cxn>
                        <a:cxn ang="0">
                          <a:pos x="306" y="640"/>
                        </a:cxn>
                        <a:cxn ang="0">
                          <a:pos x="557" y="541"/>
                        </a:cxn>
                        <a:cxn ang="0">
                          <a:pos x="545" y="597"/>
                        </a:cxn>
                        <a:cxn ang="0">
                          <a:pos x="633" y="701"/>
                        </a:cxn>
                        <a:cxn ang="0">
                          <a:pos x="355" y="797"/>
                        </a:cxn>
                        <a:cxn ang="0">
                          <a:pos x="205" y="1033"/>
                        </a:cxn>
                        <a:cxn ang="0">
                          <a:pos x="95" y="1146"/>
                        </a:cxn>
                        <a:cxn ang="0">
                          <a:pos x="344" y="1072"/>
                        </a:cxn>
                        <a:cxn ang="0">
                          <a:pos x="433" y="1084"/>
                        </a:cxn>
                        <a:cxn ang="0">
                          <a:pos x="563" y="1163"/>
                        </a:cxn>
                        <a:cxn ang="0">
                          <a:pos x="687" y="1051"/>
                        </a:cxn>
                        <a:cxn ang="0">
                          <a:pos x="762" y="1105"/>
                        </a:cxn>
                        <a:cxn ang="0">
                          <a:pos x="675" y="1206"/>
                        </a:cxn>
                        <a:cxn ang="0">
                          <a:pos x="640" y="1291"/>
                        </a:cxn>
                        <a:cxn ang="0">
                          <a:pos x="127" y="1268"/>
                        </a:cxn>
                        <a:cxn ang="0">
                          <a:pos x="18" y="1554"/>
                        </a:cxn>
                        <a:cxn ang="0">
                          <a:pos x="121" y="1693"/>
                        </a:cxn>
                        <a:cxn ang="0">
                          <a:pos x="350" y="1800"/>
                        </a:cxn>
                        <a:cxn ang="0">
                          <a:pos x="405" y="1963"/>
                        </a:cxn>
                        <a:cxn ang="0">
                          <a:pos x="620" y="2245"/>
                        </a:cxn>
                        <a:cxn ang="0">
                          <a:pos x="800" y="1961"/>
                        </a:cxn>
                        <a:cxn ang="0">
                          <a:pos x="936" y="1629"/>
                        </a:cxn>
                        <a:cxn ang="0">
                          <a:pos x="824" y="1588"/>
                        </a:cxn>
                        <a:cxn ang="0">
                          <a:pos x="820" y="1510"/>
                        </a:cxn>
                        <a:cxn ang="0">
                          <a:pos x="962" y="1347"/>
                        </a:cxn>
                        <a:cxn ang="0">
                          <a:pos x="1292" y="1637"/>
                        </a:cxn>
                        <a:cxn ang="0">
                          <a:pos x="1451" y="1466"/>
                        </a:cxn>
                        <a:cxn ang="0">
                          <a:pos x="1552" y="1560"/>
                        </a:cxn>
                        <a:cxn ang="0">
                          <a:pos x="1664" y="1753"/>
                        </a:cxn>
                        <a:cxn ang="0">
                          <a:pos x="1645" y="1665"/>
                        </a:cxn>
                        <a:cxn ang="0">
                          <a:pos x="1670" y="1629"/>
                        </a:cxn>
                        <a:cxn ang="0">
                          <a:pos x="1724" y="1448"/>
                        </a:cxn>
                        <a:cxn ang="0">
                          <a:pos x="1824" y="1409"/>
                        </a:cxn>
                        <a:cxn ang="0">
                          <a:pos x="1878" y="1229"/>
                        </a:cxn>
                        <a:cxn ang="0">
                          <a:pos x="2067" y="1060"/>
                        </a:cxn>
                        <a:cxn ang="0">
                          <a:pos x="2136" y="837"/>
                        </a:cxn>
                        <a:cxn ang="0">
                          <a:pos x="2369" y="708"/>
                        </a:cxn>
                        <a:cxn ang="0">
                          <a:pos x="2434" y="835"/>
                        </a:cxn>
                        <a:cxn ang="0">
                          <a:pos x="2486" y="674"/>
                        </a:cxn>
                      </a:cxnLst>
                      <a:rect l="0" t="0" r="r" b="b"/>
                      <a:pathLst>
                        <a:path w="2824" h="2307">
                          <a:moveTo>
                            <a:pt x="2486" y="674"/>
                          </a:moveTo>
                          <a:lnTo>
                            <a:pt x="2548" y="666"/>
                          </a:lnTo>
                          <a:lnTo>
                            <a:pt x="2559" y="663"/>
                          </a:lnTo>
                          <a:lnTo>
                            <a:pt x="2584" y="656"/>
                          </a:lnTo>
                          <a:lnTo>
                            <a:pt x="2618" y="643"/>
                          </a:lnTo>
                          <a:lnTo>
                            <a:pt x="2633" y="636"/>
                          </a:lnTo>
                          <a:lnTo>
                            <a:pt x="2648" y="628"/>
                          </a:lnTo>
                          <a:lnTo>
                            <a:pt x="2660" y="619"/>
                          </a:lnTo>
                          <a:lnTo>
                            <a:pt x="2671" y="609"/>
                          </a:lnTo>
                          <a:lnTo>
                            <a:pt x="2680" y="597"/>
                          </a:lnTo>
                          <a:lnTo>
                            <a:pt x="2686" y="585"/>
                          </a:lnTo>
                          <a:lnTo>
                            <a:pt x="2687" y="574"/>
                          </a:lnTo>
                          <a:lnTo>
                            <a:pt x="2687" y="568"/>
                          </a:lnTo>
                          <a:lnTo>
                            <a:pt x="2687" y="563"/>
                          </a:lnTo>
                          <a:lnTo>
                            <a:pt x="2684" y="559"/>
                          </a:lnTo>
                          <a:lnTo>
                            <a:pt x="2681" y="554"/>
                          </a:lnTo>
                          <a:lnTo>
                            <a:pt x="2677" y="551"/>
                          </a:lnTo>
                          <a:lnTo>
                            <a:pt x="2671" y="548"/>
                          </a:lnTo>
                          <a:lnTo>
                            <a:pt x="2680" y="545"/>
                          </a:lnTo>
                          <a:lnTo>
                            <a:pt x="2698" y="536"/>
                          </a:lnTo>
                          <a:lnTo>
                            <a:pt x="2708" y="530"/>
                          </a:lnTo>
                          <a:lnTo>
                            <a:pt x="2717" y="524"/>
                          </a:lnTo>
                          <a:lnTo>
                            <a:pt x="2725" y="515"/>
                          </a:lnTo>
                          <a:lnTo>
                            <a:pt x="2726" y="511"/>
                          </a:lnTo>
                          <a:lnTo>
                            <a:pt x="2728" y="506"/>
                          </a:lnTo>
                          <a:lnTo>
                            <a:pt x="2729" y="502"/>
                          </a:lnTo>
                          <a:lnTo>
                            <a:pt x="2729" y="500"/>
                          </a:lnTo>
                          <a:lnTo>
                            <a:pt x="2731" y="500"/>
                          </a:lnTo>
                          <a:lnTo>
                            <a:pt x="2734" y="500"/>
                          </a:lnTo>
                          <a:lnTo>
                            <a:pt x="2744" y="515"/>
                          </a:lnTo>
                          <a:lnTo>
                            <a:pt x="2754" y="524"/>
                          </a:lnTo>
                          <a:lnTo>
                            <a:pt x="2758" y="527"/>
                          </a:lnTo>
                          <a:lnTo>
                            <a:pt x="2764" y="530"/>
                          </a:lnTo>
                          <a:lnTo>
                            <a:pt x="2770" y="533"/>
                          </a:lnTo>
                          <a:lnTo>
                            <a:pt x="2778" y="535"/>
                          </a:lnTo>
                          <a:lnTo>
                            <a:pt x="2785" y="535"/>
                          </a:lnTo>
                          <a:lnTo>
                            <a:pt x="2793" y="532"/>
                          </a:lnTo>
                          <a:lnTo>
                            <a:pt x="2806" y="527"/>
                          </a:lnTo>
                          <a:lnTo>
                            <a:pt x="2814" y="521"/>
                          </a:lnTo>
                          <a:lnTo>
                            <a:pt x="2817" y="518"/>
                          </a:lnTo>
                          <a:lnTo>
                            <a:pt x="2817" y="517"/>
                          </a:lnTo>
                          <a:lnTo>
                            <a:pt x="2817" y="511"/>
                          </a:lnTo>
                          <a:lnTo>
                            <a:pt x="2814" y="508"/>
                          </a:lnTo>
                          <a:lnTo>
                            <a:pt x="2809" y="505"/>
                          </a:lnTo>
                          <a:lnTo>
                            <a:pt x="2805" y="502"/>
                          </a:lnTo>
                          <a:lnTo>
                            <a:pt x="2811" y="496"/>
                          </a:lnTo>
                          <a:lnTo>
                            <a:pt x="2815" y="489"/>
                          </a:lnTo>
                          <a:lnTo>
                            <a:pt x="2821" y="482"/>
                          </a:lnTo>
                          <a:lnTo>
                            <a:pt x="2824" y="476"/>
                          </a:lnTo>
                          <a:lnTo>
                            <a:pt x="2824" y="473"/>
                          </a:lnTo>
                          <a:lnTo>
                            <a:pt x="2824" y="470"/>
                          </a:lnTo>
                          <a:lnTo>
                            <a:pt x="2823" y="467"/>
                          </a:lnTo>
                          <a:lnTo>
                            <a:pt x="2820" y="465"/>
                          </a:lnTo>
                          <a:lnTo>
                            <a:pt x="2815" y="464"/>
                          </a:lnTo>
                          <a:lnTo>
                            <a:pt x="2808" y="464"/>
                          </a:lnTo>
                          <a:lnTo>
                            <a:pt x="2784" y="462"/>
                          </a:lnTo>
                          <a:lnTo>
                            <a:pt x="2775" y="461"/>
                          </a:lnTo>
                          <a:lnTo>
                            <a:pt x="2767" y="459"/>
                          </a:lnTo>
                          <a:lnTo>
                            <a:pt x="2763" y="456"/>
                          </a:lnTo>
                          <a:lnTo>
                            <a:pt x="2760" y="452"/>
                          </a:lnTo>
                          <a:lnTo>
                            <a:pt x="2758" y="447"/>
                          </a:lnTo>
                          <a:lnTo>
                            <a:pt x="2758" y="441"/>
                          </a:lnTo>
                          <a:lnTo>
                            <a:pt x="2760" y="437"/>
                          </a:lnTo>
                          <a:lnTo>
                            <a:pt x="2758" y="435"/>
                          </a:lnTo>
                          <a:lnTo>
                            <a:pt x="2755" y="431"/>
                          </a:lnTo>
                          <a:lnTo>
                            <a:pt x="2749" y="429"/>
                          </a:lnTo>
                          <a:lnTo>
                            <a:pt x="2741" y="429"/>
                          </a:lnTo>
                          <a:lnTo>
                            <a:pt x="2726" y="431"/>
                          </a:lnTo>
                          <a:lnTo>
                            <a:pt x="2720" y="432"/>
                          </a:lnTo>
                          <a:lnTo>
                            <a:pt x="2671" y="367"/>
                          </a:lnTo>
                          <a:lnTo>
                            <a:pt x="2654" y="364"/>
                          </a:lnTo>
                          <a:lnTo>
                            <a:pt x="2637" y="361"/>
                          </a:lnTo>
                          <a:lnTo>
                            <a:pt x="2619" y="358"/>
                          </a:lnTo>
                          <a:lnTo>
                            <a:pt x="2600" y="357"/>
                          </a:lnTo>
                          <a:lnTo>
                            <a:pt x="2583" y="358"/>
                          </a:lnTo>
                          <a:lnTo>
                            <a:pt x="2577" y="360"/>
                          </a:lnTo>
                          <a:lnTo>
                            <a:pt x="2571" y="363"/>
                          </a:lnTo>
                          <a:lnTo>
                            <a:pt x="2568" y="366"/>
                          </a:lnTo>
                          <a:lnTo>
                            <a:pt x="2568" y="372"/>
                          </a:lnTo>
                          <a:lnTo>
                            <a:pt x="2568" y="381"/>
                          </a:lnTo>
                          <a:lnTo>
                            <a:pt x="2571" y="388"/>
                          </a:lnTo>
                          <a:lnTo>
                            <a:pt x="2574" y="393"/>
                          </a:lnTo>
                          <a:lnTo>
                            <a:pt x="2575" y="396"/>
                          </a:lnTo>
                          <a:lnTo>
                            <a:pt x="2577" y="397"/>
                          </a:lnTo>
                          <a:lnTo>
                            <a:pt x="2577" y="399"/>
                          </a:lnTo>
                          <a:lnTo>
                            <a:pt x="2568" y="402"/>
                          </a:lnTo>
                          <a:lnTo>
                            <a:pt x="2559" y="403"/>
                          </a:lnTo>
                          <a:lnTo>
                            <a:pt x="2551" y="402"/>
                          </a:lnTo>
                          <a:lnTo>
                            <a:pt x="2545" y="399"/>
                          </a:lnTo>
                          <a:lnTo>
                            <a:pt x="2538" y="396"/>
                          </a:lnTo>
                          <a:lnTo>
                            <a:pt x="2530" y="391"/>
                          </a:lnTo>
                          <a:lnTo>
                            <a:pt x="2523" y="387"/>
                          </a:lnTo>
                          <a:lnTo>
                            <a:pt x="2512" y="384"/>
                          </a:lnTo>
                          <a:lnTo>
                            <a:pt x="2501" y="382"/>
                          </a:lnTo>
                          <a:lnTo>
                            <a:pt x="2477" y="382"/>
                          </a:lnTo>
                          <a:lnTo>
                            <a:pt x="2455" y="381"/>
                          </a:lnTo>
                          <a:lnTo>
                            <a:pt x="2429" y="379"/>
                          </a:lnTo>
                          <a:lnTo>
                            <a:pt x="2430" y="370"/>
                          </a:lnTo>
                          <a:lnTo>
                            <a:pt x="2430" y="352"/>
                          </a:lnTo>
                          <a:lnTo>
                            <a:pt x="2430" y="343"/>
                          </a:lnTo>
                          <a:lnTo>
                            <a:pt x="2427" y="334"/>
                          </a:lnTo>
                          <a:lnTo>
                            <a:pt x="2423" y="328"/>
                          </a:lnTo>
                          <a:lnTo>
                            <a:pt x="2421" y="326"/>
                          </a:lnTo>
                          <a:lnTo>
                            <a:pt x="2418" y="325"/>
                          </a:lnTo>
                          <a:lnTo>
                            <a:pt x="2337" y="325"/>
                          </a:lnTo>
                          <a:lnTo>
                            <a:pt x="2290" y="323"/>
                          </a:lnTo>
                          <a:lnTo>
                            <a:pt x="2264" y="322"/>
                          </a:lnTo>
                          <a:lnTo>
                            <a:pt x="2249" y="283"/>
                          </a:lnTo>
                          <a:lnTo>
                            <a:pt x="2219" y="265"/>
                          </a:lnTo>
                          <a:lnTo>
                            <a:pt x="2177" y="253"/>
                          </a:lnTo>
                          <a:lnTo>
                            <a:pt x="2171" y="251"/>
                          </a:lnTo>
                          <a:lnTo>
                            <a:pt x="2159" y="248"/>
                          </a:lnTo>
                          <a:lnTo>
                            <a:pt x="2151" y="246"/>
                          </a:lnTo>
                          <a:lnTo>
                            <a:pt x="2145" y="248"/>
                          </a:lnTo>
                          <a:lnTo>
                            <a:pt x="2141" y="251"/>
                          </a:lnTo>
                          <a:lnTo>
                            <a:pt x="2139" y="254"/>
                          </a:lnTo>
                          <a:lnTo>
                            <a:pt x="2138" y="257"/>
                          </a:lnTo>
                          <a:lnTo>
                            <a:pt x="2133" y="280"/>
                          </a:lnTo>
                          <a:lnTo>
                            <a:pt x="2130" y="287"/>
                          </a:lnTo>
                          <a:lnTo>
                            <a:pt x="2115" y="299"/>
                          </a:lnTo>
                          <a:lnTo>
                            <a:pt x="2085" y="299"/>
                          </a:lnTo>
                          <a:lnTo>
                            <a:pt x="2071" y="298"/>
                          </a:lnTo>
                          <a:lnTo>
                            <a:pt x="2064" y="296"/>
                          </a:lnTo>
                          <a:lnTo>
                            <a:pt x="2056" y="295"/>
                          </a:lnTo>
                          <a:lnTo>
                            <a:pt x="2046" y="299"/>
                          </a:lnTo>
                          <a:lnTo>
                            <a:pt x="2032" y="304"/>
                          </a:lnTo>
                          <a:lnTo>
                            <a:pt x="2020" y="305"/>
                          </a:lnTo>
                          <a:lnTo>
                            <a:pt x="2008" y="307"/>
                          </a:lnTo>
                          <a:lnTo>
                            <a:pt x="1996" y="265"/>
                          </a:lnTo>
                          <a:lnTo>
                            <a:pt x="1978" y="218"/>
                          </a:lnTo>
                          <a:lnTo>
                            <a:pt x="1985" y="188"/>
                          </a:lnTo>
                          <a:lnTo>
                            <a:pt x="1908" y="188"/>
                          </a:lnTo>
                          <a:lnTo>
                            <a:pt x="1901" y="210"/>
                          </a:lnTo>
                          <a:lnTo>
                            <a:pt x="1908" y="230"/>
                          </a:lnTo>
                          <a:lnTo>
                            <a:pt x="1908" y="249"/>
                          </a:lnTo>
                          <a:lnTo>
                            <a:pt x="1879" y="236"/>
                          </a:lnTo>
                          <a:lnTo>
                            <a:pt x="1839" y="218"/>
                          </a:lnTo>
                          <a:lnTo>
                            <a:pt x="1822" y="212"/>
                          </a:lnTo>
                          <a:lnTo>
                            <a:pt x="1799" y="204"/>
                          </a:lnTo>
                          <a:lnTo>
                            <a:pt x="1771" y="195"/>
                          </a:lnTo>
                          <a:lnTo>
                            <a:pt x="1771" y="176"/>
                          </a:lnTo>
                          <a:lnTo>
                            <a:pt x="1751" y="180"/>
                          </a:lnTo>
                          <a:lnTo>
                            <a:pt x="1709" y="210"/>
                          </a:lnTo>
                          <a:lnTo>
                            <a:pt x="1744" y="153"/>
                          </a:lnTo>
                          <a:lnTo>
                            <a:pt x="1771" y="115"/>
                          </a:lnTo>
                          <a:lnTo>
                            <a:pt x="1772" y="108"/>
                          </a:lnTo>
                          <a:lnTo>
                            <a:pt x="1774" y="89"/>
                          </a:lnTo>
                          <a:lnTo>
                            <a:pt x="1775" y="80"/>
                          </a:lnTo>
                          <a:lnTo>
                            <a:pt x="1775" y="71"/>
                          </a:lnTo>
                          <a:lnTo>
                            <a:pt x="1774" y="64"/>
                          </a:lnTo>
                          <a:lnTo>
                            <a:pt x="1772" y="62"/>
                          </a:lnTo>
                          <a:lnTo>
                            <a:pt x="1771" y="61"/>
                          </a:lnTo>
                          <a:lnTo>
                            <a:pt x="1759" y="56"/>
                          </a:lnTo>
                          <a:lnTo>
                            <a:pt x="1747" y="49"/>
                          </a:lnTo>
                          <a:lnTo>
                            <a:pt x="1732" y="38"/>
                          </a:lnTo>
                          <a:lnTo>
                            <a:pt x="1694" y="61"/>
                          </a:lnTo>
                          <a:lnTo>
                            <a:pt x="1674" y="23"/>
                          </a:lnTo>
                          <a:lnTo>
                            <a:pt x="1674" y="0"/>
                          </a:lnTo>
                          <a:lnTo>
                            <a:pt x="1632" y="0"/>
                          </a:lnTo>
                          <a:lnTo>
                            <a:pt x="1612" y="46"/>
                          </a:lnTo>
                          <a:lnTo>
                            <a:pt x="1582" y="92"/>
                          </a:lnTo>
                          <a:lnTo>
                            <a:pt x="1475" y="83"/>
                          </a:lnTo>
                          <a:lnTo>
                            <a:pt x="1387" y="172"/>
                          </a:lnTo>
                          <a:lnTo>
                            <a:pt x="1383" y="215"/>
                          </a:lnTo>
                          <a:lnTo>
                            <a:pt x="1333" y="218"/>
                          </a:lnTo>
                          <a:lnTo>
                            <a:pt x="1331" y="224"/>
                          </a:lnTo>
                          <a:lnTo>
                            <a:pt x="1330" y="237"/>
                          </a:lnTo>
                          <a:lnTo>
                            <a:pt x="1328" y="246"/>
                          </a:lnTo>
                          <a:lnTo>
                            <a:pt x="1330" y="256"/>
                          </a:lnTo>
                          <a:lnTo>
                            <a:pt x="1333" y="265"/>
                          </a:lnTo>
                          <a:lnTo>
                            <a:pt x="1338" y="272"/>
                          </a:lnTo>
                          <a:lnTo>
                            <a:pt x="1350" y="286"/>
                          </a:lnTo>
                          <a:lnTo>
                            <a:pt x="1360" y="296"/>
                          </a:lnTo>
                          <a:lnTo>
                            <a:pt x="1368" y="307"/>
                          </a:lnTo>
                          <a:lnTo>
                            <a:pt x="1371" y="313"/>
                          </a:lnTo>
                          <a:lnTo>
                            <a:pt x="1372" y="317"/>
                          </a:lnTo>
                          <a:lnTo>
                            <a:pt x="1371" y="320"/>
                          </a:lnTo>
                          <a:lnTo>
                            <a:pt x="1369" y="320"/>
                          </a:lnTo>
                          <a:lnTo>
                            <a:pt x="1362" y="319"/>
                          </a:lnTo>
                          <a:lnTo>
                            <a:pt x="1351" y="314"/>
                          </a:lnTo>
                          <a:lnTo>
                            <a:pt x="1339" y="308"/>
                          </a:lnTo>
                          <a:lnTo>
                            <a:pt x="1316" y="295"/>
                          </a:lnTo>
                          <a:lnTo>
                            <a:pt x="1306" y="287"/>
                          </a:lnTo>
                          <a:lnTo>
                            <a:pt x="1268" y="280"/>
                          </a:lnTo>
                          <a:lnTo>
                            <a:pt x="1268" y="364"/>
                          </a:lnTo>
                          <a:lnTo>
                            <a:pt x="1267" y="369"/>
                          </a:lnTo>
                          <a:lnTo>
                            <a:pt x="1265" y="373"/>
                          </a:lnTo>
                          <a:lnTo>
                            <a:pt x="1262" y="379"/>
                          </a:lnTo>
                          <a:lnTo>
                            <a:pt x="1261" y="385"/>
                          </a:lnTo>
                          <a:lnTo>
                            <a:pt x="1262" y="391"/>
                          </a:lnTo>
                          <a:lnTo>
                            <a:pt x="1267" y="397"/>
                          </a:lnTo>
                          <a:lnTo>
                            <a:pt x="1276" y="403"/>
                          </a:lnTo>
                          <a:lnTo>
                            <a:pt x="1291" y="409"/>
                          </a:lnTo>
                          <a:lnTo>
                            <a:pt x="1283" y="432"/>
                          </a:lnTo>
                          <a:lnTo>
                            <a:pt x="1264" y="444"/>
                          </a:lnTo>
                          <a:lnTo>
                            <a:pt x="1258" y="449"/>
                          </a:lnTo>
                          <a:lnTo>
                            <a:pt x="1242" y="462"/>
                          </a:lnTo>
                          <a:lnTo>
                            <a:pt x="1235" y="471"/>
                          </a:lnTo>
                          <a:lnTo>
                            <a:pt x="1227" y="480"/>
                          </a:lnTo>
                          <a:lnTo>
                            <a:pt x="1221" y="489"/>
                          </a:lnTo>
                          <a:lnTo>
                            <a:pt x="1218" y="499"/>
                          </a:lnTo>
                          <a:lnTo>
                            <a:pt x="1221" y="483"/>
                          </a:lnTo>
                          <a:lnTo>
                            <a:pt x="1224" y="452"/>
                          </a:lnTo>
                          <a:lnTo>
                            <a:pt x="1226" y="434"/>
                          </a:lnTo>
                          <a:lnTo>
                            <a:pt x="1224" y="416"/>
                          </a:lnTo>
                          <a:lnTo>
                            <a:pt x="1223" y="408"/>
                          </a:lnTo>
                          <a:lnTo>
                            <a:pt x="1221" y="400"/>
                          </a:lnTo>
                          <a:lnTo>
                            <a:pt x="1218" y="394"/>
                          </a:lnTo>
                          <a:lnTo>
                            <a:pt x="1214" y="391"/>
                          </a:lnTo>
                          <a:lnTo>
                            <a:pt x="1208" y="384"/>
                          </a:lnTo>
                          <a:lnTo>
                            <a:pt x="1208" y="381"/>
                          </a:lnTo>
                          <a:lnTo>
                            <a:pt x="1206" y="378"/>
                          </a:lnTo>
                          <a:lnTo>
                            <a:pt x="1208" y="372"/>
                          </a:lnTo>
                          <a:lnTo>
                            <a:pt x="1212" y="366"/>
                          </a:lnTo>
                          <a:lnTo>
                            <a:pt x="1217" y="363"/>
                          </a:lnTo>
                          <a:lnTo>
                            <a:pt x="1221" y="358"/>
                          </a:lnTo>
                          <a:lnTo>
                            <a:pt x="1226" y="357"/>
                          </a:lnTo>
                          <a:lnTo>
                            <a:pt x="1211" y="275"/>
                          </a:lnTo>
                          <a:lnTo>
                            <a:pt x="1197" y="281"/>
                          </a:lnTo>
                          <a:lnTo>
                            <a:pt x="1184" y="287"/>
                          </a:lnTo>
                          <a:lnTo>
                            <a:pt x="1167" y="296"/>
                          </a:lnTo>
                          <a:lnTo>
                            <a:pt x="1152" y="308"/>
                          </a:lnTo>
                          <a:lnTo>
                            <a:pt x="1144" y="316"/>
                          </a:lnTo>
                          <a:lnTo>
                            <a:pt x="1138" y="325"/>
                          </a:lnTo>
                          <a:lnTo>
                            <a:pt x="1132" y="333"/>
                          </a:lnTo>
                          <a:lnTo>
                            <a:pt x="1129" y="343"/>
                          </a:lnTo>
                          <a:lnTo>
                            <a:pt x="1126" y="352"/>
                          </a:lnTo>
                          <a:lnTo>
                            <a:pt x="1126" y="364"/>
                          </a:lnTo>
                          <a:lnTo>
                            <a:pt x="1129" y="370"/>
                          </a:lnTo>
                          <a:lnTo>
                            <a:pt x="1134" y="387"/>
                          </a:lnTo>
                          <a:lnTo>
                            <a:pt x="1135" y="397"/>
                          </a:lnTo>
                          <a:lnTo>
                            <a:pt x="1137" y="409"/>
                          </a:lnTo>
                          <a:lnTo>
                            <a:pt x="1135" y="422"/>
                          </a:lnTo>
                          <a:lnTo>
                            <a:pt x="1134" y="432"/>
                          </a:lnTo>
                          <a:lnTo>
                            <a:pt x="1131" y="425"/>
                          </a:lnTo>
                          <a:lnTo>
                            <a:pt x="1122" y="406"/>
                          </a:lnTo>
                          <a:lnTo>
                            <a:pt x="1116" y="397"/>
                          </a:lnTo>
                          <a:lnTo>
                            <a:pt x="1110" y="391"/>
                          </a:lnTo>
                          <a:lnTo>
                            <a:pt x="1104" y="387"/>
                          </a:lnTo>
                          <a:lnTo>
                            <a:pt x="1099" y="387"/>
                          </a:lnTo>
                          <a:lnTo>
                            <a:pt x="1096" y="387"/>
                          </a:lnTo>
                          <a:lnTo>
                            <a:pt x="1088" y="390"/>
                          </a:lnTo>
                          <a:lnTo>
                            <a:pt x="1082" y="396"/>
                          </a:lnTo>
                          <a:lnTo>
                            <a:pt x="1073" y="406"/>
                          </a:lnTo>
                          <a:lnTo>
                            <a:pt x="1067" y="417"/>
                          </a:lnTo>
                          <a:lnTo>
                            <a:pt x="1064" y="422"/>
                          </a:lnTo>
                          <a:lnTo>
                            <a:pt x="1024" y="414"/>
                          </a:lnTo>
                          <a:lnTo>
                            <a:pt x="996" y="406"/>
                          </a:lnTo>
                          <a:lnTo>
                            <a:pt x="996" y="437"/>
                          </a:lnTo>
                          <a:lnTo>
                            <a:pt x="974" y="441"/>
                          </a:lnTo>
                          <a:lnTo>
                            <a:pt x="954" y="441"/>
                          </a:lnTo>
                          <a:lnTo>
                            <a:pt x="915" y="441"/>
                          </a:lnTo>
                          <a:lnTo>
                            <a:pt x="915" y="479"/>
                          </a:lnTo>
                          <a:lnTo>
                            <a:pt x="874" y="464"/>
                          </a:lnTo>
                          <a:lnTo>
                            <a:pt x="862" y="437"/>
                          </a:lnTo>
                          <a:lnTo>
                            <a:pt x="850" y="452"/>
                          </a:lnTo>
                          <a:lnTo>
                            <a:pt x="847" y="491"/>
                          </a:lnTo>
                          <a:lnTo>
                            <a:pt x="847" y="517"/>
                          </a:lnTo>
                          <a:lnTo>
                            <a:pt x="827" y="521"/>
                          </a:lnTo>
                          <a:lnTo>
                            <a:pt x="800" y="529"/>
                          </a:lnTo>
                          <a:lnTo>
                            <a:pt x="790" y="544"/>
                          </a:lnTo>
                          <a:lnTo>
                            <a:pt x="743" y="574"/>
                          </a:lnTo>
                          <a:lnTo>
                            <a:pt x="720" y="551"/>
                          </a:lnTo>
                          <a:lnTo>
                            <a:pt x="720" y="509"/>
                          </a:lnTo>
                          <a:lnTo>
                            <a:pt x="693" y="491"/>
                          </a:lnTo>
                          <a:lnTo>
                            <a:pt x="696" y="489"/>
                          </a:lnTo>
                          <a:lnTo>
                            <a:pt x="702" y="486"/>
                          </a:lnTo>
                          <a:lnTo>
                            <a:pt x="707" y="486"/>
                          </a:lnTo>
                          <a:lnTo>
                            <a:pt x="711" y="486"/>
                          </a:lnTo>
                          <a:lnTo>
                            <a:pt x="717" y="489"/>
                          </a:lnTo>
                          <a:lnTo>
                            <a:pt x="725" y="494"/>
                          </a:lnTo>
                          <a:lnTo>
                            <a:pt x="732" y="500"/>
                          </a:lnTo>
                          <a:lnTo>
                            <a:pt x="744" y="508"/>
                          </a:lnTo>
                          <a:lnTo>
                            <a:pt x="755" y="512"/>
                          </a:lnTo>
                          <a:lnTo>
                            <a:pt x="761" y="514"/>
                          </a:lnTo>
                          <a:lnTo>
                            <a:pt x="765" y="512"/>
                          </a:lnTo>
                          <a:lnTo>
                            <a:pt x="771" y="511"/>
                          </a:lnTo>
                          <a:lnTo>
                            <a:pt x="774" y="508"/>
                          </a:lnTo>
                          <a:lnTo>
                            <a:pt x="777" y="503"/>
                          </a:lnTo>
                          <a:lnTo>
                            <a:pt x="780" y="494"/>
                          </a:lnTo>
                          <a:lnTo>
                            <a:pt x="780" y="485"/>
                          </a:lnTo>
                          <a:lnTo>
                            <a:pt x="780" y="471"/>
                          </a:lnTo>
                          <a:lnTo>
                            <a:pt x="777" y="456"/>
                          </a:lnTo>
                          <a:lnTo>
                            <a:pt x="774" y="437"/>
                          </a:lnTo>
                          <a:lnTo>
                            <a:pt x="768" y="429"/>
                          </a:lnTo>
                          <a:lnTo>
                            <a:pt x="759" y="422"/>
                          </a:lnTo>
                          <a:lnTo>
                            <a:pt x="749" y="414"/>
                          </a:lnTo>
                          <a:lnTo>
                            <a:pt x="734" y="405"/>
                          </a:lnTo>
                          <a:lnTo>
                            <a:pt x="714" y="397"/>
                          </a:lnTo>
                          <a:lnTo>
                            <a:pt x="703" y="394"/>
                          </a:lnTo>
                          <a:lnTo>
                            <a:pt x="690" y="393"/>
                          </a:lnTo>
                          <a:lnTo>
                            <a:pt x="678" y="391"/>
                          </a:lnTo>
                          <a:lnTo>
                            <a:pt x="663" y="391"/>
                          </a:lnTo>
                          <a:lnTo>
                            <a:pt x="658" y="381"/>
                          </a:lnTo>
                          <a:lnTo>
                            <a:pt x="652" y="373"/>
                          </a:lnTo>
                          <a:lnTo>
                            <a:pt x="645" y="363"/>
                          </a:lnTo>
                          <a:lnTo>
                            <a:pt x="636" y="355"/>
                          </a:lnTo>
                          <a:lnTo>
                            <a:pt x="631" y="351"/>
                          </a:lnTo>
                          <a:lnTo>
                            <a:pt x="625" y="349"/>
                          </a:lnTo>
                          <a:lnTo>
                            <a:pt x="620" y="348"/>
                          </a:lnTo>
                          <a:lnTo>
                            <a:pt x="614" y="348"/>
                          </a:lnTo>
                          <a:lnTo>
                            <a:pt x="608" y="349"/>
                          </a:lnTo>
                          <a:lnTo>
                            <a:pt x="601" y="352"/>
                          </a:lnTo>
                          <a:lnTo>
                            <a:pt x="587" y="361"/>
                          </a:lnTo>
                          <a:lnTo>
                            <a:pt x="572" y="369"/>
                          </a:lnTo>
                          <a:lnTo>
                            <a:pt x="540" y="382"/>
                          </a:lnTo>
                          <a:lnTo>
                            <a:pt x="527" y="388"/>
                          </a:lnTo>
                          <a:lnTo>
                            <a:pt x="516" y="394"/>
                          </a:lnTo>
                          <a:lnTo>
                            <a:pt x="509" y="400"/>
                          </a:lnTo>
                          <a:lnTo>
                            <a:pt x="506" y="403"/>
                          </a:lnTo>
                          <a:lnTo>
                            <a:pt x="506" y="406"/>
                          </a:lnTo>
                          <a:lnTo>
                            <a:pt x="504" y="411"/>
                          </a:lnTo>
                          <a:lnTo>
                            <a:pt x="500" y="417"/>
                          </a:lnTo>
                          <a:lnTo>
                            <a:pt x="494" y="422"/>
                          </a:lnTo>
                          <a:lnTo>
                            <a:pt x="486" y="425"/>
                          </a:lnTo>
                          <a:lnTo>
                            <a:pt x="473" y="431"/>
                          </a:lnTo>
                          <a:lnTo>
                            <a:pt x="466" y="432"/>
                          </a:lnTo>
                          <a:lnTo>
                            <a:pt x="456" y="471"/>
                          </a:lnTo>
                          <a:lnTo>
                            <a:pt x="421" y="499"/>
                          </a:lnTo>
                          <a:lnTo>
                            <a:pt x="367" y="559"/>
                          </a:lnTo>
                          <a:lnTo>
                            <a:pt x="334" y="624"/>
                          </a:lnTo>
                          <a:lnTo>
                            <a:pt x="306" y="640"/>
                          </a:lnTo>
                          <a:lnTo>
                            <a:pt x="299" y="693"/>
                          </a:lnTo>
                          <a:lnTo>
                            <a:pt x="306" y="728"/>
                          </a:lnTo>
                          <a:lnTo>
                            <a:pt x="352" y="743"/>
                          </a:lnTo>
                          <a:lnTo>
                            <a:pt x="386" y="740"/>
                          </a:lnTo>
                          <a:lnTo>
                            <a:pt x="394" y="770"/>
                          </a:lnTo>
                          <a:lnTo>
                            <a:pt x="394" y="800"/>
                          </a:lnTo>
                          <a:lnTo>
                            <a:pt x="441" y="797"/>
                          </a:lnTo>
                          <a:lnTo>
                            <a:pt x="451" y="758"/>
                          </a:lnTo>
                          <a:lnTo>
                            <a:pt x="476" y="708"/>
                          </a:lnTo>
                          <a:lnTo>
                            <a:pt x="471" y="659"/>
                          </a:lnTo>
                          <a:lnTo>
                            <a:pt x="494" y="616"/>
                          </a:lnTo>
                          <a:lnTo>
                            <a:pt x="525" y="574"/>
                          </a:lnTo>
                          <a:lnTo>
                            <a:pt x="551" y="544"/>
                          </a:lnTo>
                          <a:lnTo>
                            <a:pt x="557" y="541"/>
                          </a:lnTo>
                          <a:lnTo>
                            <a:pt x="563" y="538"/>
                          </a:lnTo>
                          <a:lnTo>
                            <a:pt x="569" y="535"/>
                          </a:lnTo>
                          <a:lnTo>
                            <a:pt x="575" y="535"/>
                          </a:lnTo>
                          <a:lnTo>
                            <a:pt x="577" y="536"/>
                          </a:lnTo>
                          <a:lnTo>
                            <a:pt x="580" y="538"/>
                          </a:lnTo>
                          <a:lnTo>
                            <a:pt x="580" y="541"/>
                          </a:lnTo>
                          <a:lnTo>
                            <a:pt x="581" y="544"/>
                          </a:lnTo>
                          <a:lnTo>
                            <a:pt x="578" y="556"/>
                          </a:lnTo>
                          <a:lnTo>
                            <a:pt x="574" y="568"/>
                          </a:lnTo>
                          <a:lnTo>
                            <a:pt x="568" y="579"/>
                          </a:lnTo>
                          <a:lnTo>
                            <a:pt x="562" y="586"/>
                          </a:lnTo>
                          <a:lnTo>
                            <a:pt x="556" y="591"/>
                          </a:lnTo>
                          <a:lnTo>
                            <a:pt x="550" y="594"/>
                          </a:lnTo>
                          <a:lnTo>
                            <a:pt x="545" y="597"/>
                          </a:lnTo>
                          <a:lnTo>
                            <a:pt x="540" y="598"/>
                          </a:lnTo>
                          <a:lnTo>
                            <a:pt x="525" y="643"/>
                          </a:lnTo>
                          <a:lnTo>
                            <a:pt x="525" y="649"/>
                          </a:lnTo>
                          <a:lnTo>
                            <a:pt x="527" y="656"/>
                          </a:lnTo>
                          <a:lnTo>
                            <a:pt x="530" y="663"/>
                          </a:lnTo>
                          <a:lnTo>
                            <a:pt x="536" y="671"/>
                          </a:lnTo>
                          <a:lnTo>
                            <a:pt x="543" y="678"/>
                          </a:lnTo>
                          <a:lnTo>
                            <a:pt x="557" y="683"/>
                          </a:lnTo>
                          <a:lnTo>
                            <a:pt x="565" y="684"/>
                          </a:lnTo>
                          <a:lnTo>
                            <a:pt x="575" y="686"/>
                          </a:lnTo>
                          <a:lnTo>
                            <a:pt x="593" y="687"/>
                          </a:lnTo>
                          <a:lnTo>
                            <a:pt x="608" y="692"/>
                          </a:lnTo>
                          <a:lnTo>
                            <a:pt x="622" y="696"/>
                          </a:lnTo>
                          <a:lnTo>
                            <a:pt x="633" y="701"/>
                          </a:lnTo>
                          <a:lnTo>
                            <a:pt x="646" y="708"/>
                          </a:lnTo>
                          <a:lnTo>
                            <a:pt x="651" y="713"/>
                          </a:lnTo>
                          <a:lnTo>
                            <a:pt x="613" y="723"/>
                          </a:lnTo>
                          <a:lnTo>
                            <a:pt x="571" y="720"/>
                          </a:lnTo>
                          <a:lnTo>
                            <a:pt x="540" y="770"/>
                          </a:lnTo>
                          <a:lnTo>
                            <a:pt x="509" y="785"/>
                          </a:lnTo>
                          <a:lnTo>
                            <a:pt x="506" y="835"/>
                          </a:lnTo>
                          <a:lnTo>
                            <a:pt x="483" y="855"/>
                          </a:lnTo>
                          <a:lnTo>
                            <a:pt x="371" y="850"/>
                          </a:lnTo>
                          <a:lnTo>
                            <a:pt x="371" y="797"/>
                          </a:lnTo>
                          <a:lnTo>
                            <a:pt x="368" y="796"/>
                          </a:lnTo>
                          <a:lnTo>
                            <a:pt x="364" y="796"/>
                          </a:lnTo>
                          <a:lnTo>
                            <a:pt x="359" y="796"/>
                          </a:lnTo>
                          <a:lnTo>
                            <a:pt x="355" y="797"/>
                          </a:lnTo>
                          <a:lnTo>
                            <a:pt x="350" y="802"/>
                          </a:lnTo>
                          <a:lnTo>
                            <a:pt x="347" y="808"/>
                          </a:lnTo>
                          <a:lnTo>
                            <a:pt x="344" y="816"/>
                          </a:lnTo>
                          <a:lnTo>
                            <a:pt x="341" y="835"/>
                          </a:lnTo>
                          <a:lnTo>
                            <a:pt x="338" y="853"/>
                          </a:lnTo>
                          <a:lnTo>
                            <a:pt x="334" y="870"/>
                          </a:lnTo>
                          <a:lnTo>
                            <a:pt x="299" y="885"/>
                          </a:lnTo>
                          <a:lnTo>
                            <a:pt x="267" y="935"/>
                          </a:lnTo>
                          <a:lnTo>
                            <a:pt x="237" y="957"/>
                          </a:lnTo>
                          <a:lnTo>
                            <a:pt x="199" y="962"/>
                          </a:lnTo>
                          <a:lnTo>
                            <a:pt x="187" y="985"/>
                          </a:lnTo>
                          <a:lnTo>
                            <a:pt x="199" y="1022"/>
                          </a:lnTo>
                          <a:lnTo>
                            <a:pt x="202" y="1028"/>
                          </a:lnTo>
                          <a:lnTo>
                            <a:pt x="205" y="1033"/>
                          </a:lnTo>
                          <a:lnTo>
                            <a:pt x="207" y="1040"/>
                          </a:lnTo>
                          <a:lnTo>
                            <a:pt x="208" y="1048"/>
                          </a:lnTo>
                          <a:lnTo>
                            <a:pt x="207" y="1057"/>
                          </a:lnTo>
                          <a:lnTo>
                            <a:pt x="202" y="1065"/>
                          </a:lnTo>
                          <a:lnTo>
                            <a:pt x="199" y="1069"/>
                          </a:lnTo>
                          <a:lnTo>
                            <a:pt x="195" y="1072"/>
                          </a:lnTo>
                          <a:lnTo>
                            <a:pt x="190" y="1075"/>
                          </a:lnTo>
                          <a:lnTo>
                            <a:pt x="184" y="1078"/>
                          </a:lnTo>
                          <a:lnTo>
                            <a:pt x="169" y="1081"/>
                          </a:lnTo>
                          <a:lnTo>
                            <a:pt x="154" y="1083"/>
                          </a:lnTo>
                          <a:lnTo>
                            <a:pt x="139" y="1081"/>
                          </a:lnTo>
                          <a:lnTo>
                            <a:pt x="113" y="1078"/>
                          </a:lnTo>
                          <a:lnTo>
                            <a:pt x="103" y="1077"/>
                          </a:lnTo>
                          <a:lnTo>
                            <a:pt x="95" y="1146"/>
                          </a:lnTo>
                          <a:lnTo>
                            <a:pt x="119" y="1206"/>
                          </a:lnTo>
                          <a:lnTo>
                            <a:pt x="169" y="1196"/>
                          </a:lnTo>
                          <a:lnTo>
                            <a:pt x="222" y="1176"/>
                          </a:lnTo>
                          <a:lnTo>
                            <a:pt x="252" y="1169"/>
                          </a:lnTo>
                          <a:lnTo>
                            <a:pt x="257" y="1134"/>
                          </a:lnTo>
                          <a:lnTo>
                            <a:pt x="279" y="1111"/>
                          </a:lnTo>
                          <a:lnTo>
                            <a:pt x="279" y="1062"/>
                          </a:lnTo>
                          <a:lnTo>
                            <a:pt x="284" y="1065"/>
                          </a:lnTo>
                          <a:lnTo>
                            <a:pt x="290" y="1069"/>
                          </a:lnTo>
                          <a:lnTo>
                            <a:pt x="297" y="1072"/>
                          </a:lnTo>
                          <a:lnTo>
                            <a:pt x="306" y="1075"/>
                          </a:lnTo>
                          <a:lnTo>
                            <a:pt x="319" y="1077"/>
                          </a:lnTo>
                          <a:lnTo>
                            <a:pt x="331" y="1077"/>
                          </a:lnTo>
                          <a:lnTo>
                            <a:pt x="344" y="1072"/>
                          </a:lnTo>
                          <a:lnTo>
                            <a:pt x="352" y="1071"/>
                          </a:lnTo>
                          <a:lnTo>
                            <a:pt x="358" y="1071"/>
                          </a:lnTo>
                          <a:lnTo>
                            <a:pt x="365" y="1071"/>
                          </a:lnTo>
                          <a:lnTo>
                            <a:pt x="371" y="1072"/>
                          </a:lnTo>
                          <a:lnTo>
                            <a:pt x="382" y="1078"/>
                          </a:lnTo>
                          <a:lnTo>
                            <a:pt x="391" y="1086"/>
                          </a:lnTo>
                          <a:lnTo>
                            <a:pt x="399" y="1095"/>
                          </a:lnTo>
                          <a:lnTo>
                            <a:pt x="405" y="1102"/>
                          </a:lnTo>
                          <a:lnTo>
                            <a:pt x="409" y="1111"/>
                          </a:lnTo>
                          <a:lnTo>
                            <a:pt x="441" y="1161"/>
                          </a:lnTo>
                          <a:lnTo>
                            <a:pt x="463" y="1161"/>
                          </a:lnTo>
                          <a:lnTo>
                            <a:pt x="471" y="1139"/>
                          </a:lnTo>
                          <a:lnTo>
                            <a:pt x="448" y="1104"/>
                          </a:lnTo>
                          <a:lnTo>
                            <a:pt x="433" y="1084"/>
                          </a:lnTo>
                          <a:lnTo>
                            <a:pt x="433" y="1065"/>
                          </a:lnTo>
                          <a:lnTo>
                            <a:pt x="444" y="1057"/>
                          </a:lnTo>
                          <a:lnTo>
                            <a:pt x="471" y="1096"/>
                          </a:lnTo>
                          <a:lnTo>
                            <a:pt x="501" y="1119"/>
                          </a:lnTo>
                          <a:lnTo>
                            <a:pt x="513" y="1154"/>
                          </a:lnTo>
                          <a:lnTo>
                            <a:pt x="521" y="1158"/>
                          </a:lnTo>
                          <a:lnTo>
                            <a:pt x="528" y="1163"/>
                          </a:lnTo>
                          <a:lnTo>
                            <a:pt x="537" y="1169"/>
                          </a:lnTo>
                          <a:lnTo>
                            <a:pt x="548" y="1170"/>
                          </a:lnTo>
                          <a:lnTo>
                            <a:pt x="551" y="1172"/>
                          </a:lnTo>
                          <a:lnTo>
                            <a:pt x="556" y="1170"/>
                          </a:lnTo>
                          <a:lnTo>
                            <a:pt x="559" y="1169"/>
                          </a:lnTo>
                          <a:lnTo>
                            <a:pt x="562" y="1167"/>
                          </a:lnTo>
                          <a:lnTo>
                            <a:pt x="563" y="1163"/>
                          </a:lnTo>
                          <a:lnTo>
                            <a:pt x="563" y="1157"/>
                          </a:lnTo>
                          <a:lnTo>
                            <a:pt x="563" y="1134"/>
                          </a:lnTo>
                          <a:lnTo>
                            <a:pt x="565" y="1119"/>
                          </a:lnTo>
                          <a:lnTo>
                            <a:pt x="566" y="1107"/>
                          </a:lnTo>
                          <a:lnTo>
                            <a:pt x="598" y="1119"/>
                          </a:lnTo>
                          <a:lnTo>
                            <a:pt x="620" y="1119"/>
                          </a:lnTo>
                          <a:lnTo>
                            <a:pt x="620" y="1084"/>
                          </a:lnTo>
                          <a:lnTo>
                            <a:pt x="620" y="1057"/>
                          </a:lnTo>
                          <a:lnTo>
                            <a:pt x="628" y="1027"/>
                          </a:lnTo>
                          <a:lnTo>
                            <a:pt x="682" y="1019"/>
                          </a:lnTo>
                          <a:lnTo>
                            <a:pt x="682" y="1025"/>
                          </a:lnTo>
                          <a:lnTo>
                            <a:pt x="684" y="1039"/>
                          </a:lnTo>
                          <a:lnTo>
                            <a:pt x="685" y="1045"/>
                          </a:lnTo>
                          <a:lnTo>
                            <a:pt x="687" y="1051"/>
                          </a:lnTo>
                          <a:lnTo>
                            <a:pt x="690" y="1056"/>
                          </a:lnTo>
                          <a:lnTo>
                            <a:pt x="693" y="1057"/>
                          </a:lnTo>
                          <a:lnTo>
                            <a:pt x="747" y="1057"/>
                          </a:lnTo>
                          <a:lnTo>
                            <a:pt x="725" y="1007"/>
                          </a:lnTo>
                          <a:lnTo>
                            <a:pt x="750" y="1007"/>
                          </a:lnTo>
                          <a:lnTo>
                            <a:pt x="782" y="1057"/>
                          </a:lnTo>
                          <a:lnTo>
                            <a:pt x="783" y="1065"/>
                          </a:lnTo>
                          <a:lnTo>
                            <a:pt x="783" y="1074"/>
                          </a:lnTo>
                          <a:lnTo>
                            <a:pt x="783" y="1083"/>
                          </a:lnTo>
                          <a:lnTo>
                            <a:pt x="780" y="1092"/>
                          </a:lnTo>
                          <a:lnTo>
                            <a:pt x="777" y="1096"/>
                          </a:lnTo>
                          <a:lnTo>
                            <a:pt x="773" y="1099"/>
                          </a:lnTo>
                          <a:lnTo>
                            <a:pt x="768" y="1102"/>
                          </a:lnTo>
                          <a:lnTo>
                            <a:pt x="762" y="1105"/>
                          </a:lnTo>
                          <a:lnTo>
                            <a:pt x="755" y="1107"/>
                          </a:lnTo>
                          <a:lnTo>
                            <a:pt x="747" y="1107"/>
                          </a:lnTo>
                          <a:lnTo>
                            <a:pt x="713" y="1108"/>
                          </a:lnTo>
                          <a:lnTo>
                            <a:pt x="687" y="1111"/>
                          </a:lnTo>
                          <a:lnTo>
                            <a:pt x="663" y="1114"/>
                          </a:lnTo>
                          <a:lnTo>
                            <a:pt x="628" y="1149"/>
                          </a:lnTo>
                          <a:lnTo>
                            <a:pt x="630" y="1158"/>
                          </a:lnTo>
                          <a:lnTo>
                            <a:pt x="633" y="1167"/>
                          </a:lnTo>
                          <a:lnTo>
                            <a:pt x="637" y="1178"/>
                          </a:lnTo>
                          <a:lnTo>
                            <a:pt x="645" y="1188"/>
                          </a:lnTo>
                          <a:lnTo>
                            <a:pt x="651" y="1193"/>
                          </a:lnTo>
                          <a:lnTo>
                            <a:pt x="657" y="1197"/>
                          </a:lnTo>
                          <a:lnTo>
                            <a:pt x="666" y="1202"/>
                          </a:lnTo>
                          <a:lnTo>
                            <a:pt x="675" y="1206"/>
                          </a:lnTo>
                          <a:lnTo>
                            <a:pt x="685" y="1208"/>
                          </a:lnTo>
                          <a:lnTo>
                            <a:pt x="697" y="1211"/>
                          </a:lnTo>
                          <a:lnTo>
                            <a:pt x="703" y="1211"/>
                          </a:lnTo>
                          <a:lnTo>
                            <a:pt x="710" y="1213"/>
                          </a:lnTo>
                          <a:lnTo>
                            <a:pt x="716" y="1217"/>
                          </a:lnTo>
                          <a:lnTo>
                            <a:pt x="717" y="1219"/>
                          </a:lnTo>
                          <a:lnTo>
                            <a:pt x="719" y="1223"/>
                          </a:lnTo>
                          <a:lnTo>
                            <a:pt x="719" y="1228"/>
                          </a:lnTo>
                          <a:lnTo>
                            <a:pt x="719" y="1234"/>
                          </a:lnTo>
                          <a:lnTo>
                            <a:pt x="716" y="1240"/>
                          </a:lnTo>
                          <a:lnTo>
                            <a:pt x="713" y="1249"/>
                          </a:lnTo>
                          <a:lnTo>
                            <a:pt x="708" y="1258"/>
                          </a:lnTo>
                          <a:lnTo>
                            <a:pt x="700" y="1268"/>
                          </a:lnTo>
                          <a:lnTo>
                            <a:pt x="640" y="1291"/>
                          </a:lnTo>
                          <a:lnTo>
                            <a:pt x="598" y="1303"/>
                          </a:lnTo>
                          <a:lnTo>
                            <a:pt x="556" y="1288"/>
                          </a:lnTo>
                          <a:lnTo>
                            <a:pt x="509" y="1276"/>
                          </a:lnTo>
                          <a:lnTo>
                            <a:pt x="506" y="1311"/>
                          </a:lnTo>
                          <a:lnTo>
                            <a:pt x="466" y="1296"/>
                          </a:lnTo>
                          <a:lnTo>
                            <a:pt x="433" y="1283"/>
                          </a:lnTo>
                          <a:lnTo>
                            <a:pt x="383" y="1276"/>
                          </a:lnTo>
                          <a:lnTo>
                            <a:pt x="376" y="1222"/>
                          </a:lnTo>
                          <a:lnTo>
                            <a:pt x="367" y="1203"/>
                          </a:lnTo>
                          <a:lnTo>
                            <a:pt x="302" y="1203"/>
                          </a:lnTo>
                          <a:lnTo>
                            <a:pt x="257" y="1206"/>
                          </a:lnTo>
                          <a:lnTo>
                            <a:pt x="237" y="1214"/>
                          </a:lnTo>
                          <a:lnTo>
                            <a:pt x="165" y="1219"/>
                          </a:lnTo>
                          <a:lnTo>
                            <a:pt x="127" y="1268"/>
                          </a:lnTo>
                          <a:lnTo>
                            <a:pt x="88" y="1333"/>
                          </a:lnTo>
                          <a:lnTo>
                            <a:pt x="11" y="1395"/>
                          </a:lnTo>
                          <a:lnTo>
                            <a:pt x="8" y="1406"/>
                          </a:lnTo>
                          <a:lnTo>
                            <a:pt x="3" y="1419"/>
                          </a:lnTo>
                          <a:lnTo>
                            <a:pt x="2" y="1437"/>
                          </a:lnTo>
                          <a:lnTo>
                            <a:pt x="0" y="1460"/>
                          </a:lnTo>
                          <a:lnTo>
                            <a:pt x="2" y="1472"/>
                          </a:lnTo>
                          <a:lnTo>
                            <a:pt x="3" y="1486"/>
                          </a:lnTo>
                          <a:lnTo>
                            <a:pt x="6" y="1499"/>
                          </a:lnTo>
                          <a:lnTo>
                            <a:pt x="11" y="1513"/>
                          </a:lnTo>
                          <a:lnTo>
                            <a:pt x="15" y="1528"/>
                          </a:lnTo>
                          <a:lnTo>
                            <a:pt x="23" y="1545"/>
                          </a:lnTo>
                          <a:lnTo>
                            <a:pt x="20" y="1548"/>
                          </a:lnTo>
                          <a:lnTo>
                            <a:pt x="18" y="1554"/>
                          </a:lnTo>
                          <a:lnTo>
                            <a:pt x="18" y="1561"/>
                          </a:lnTo>
                          <a:lnTo>
                            <a:pt x="20" y="1573"/>
                          </a:lnTo>
                          <a:lnTo>
                            <a:pt x="23" y="1587"/>
                          </a:lnTo>
                          <a:lnTo>
                            <a:pt x="30" y="1606"/>
                          </a:lnTo>
                          <a:lnTo>
                            <a:pt x="42" y="1628"/>
                          </a:lnTo>
                          <a:lnTo>
                            <a:pt x="44" y="1632"/>
                          </a:lnTo>
                          <a:lnTo>
                            <a:pt x="48" y="1643"/>
                          </a:lnTo>
                          <a:lnTo>
                            <a:pt x="57" y="1658"/>
                          </a:lnTo>
                          <a:lnTo>
                            <a:pt x="63" y="1665"/>
                          </a:lnTo>
                          <a:lnTo>
                            <a:pt x="71" y="1673"/>
                          </a:lnTo>
                          <a:lnTo>
                            <a:pt x="80" y="1679"/>
                          </a:lnTo>
                          <a:lnTo>
                            <a:pt x="92" y="1685"/>
                          </a:lnTo>
                          <a:lnTo>
                            <a:pt x="106" y="1690"/>
                          </a:lnTo>
                          <a:lnTo>
                            <a:pt x="121" y="1693"/>
                          </a:lnTo>
                          <a:lnTo>
                            <a:pt x="139" y="1694"/>
                          </a:lnTo>
                          <a:lnTo>
                            <a:pt x="159" y="1693"/>
                          </a:lnTo>
                          <a:lnTo>
                            <a:pt x="181" y="1690"/>
                          </a:lnTo>
                          <a:lnTo>
                            <a:pt x="207" y="1682"/>
                          </a:lnTo>
                          <a:lnTo>
                            <a:pt x="242" y="1677"/>
                          </a:lnTo>
                          <a:lnTo>
                            <a:pt x="272" y="1682"/>
                          </a:lnTo>
                          <a:lnTo>
                            <a:pt x="322" y="1677"/>
                          </a:lnTo>
                          <a:lnTo>
                            <a:pt x="309" y="1697"/>
                          </a:lnTo>
                          <a:lnTo>
                            <a:pt x="349" y="1697"/>
                          </a:lnTo>
                          <a:lnTo>
                            <a:pt x="352" y="1747"/>
                          </a:lnTo>
                          <a:lnTo>
                            <a:pt x="352" y="1757"/>
                          </a:lnTo>
                          <a:lnTo>
                            <a:pt x="350" y="1779"/>
                          </a:lnTo>
                          <a:lnTo>
                            <a:pt x="350" y="1791"/>
                          </a:lnTo>
                          <a:lnTo>
                            <a:pt x="350" y="1800"/>
                          </a:lnTo>
                          <a:lnTo>
                            <a:pt x="353" y="1809"/>
                          </a:lnTo>
                          <a:lnTo>
                            <a:pt x="355" y="1810"/>
                          </a:lnTo>
                          <a:lnTo>
                            <a:pt x="356" y="1812"/>
                          </a:lnTo>
                          <a:lnTo>
                            <a:pt x="367" y="1818"/>
                          </a:lnTo>
                          <a:lnTo>
                            <a:pt x="379" y="1828"/>
                          </a:lnTo>
                          <a:lnTo>
                            <a:pt x="385" y="1834"/>
                          </a:lnTo>
                          <a:lnTo>
                            <a:pt x="389" y="1842"/>
                          </a:lnTo>
                          <a:lnTo>
                            <a:pt x="393" y="1850"/>
                          </a:lnTo>
                          <a:lnTo>
                            <a:pt x="394" y="1859"/>
                          </a:lnTo>
                          <a:lnTo>
                            <a:pt x="396" y="1868"/>
                          </a:lnTo>
                          <a:lnTo>
                            <a:pt x="397" y="1880"/>
                          </a:lnTo>
                          <a:lnTo>
                            <a:pt x="402" y="1905"/>
                          </a:lnTo>
                          <a:lnTo>
                            <a:pt x="409" y="1934"/>
                          </a:lnTo>
                          <a:lnTo>
                            <a:pt x="405" y="1963"/>
                          </a:lnTo>
                          <a:lnTo>
                            <a:pt x="400" y="1988"/>
                          </a:lnTo>
                          <a:lnTo>
                            <a:pt x="399" y="2016"/>
                          </a:lnTo>
                          <a:lnTo>
                            <a:pt x="400" y="2047"/>
                          </a:lnTo>
                          <a:lnTo>
                            <a:pt x="405" y="2083"/>
                          </a:lnTo>
                          <a:lnTo>
                            <a:pt x="409" y="2126"/>
                          </a:lnTo>
                          <a:lnTo>
                            <a:pt x="444" y="2163"/>
                          </a:lnTo>
                          <a:lnTo>
                            <a:pt x="468" y="2192"/>
                          </a:lnTo>
                          <a:lnTo>
                            <a:pt x="476" y="2204"/>
                          </a:lnTo>
                          <a:lnTo>
                            <a:pt x="479" y="2210"/>
                          </a:lnTo>
                          <a:lnTo>
                            <a:pt x="476" y="2253"/>
                          </a:lnTo>
                          <a:lnTo>
                            <a:pt x="471" y="2287"/>
                          </a:lnTo>
                          <a:lnTo>
                            <a:pt x="533" y="2307"/>
                          </a:lnTo>
                          <a:lnTo>
                            <a:pt x="590" y="2295"/>
                          </a:lnTo>
                          <a:lnTo>
                            <a:pt x="620" y="2245"/>
                          </a:lnTo>
                          <a:lnTo>
                            <a:pt x="690" y="2192"/>
                          </a:lnTo>
                          <a:lnTo>
                            <a:pt x="690" y="2130"/>
                          </a:lnTo>
                          <a:lnTo>
                            <a:pt x="735" y="2118"/>
                          </a:lnTo>
                          <a:lnTo>
                            <a:pt x="735" y="2068"/>
                          </a:lnTo>
                          <a:lnTo>
                            <a:pt x="735" y="2023"/>
                          </a:lnTo>
                          <a:lnTo>
                            <a:pt x="740" y="2022"/>
                          </a:lnTo>
                          <a:lnTo>
                            <a:pt x="750" y="2019"/>
                          </a:lnTo>
                          <a:lnTo>
                            <a:pt x="764" y="2013"/>
                          </a:lnTo>
                          <a:lnTo>
                            <a:pt x="771" y="2008"/>
                          </a:lnTo>
                          <a:lnTo>
                            <a:pt x="779" y="2002"/>
                          </a:lnTo>
                          <a:lnTo>
                            <a:pt x="785" y="1994"/>
                          </a:lnTo>
                          <a:lnTo>
                            <a:pt x="791" y="1985"/>
                          </a:lnTo>
                          <a:lnTo>
                            <a:pt x="797" y="1975"/>
                          </a:lnTo>
                          <a:lnTo>
                            <a:pt x="800" y="1961"/>
                          </a:lnTo>
                          <a:lnTo>
                            <a:pt x="802" y="1946"/>
                          </a:lnTo>
                          <a:lnTo>
                            <a:pt x="802" y="1930"/>
                          </a:lnTo>
                          <a:lnTo>
                            <a:pt x="799" y="1910"/>
                          </a:lnTo>
                          <a:lnTo>
                            <a:pt x="793" y="1889"/>
                          </a:lnTo>
                          <a:lnTo>
                            <a:pt x="790" y="1819"/>
                          </a:lnTo>
                          <a:lnTo>
                            <a:pt x="824" y="1782"/>
                          </a:lnTo>
                          <a:lnTo>
                            <a:pt x="845" y="1759"/>
                          </a:lnTo>
                          <a:lnTo>
                            <a:pt x="868" y="1736"/>
                          </a:lnTo>
                          <a:lnTo>
                            <a:pt x="892" y="1708"/>
                          </a:lnTo>
                          <a:lnTo>
                            <a:pt x="903" y="1691"/>
                          </a:lnTo>
                          <a:lnTo>
                            <a:pt x="913" y="1676"/>
                          </a:lnTo>
                          <a:lnTo>
                            <a:pt x="922" y="1659"/>
                          </a:lnTo>
                          <a:lnTo>
                            <a:pt x="930" y="1644"/>
                          </a:lnTo>
                          <a:lnTo>
                            <a:pt x="936" y="1629"/>
                          </a:lnTo>
                          <a:lnTo>
                            <a:pt x="937" y="1614"/>
                          </a:lnTo>
                          <a:lnTo>
                            <a:pt x="937" y="1608"/>
                          </a:lnTo>
                          <a:lnTo>
                            <a:pt x="936" y="1602"/>
                          </a:lnTo>
                          <a:lnTo>
                            <a:pt x="934" y="1596"/>
                          </a:lnTo>
                          <a:lnTo>
                            <a:pt x="931" y="1590"/>
                          </a:lnTo>
                          <a:lnTo>
                            <a:pt x="916" y="1597"/>
                          </a:lnTo>
                          <a:lnTo>
                            <a:pt x="883" y="1611"/>
                          </a:lnTo>
                          <a:lnTo>
                            <a:pt x="865" y="1617"/>
                          </a:lnTo>
                          <a:lnTo>
                            <a:pt x="848" y="1620"/>
                          </a:lnTo>
                          <a:lnTo>
                            <a:pt x="842" y="1622"/>
                          </a:lnTo>
                          <a:lnTo>
                            <a:pt x="836" y="1622"/>
                          </a:lnTo>
                          <a:lnTo>
                            <a:pt x="833" y="1620"/>
                          </a:lnTo>
                          <a:lnTo>
                            <a:pt x="832" y="1617"/>
                          </a:lnTo>
                          <a:lnTo>
                            <a:pt x="824" y="1588"/>
                          </a:lnTo>
                          <a:lnTo>
                            <a:pt x="820" y="1575"/>
                          </a:lnTo>
                          <a:lnTo>
                            <a:pt x="770" y="1513"/>
                          </a:lnTo>
                          <a:lnTo>
                            <a:pt x="765" y="1499"/>
                          </a:lnTo>
                          <a:lnTo>
                            <a:pt x="764" y="1487"/>
                          </a:lnTo>
                          <a:lnTo>
                            <a:pt x="762" y="1475"/>
                          </a:lnTo>
                          <a:lnTo>
                            <a:pt x="761" y="1468"/>
                          </a:lnTo>
                          <a:lnTo>
                            <a:pt x="758" y="1459"/>
                          </a:lnTo>
                          <a:lnTo>
                            <a:pt x="747" y="1437"/>
                          </a:lnTo>
                          <a:lnTo>
                            <a:pt x="732" y="1410"/>
                          </a:lnTo>
                          <a:lnTo>
                            <a:pt x="685" y="1353"/>
                          </a:lnTo>
                          <a:lnTo>
                            <a:pt x="720" y="1326"/>
                          </a:lnTo>
                          <a:lnTo>
                            <a:pt x="728" y="1371"/>
                          </a:lnTo>
                          <a:lnTo>
                            <a:pt x="777" y="1440"/>
                          </a:lnTo>
                          <a:lnTo>
                            <a:pt x="820" y="1510"/>
                          </a:lnTo>
                          <a:lnTo>
                            <a:pt x="847" y="1575"/>
                          </a:lnTo>
                          <a:lnTo>
                            <a:pt x="877" y="1560"/>
                          </a:lnTo>
                          <a:lnTo>
                            <a:pt x="931" y="1528"/>
                          </a:lnTo>
                          <a:lnTo>
                            <a:pt x="981" y="1505"/>
                          </a:lnTo>
                          <a:lnTo>
                            <a:pt x="1031" y="1483"/>
                          </a:lnTo>
                          <a:lnTo>
                            <a:pt x="1024" y="1445"/>
                          </a:lnTo>
                          <a:lnTo>
                            <a:pt x="1004" y="1418"/>
                          </a:lnTo>
                          <a:lnTo>
                            <a:pt x="999" y="1383"/>
                          </a:lnTo>
                          <a:lnTo>
                            <a:pt x="957" y="1388"/>
                          </a:lnTo>
                          <a:lnTo>
                            <a:pt x="915" y="1341"/>
                          </a:lnTo>
                          <a:lnTo>
                            <a:pt x="915" y="1314"/>
                          </a:lnTo>
                          <a:lnTo>
                            <a:pt x="928" y="1324"/>
                          </a:lnTo>
                          <a:lnTo>
                            <a:pt x="942" y="1335"/>
                          </a:lnTo>
                          <a:lnTo>
                            <a:pt x="962" y="1347"/>
                          </a:lnTo>
                          <a:lnTo>
                            <a:pt x="984" y="1359"/>
                          </a:lnTo>
                          <a:lnTo>
                            <a:pt x="1010" y="1371"/>
                          </a:lnTo>
                          <a:lnTo>
                            <a:pt x="1037" y="1380"/>
                          </a:lnTo>
                          <a:lnTo>
                            <a:pt x="1051" y="1385"/>
                          </a:lnTo>
                          <a:lnTo>
                            <a:pt x="1064" y="1388"/>
                          </a:lnTo>
                          <a:lnTo>
                            <a:pt x="1153" y="1410"/>
                          </a:lnTo>
                          <a:lnTo>
                            <a:pt x="1156" y="1456"/>
                          </a:lnTo>
                          <a:lnTo>
                            <a:pt x="1218" y="1453"/>
                          </a:lnTo>
                          <a:lnTo>
                            <a:pt x="1203" y="1510"/>
                          </a:lnTo>
                          <a:lnTo>
                            <a:pt x="1276" y="1632"/>
                          </a:lnTo>
                          <a:lnTo>
                            <a:pt x="1279" y="1635"/>
                          </a:lnTo>
                          <a:lnTo>
                            <a:pt x="1283" y="1637"/>
                          </a:lnTo>
                          <a:lnTo>
                            <a:pt x="1288" y="1637"/>
                          </a:lnTo>
                          <a:lnTo>
                            <a:pt x="1292" y="1637"/>
                          </a:lnTo>
                          <a:lnTo>
                            <a:pt x="1298" y="1634"/>
                          </a:lnTo>
                          <a:lnTo>
                            <a:pt x="1304" y="1628"/>
                          </a:lnTo>
                          <a:lnTo>
                            <a:pt x="1310" y="1617"/>
                          </a:lnTo>
                          <a:lnTo>
                            <a:pt x="1318" y="1600"/>
                          </a:lnTo>
                          <a:lnTo>
                            <a:pt x="1330" y="1578"/>
                          </a:lnTo>
                          <a:lnTo>
                            <a:pt x="1345" y="1554"/>
                          </a:lnTo>
                          <a:lnTo>
                            <a:pt x="1354" y="1540"/>
                          </a:lnTo>
                          <a:lnTo>
                            <a:pt x="1365" y="1526"/>
                          </a:lnTo>
                          <a:lnTo>
                            <a:pt x="1375" y="1514"/>
                          </a:lnTo>
                          <a:lnTo>
                            <a:pt x="1389" y="1502"/>
                          </a:lnTo>
                          <a:lnTo>
                            <a:pt x="1402" y="1490"/>
                          </a:lnTo>
                          <a:lnTo>
                            <a:pt x="1418" y="1481"/>
                          </a:lnTo>
                          <a:lnTo>
                            <a:pt x="1434" y="1472"/>
                          </a:lnTo>
                          <a:lnTo>
                            <a:pt x="1451" y="1466"/>
                          </a:lnTo>
                          <a:lnTo>
                            <a:pt x="1470" y="1462"/>
                          </a:lnTo>
                          <a:lnTo>
                            <a:pt x="1490" y="1460"/>
                          </a:lnTo>
                          <a:lnTo>
                            <a:pt x="1502" y="1496"/>
                          </a:lnTo>
                          <a:lnTo>
                            <a:pt x="1510" y="1526"/>
                          </a:lnTo>
                          <a:lnTo>
                            <a:pt x="1513" y="1540"/>
                          </a:lnTo>
                          <a:lnTo>
                            <a:pt x="1513" y="1552"/>
                          </a:lnTo>
                          <a:lnTo>
                            <a:pt x="1517" y="1554"/>
                          </a:lnTo>
                          <a:lnTo>
                            <a:pt x="1522" y="1555"/>
                          </a:lnTo>
                          <a:lnTo>
                            <a:pt x="1526" y="1557"/>
                          </a:lnTo>
                          <a:lnTo>
                            <a:pt x="1532" y="1555"/>
                          </a:lnTo>
                          <a:lnTo>
                            <a:pt x="1540" y="1554"/>
                          </a:lnTo>
                          <a:lnTo>
                            <a:pt x="1546" y="1548"/>
                          </a:lnTo>
                          <a:lnTo>
                            <a:pt x="1552" y="1540"/>
                          </a:lnTo>
                          <a:lnTo>
                            <a:pt x="1552" y="1560"/>
                          </a:lnTo>
                          <a:lnTo>
                            <a:pt x="1553" y="1581"/>
                          </a:lnTo>
                          <a:lnTo>
                            <a:pt x="1555" y="1605"/>
                          </a:lnTo>
                          <a:lnTo>
                            <a:pt x="1559" y="1629"/>
                          </a:lnTo>
                          <a:lnTo>
                            <a:pt x="1564" y="1653"/>
                          </a:lnTo>
                          <a:lnTo>
                            <a:pt x="1568" y="1664"/>
                          </a:lnTo>
                          <a:lnTo>
                            <a:pt x="1572" y="1673"/>
                          </a:lnTo>
                          <a:lnTo>
                            <a:pt x="1578" y="1680"/>
                          </a:lnTo>
                          <a:lnTo>
                            <a:pt x="1582" y="1685"/>
                          </a:lnTo>
                          <a:lnTo>
                            <a:pt x="1594" y="1696"/>
                          </a:lnTo>
                          <a:lnTo>
                            <a:pt x="1608" y="1708"/>
                          </a:lnTo>
                          <a:lnTo>
                            <a:pt x="1635" y="1733"/>
                          </a:lnTo>
                          <a:lnTo>
                            <a:pt x="1649" y="1742"/>
                          </a:lnTo>
                          <a:lnTo>
                            <a:pt x="1659" y="1750"/>
                          </a:lnTo>
                          <a:lnTo>
                            <a:pt x="1664" y="1753"/>
                          </a:lnTo>
                          <a:lnTo>
                            <a:pt x="1668" y="1753"/>
                          </a:lnTo>
                          <a:lnTo>
                            <a:pt x="1671" y="1753"/>
                          </a:lnTo>
                          <a:lnTo>
                            <a:pt x="1674" y="1751"/>
                          </a:lnTo>
                          <a:lnTo>
                            <a:pt x="1679" y="1745"/>
                          </a:lnTo>
                          <a:lnTo>
                            <a:pt x="1680" y="1739"/>
                          </a:lnTo>
                          <a:lnTo>
                            <a:pt x="1682" y="1732"/>
                          </a:lnTo>
                          <a:lnTo>
                            <a:pt x="1682" y="1726"/>
                          </a:lnTo>
                          <a:lnTo>
                            <a:pt x="1682" y="1720"/>
                          </a:lnTo>
                          <a:lnTo>
                            <a:pt x="1679" y="1714"/>
                          </a:lnTo>
                          <a:lnTo>
                            <a:pt x="1676" y="1708"/>
                          </a:lnTo>
                          <a:lnTo>
                            <a:pt x="1671" y="1702"/>
                          </a:lnTo>
                          <a:lnTo>
                            <a:pt x="1665" y="1694"/>
                          </a:lnTo>
                          <a:lnTo>
                            <a:pt x="1659" y="1686"/>
                          </a:lnTo>
                          <a:lnTo>
                            <a:pt x="1645" y="1665"/>
                          </a:lnTo>
                          <a:lnTo>
                            <a:pt x="1624" y="1628"/>
                          </a:lnTo>
                          <a:lnTo>
                            <a:pt x="1621" y="1620"/>
                          </a:lnTo>
                          <a:lnTo>
                            <a:pt x="1618" y="1611"/>
                          </a:lnTo>
                          <a:lnTo>
                            <a:pt x="1614" y="1593"/>
                          </a:lnTo>
                          <a:lnTo>
                            <a:pt x="1614" y="1578"/>
                          </a:lnTo>
                          <a:lnTo>
                            <a:pt x="1612" y="1570"/>
                          </a:lnTo>
                          <a:lnTo>
                            <a:pt x="1644" y="1610"/>
                          </a:lnTo>
                          <a:lnTo>
                            <a:pt x="1645" y="1614"/>
                          </a:lnTo>
                          <a:lnTo>
                            <a:pt x="1647" y="1620"/>
                          </a:lnTo>
                          <a:lnTo>
                            <a:pt x="1652" y="1625"/>
                          </a:lnTo>
                          <a:lnTo>
                            <a:pt x="1656" y="1629"/>
                          </a:lnTo>
                          <a:lnTo>
                            <a:pt x="1661" y="1629"/>
                          </a:lnTo>
                          <a:lnTo>
                            <a:pt x="1665" y="1631"/>
                          </a:lnTo>
                          <a:lnTo>
                            <a:pt x="1670" y="1629"/>
                          </a:lnTo>
                          <a:lnTo>
                            <a:pt x="1676" y="1628"/>
                          </a:lnTo>
                          <a:lnTo>
                            <a:pt x="1689" y="1620"/>
                          </a:lnTo>
                          <a:lnTo>
                            <a:pt x="1697" y="1616"/>
                          </a:lnTo>
                          <a:lnTo>
                            <a:pt x="1703" y="1610"/>
                          </a:lnTo>
                          <a:lnTo>
                            <a:pt x="1707" y="1603"/>
                          </a:lnTo>
                          <a:lnTo>
                            <a:pt x="1712" y="1596"/>
                          </a:lnTo>
                          <a:lnTo>
                            <a:pt x="1718" y="1582"/>
                          </a:lnTo>
                          <a:lnTo>
                            <a:pt x="1721" y="1569"/>
                          </a:lnTo>
                          <a:lnTo>
                            <a:pt x="1721" y="1555"/>
                          </a:lnTo>
                          <a:lnTo>
                            <a:pt x="1721" y="1546"/>
                          </a:lnTo>
                          <a:lnTo>
                            <a:pt x="1721" y="1537"/>
                          </a:lnTo>
                          <a:lnTo>
                            <a:pt x="1679" y="1510"/>
                          </a:lnTo>
                          <a:lnTo>
                            <a:pt x="1679" y="1463"/>
                          </a:lnTo>
                          <a:lnTo>
                            <a:pt x="1724" y="1448"/>
                          </a:lnTo>
                          <a:lnTo>
                            <a:pt x="1721" y="1487"/>
                          </a:lnTo>
                          <a:lnTo>
                            <a:pt x="1722" y="1490"/>
                          </a:lnTo>
                          <a:lnTo>
                            <a:pt x="1727" y="1499"/>
                          </a:lnTo>
                          <a:lnTo>
                            <a:pt x="1732" y="1502"/>
                          </a:lnTo>
                          <a:lnTo>
                            <a:pt x="1735" y="1505"/>
                          </a:lnTo>
                          <a:lnTo>
                            <a:pt x="1739" y="1507"/>
                          </a:lnTo>
                          <a:lnTo>
                            <a:pt x="1744" y="1505"/>
                          </a:lnTo>
                          <a:lnTo>
                            <a:pt x="1751" y="1499"/>
                          </a:lnTo>
                          <a:lnTo>
                            <a:pt x="1756" y="1492"/>
                          </a:lnTo>
                          <a:lnTo>
                            <a:pt x="1759" y="1483"/>
                          </a:lnTo>
                          <a:lnTo>
                            <a:pt x="1759" y="1456"/>
                          </a:lnTo>
                          <a:lnTo>
                            <a:pt x="1778" y="1442"/>
                          </a:lnTo>
                          <a:lnTo>
                            <a:pt x="1799" y="1427"/>
                          </a:lnTo>
                          <a:lnTo>
                            <a:pt x="1824" y="1409"/>
                          </a:lnTo>
                          <a:lnTo>
                            <a:pt x="1849" y="1389"/>
                          </a:lnTo>
                          <a:lnTo>
                            <a:pt x="1870" y="1368"/>
                          </a:lnTo>
                          <a:lnTo>
                            <a:pt x="1879" y="1359"/>
                          </a:lnTo>
                          <a:lnTo>
                            <a:pt x="1886" y="1350"/>
                          </a:lnTo>
                          <a:lnTo>
                            <a:pt x="1890" y="1341"/>
                          </a:lnTo>
                          <a:lnTo>
                            <a:pt x="1893" y="1333"/>
                          </a:lnTo>
                          <a:lnTo>
                            <a:pt x="1896" y="1311"/>
                          </a:lnTo>
                          <a:lnTo>
                            <a:pt x="1899" y="1297"/>
                          </a:lnTo>
                          <a:lnTo>
                            <a:pt x="1899" y="1288"/>
                          </a:lnTo>
                          <a:lnTo>
                            <a:pt x="1899" y="1283"/>
                          </a:lnTo>
                          <a:lnTo>
                            <a:pt x="1896" y="1279"/>
                          </a:lnTo>
                          <a:lnTo>
                            <a:pt x="1890" y="1267"/>
                          </a:lnTo>
                          <a:lnTo>
                            <a:pt x="1884" y="1250"/>
                          </a:lnTo>
                          <a:lnTo>
                            <a:pt x="1878" y="1229"/>
                          </a:lnTo>
                          <a:lnTo>
                            <a:pt x="1893" y="1184"/>
                          </a:lnTo>
                          <a:lnTo>
                            <a:pt x="1854" y="1179"/>
                          </a:lnTo>
                          <a:lnTo>
                            <a:pt x="1854" y="1157"/>
                          </a:lnTo>
                          <a:lnTo>
                            <a:pt x="1893" y="1142"/>
                          </a:lnTo>
                          <a:lnTo>
                            <a:pt x="1931" y="1142"/>
                          </a:lnTo>
                          <a:lnTo>
                            <a:pt x="1950" y="1176"/>
                          </a:lnTo>
                          <a:lnTo>
                            <a:pt x="1947" y="1234"/>
                          </a:lnTo>
                          <a:lnTo>
                            <a:pt x="1996" y="1211"/>
                          </a:lnTo>
                          <a:lnTo>
                            <a:pt x="1996" y="1161"/>
                          </a:lnTo>
                          <a:lnTo>
                            <a:pt x="1973" y="1129"/>
                          </a:lnTo>
                          <a:lnTo>
                            <a:pt x="1996" y="1104"/>
                          </a:lnTo>
                          <a:lnTo>
                            <a:pt x="2003" y="1077"/>
                          </a:lnTo>
                          <a:lnTo>
                            <a:pt x="2058" y="1069"/>
                          </a:lnTo>
                          <a:lnTo>
                            <a:pt x="2067" y="1060"/>
                          </a:lnTo>
                          <a:lnTo>
                            <a:pt x="2089" y="1039"/>
                          </a:lnTo>
                          <a:lnTo>
                            <a:pt x="2101" y="1025"/>
                          </a:lnTo>
                          <a:lnTo>
                            <a:pt x="2112" y="1012"/>
                          </a:lnTo>
                          <a:lnTo>
                            <a:pt x="2121" y="1000"/>
                          </a:lnTo>
                          <a:lnTo>
                            <a:pt x="2127" y="989"/>
                          </a:lnTo>
                          <a:lnTo>
                            <a:pt x="2135" y="953"/>
                          </a:lnTo>
                          <a:lnTo>
                            <a:pt x="2141" y="929"/>
                          </a:lnTo>
                          <a:lnTo>
                            <a:pt x="2144" y="902"/>
                          </a:lnTo>
                          <a:lnTo>
                            <a:pt x="2147" y="876"/>
                          </a:lnTo>
                          <a:lnTo>
                            <a:pt x="2147" y="865"/>
                          </a:lnTo>
                          <a:lnTo>
                            <a:pt x="2145" y="855"/>
                          </a:lnTo>
                          <a:lnTo>
                            <a:pt x="2144" y="847"/>
                          </a:lnTo>
                          <a:lnTo>
                            <a:pt x="2141" y="841"/>
                          </a:lnTo>
                          <a:lnTo>
                            <a:pt x="2136" y="837"/>
                          </a:lnTo>
                          <a:lnTo>
                            <a:pt x="2130" y="835"/>
                          </a:lnTo>
                          <a:lnTo>
                            <a:pt x="2120" y="835"/>
                          </a:lnTo>
                          <a:lnTo>
                            <a:pt x="2113" y="834"/>
                          </a:lnTo>
                          <a:lnTo>
                            <a:pt x="2112" y="832"/>
                          </a:lnTo>
                          <a:lnTo>
                            <a:pt x="2112" y="831"/>
                          </a:lnTo>
                          <a:lnTo>
                            <a:pt x="2116" y="829"/>
                          </a:lnTo>
                          <a:lnTo>
                            <a:pt x="2120" y="828"/>
                          </a:lnTo>
                          <a:lnTo>
                            <a:pt x="2095" y="835"/>
                          </a:lnTo>
                          <a:lnTo>
                            <a:pt x="2107" y="800"/>
                          </a:lnTo>
                          <a:lnTo>
                            <a:pt x="2142" y="763"/>
                          </a:lnTo>
                          <a:lnTo>
                            <a:pt x="2172" y="701"/>
                          </a:lnTo>
                          <a:lnTo>
                            <a:pt x="2264" y="705"/>
                          </a:lnTo>
                          <a:lnTo>
                            <a:pt x="2322" y="723"/>
                          </a:lnTo>
                          <a:lnTo>
                            <a:pt x="2369" y="708"/>
                          </a:lnTo>
                          <a:lnTo>
                            <a:pt x="2394" y="663"/>
                          </a:lnTo>
                          <a:lnTo>
                            <a:pt x="2441" y="656"/>
                          </a:lnTo>
                          <a:lnTo>
                            <a:pt x="2430" y="669"/>
                          </a:lnTo>
                          <a:lnTo>
                            <a:pt x="2418" y="686"/>
                          </a:lnTo>
                          <a:lnTo>
                            <a:pt x="2406" y="708"/>
                          </a:lnTo>
                          <a:lnTo>
                            <a:pt x="2394" y="739"/>
                          </a:lnTo>
                          <a:lnTo>
                            <a:pt x="2388" y="755"/>
                          </a:lnTo>
                          <a:lnTo>
                            <a:pt x="2382" y="775"/>
                          </a:lnTo>
                          <a:lnTo>
                            <a:pt x="2378" y="794"/>
                          </a:lnTo>
                          <a:lnTo>
                            <a:pt x="2375" y="817"/>
                          </a:lnTo>
                          <a:lnTo>
                            <a:pt x="2373" y="841"/>
                          </a:lnTo>
                          <a:lnTo>
                            <a:pt x="2372" y="865"/>
                          </a:lnTo>
                          <a:lnTo>
                            <a:pt x="2384" y="912"/>
                          </a:lnTo>
                          <a:lnTo>
                            <a:pt x="2434" y="835"/>
                          </a:lnTo>
                          <a:lnTo>
                            <a:pt x="2440" y="828"/>
                          </a:lnTo>
                          <a:lnTo>
                            <a:pt x="2452" y="813"/>
                          </a:lnTo>
                          <a:lnTo>
                            <a:pt x="2458" y="802"/>
                          </a:lnTo>
                          <a:lnTo>
                            <a:pt x="2462" y="793"/>
                          </a:lnTo>
                          <a:lnTo>
                            <a:pt x="2465" y="784"/>
                          </a:lnTo>
                          <a:lnTo>
                            <a:pt x="2465" y="781"/>
                          </a:lnTo>
                          <a:lnTo>
                            <a:pt x="2464" y="778"/>
                          </a:lnTo>
                          <a:lnTo>
                            <a:pt x="2449" y="745"/>
                          </a:lnTo>
                          <a:lnTo>
                            <a:pt x="2441" y="723"/>
                          </a:lnTo>
                          <a:lnTo>
                            <a:pt x="2446" y="717"/>
                          </a:lnTo>
                          <a:lnTo>
                            <a:pt x="2456" y="702"/>
                          </a:lnTo>
                          <a:lnTo>
                            <a:pt x="2471" y="686"/>
                          </a:lnTo>
                          <a:lnTo>
                            <a:pt x="2479" y="678"/>
                          </a:lnTo>
                          <a:lnTo>
                            <a:pt x="2486" y="674"/>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66" name="Freeform 11"/>
                    <p:cNvSpPr>
                      <a:spLocks/>
                    </p:cNvSpPr>
                    <p:nvPr/>
                  </p:nvSpPr>
                  <p:spPr bwMode="auto">
                    <a:xfrm>
                      <a:off x="4108564" y="2050052"/>
                      <a:ext cx="64342" cy="179557"/>
                    </a:xfrm>
                    <a:custGeom>
                      <a:avLst/>
                      <a:gdLst/>
                      <a:ahLst/>
                      <a:cxnLst>
                        <a:cxn ang="0">
                          <a:pos x="5" y="160"/>
                        </a:cxn>
                        <a:cxn ang="0">
                          <a:pos x="35" y="145"/>
                        </a:cxn>
                        <a:cxn ang="0">
                          <a:pos x="35" y="107"/>
                        </a:cxn>
                        <a:cxn ang="0">
                          <a:pos x="43" y="65"/>
                        </a:cxn>
                        <a:cxn ang="0">
                          <a:pos x="35" y="11"/>
                        </a:cxn>
                        <a:cxn ang="0">
                          <a:pos x="23" y="0"/>
                        </a:cxn>
                        <a:cxn ang="0">
                          <a:pos x="8" y="26"/>
                        </a:cxn>
                        <a:cxn ang="0">
                          <a:pos x="8" y="88"/>
                        </a:cxn>
                        <a:cxn ang="0">
                          <a:pos x="0" y="138"/>
                        </a:cxn>
                        <a:cxn ang="0">
                          <a:pos x="5" y="160"/>
                        </a:cxn>
                      </a:cxnLst>
                      <a:rect l="0" t="0" r="r" b="b"/>
                      <a:pathLst>
                        <a:path w="43" h="160">
                          <a:moveTo>
                            <a:pt x="5" y="160"/>
                          </a:moveTo>
                          <a:lnTo>
                            <a:pt x="35" y="145"/>
                          </a:lnTo>
                          <a:lnTo>
                            <a:pt x="35" y="107"/>
                          </a:lnTo>
                          <a:lnTo>
                            <a:pt x="43" y="65"/>
                          </a:lnTo>
                          <a:lnTo>
                            <a:pt x="35" y="11"/>
                          </a:lnTo>
                          <a:lnTo>
                            <a:pt x="23" y="0"/>
                          </a:lnTo>
                          <a:lnTo>
                            <a:pt x="8" y="26"/>
                          </a:lnTo>
                          <a:lnTo>
                            <a:pt x="8" y="88"/>
                          </a:lnTo>
                          <a:lnTo>
                            <a:pt x="0" y="138"/>
                          </a:lnTo>
                          <a:lnTo>
                            <a:pt x="5" y="160"/>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67" name="Freeform 12"/>
                    <p:cNvSpPr>
                      <a:spLocks/>
                    </p:cNvSpPr>
                    <p:nvPr/>
                  </p:nvSpPr>
                  <p:spPr bwMode="auto">
                    <a:xfrm>
                      <a:off x="4063674" y="2268887"/>
                      <a:ext cx="119705" cy="56111"/>
                    </a:xfrm>
                    <a:custGeom>
                      <a:avLst/>
                      <a:gdLst/>
                      <a:ahLst/>
                      <a:cxnLst>
                        <a:cxn ang="0">
                          <a:pos x="27" y="47"/>
                        </a:cxn>
                        <a:cxn ang="0">
                          <a:pos x="0" y="50"/>
                        </a:cxn>
                        <a:cxn ang="0">
                          <a:pos x="18" y="7"/>
                        </a:cxn>
                        <a:cxn ang="0">
                          <a:pos x="50" y="0"/>
                        </a:cxn>
                        <a:cxn ang="0">
                          <a:pos x="80" y="30"/>
                        </a:cxn>
                        <a:cxn ang="0">
                          <a:pos x="61" y="50"/>
                        </a:cxn>
                        <a:cxn ang="0">
                          <a:pos x="27" y="47"/>
                        </a:cxn>
                      </a:cxnLst>
                      <a:rect l="0" t="0" r="r" b="b"/>
                      <a:pathLst>
                        <a:path w="80" h="50">
                          <a:moveTo>
                            <a:pt x="27" y="47"/>
                          </a:moveTo>
                          <a:lnTo>
                            <a:pt x="0" y="50"/>
                          </a:lnTo>
                          <a:lnTo>
                            <a:pt x="18" y="7"/>
                          </a:lnTo>
                          <a:lnTo>
                            <a:pt x="50" y="0"/>
                          </a:lnTo>
                          <a:lnTo>
                            <a:pt x="80" y="30"/>
                          </a:lnTo>
                          <a:lnTo>
                            <a:pt x="61" y="50"/>
                          </a:lnTo>
                          <a:lnTo>
                            <a:pt x="27" y="47"/>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68" name="Freeform 13"/>
                    <p:cNvSpPr>
                      <a:spLocks/>
                    </p:cNvSpPr>
                    <p:nvPr/>
                  </p:nvSpPr>
                  <p:spPr bwMode="auto">
                    <a:xfrm>
                      <a:off x="3873643" y="2346321"/>
                      <a:ext cx="242402" cy="162724"/>
                    </a:xfrm>
                    <a:custGeom>
                      <a:avLst/>
                      <a:gdLst/>
                      <a:ahLst/>
                      <a:cxnLst>
                        <a:cxn ang="0">
                          <a:pos x="135" y="8"/>
                        </a:cxn>
                        <a:cxn ang="0">
                          <a:pos x="115" y="28"/>
                        </a:cxn>
                        <a:cxn ang="0">
                          <a:pos x="100" y="46"/>
                        </a:cxn>
                        <a:cxn ang="0">
                          <a:pos x="88" y="50"/>
                        </a:cxn>
                        <a:cxn ang="0">
                          <a:pos x="73" y="61"/>
                        </a:cxn>
                        <a:cxn ang="0">
                          <a:pos x="70" y="88"/>
                        </a:cxn>
                        <a:cxn ang="0">
                          <a:pos x="23" y="88"/>
                        </a:cxn>
                        <a:cxn ang="0">
                          <a:pos x="0" y="111"/>
                        </a:cxn>
                        <a:cxn ang="0">
                          <a:pos x="23" y="135"/>
                        </a:cxn>
                        <a:cxn ang="0">
                          <a:pos x="62" y="142"/>
                        </a:cxn>
                        <a:cxn ang="0">
                          <a:pos x="85" y="145"/>
                        </a:cxn>
                        <a:cxn ang="0">
                          <a:pos x="115" y="130"/>
                        </a:cxn>
                        <a:cxn ang="0">
                          <a:pos x="130" y="77"/>
                        </a:cxn>
                        <a:cxn ang="0">
                          <a:pos x="150" y="50"/>
                        </a:cxn>
                        <a:cxn ang="0">
                          <a:pos x="162" y="23"/>
                        </a:cxn>
                        <a:cxn ang="0">
                          <a:pos x="162" y="0"/>
                        </a:cxn>
                        <a:cxn ang="0">
                          <a:pos x="135" y="8"/>
                        </a:cxn>
                      </a:cxnLst>
                      <a:rect l="0" t="0" r="r" b="b"/>
                      <a:pathLst>
                        <a:path w="162" h="145">
                          <a:moveTo>
                            <a:pt x="135" y="8"/>
                          </a:moveTo>
                          <a:lnTo>
                            <a:pt x="115" y="28"/>
                          </a:lnTo>
                          <a:lnTo>
                            <a:pt x="100" y="46"/>
                          </a:lnTo>
                          <a:lnTo>
                            <a:pt x="88" y="50"/>
                          </a:lnTo>
                          <a:lnTo>
                            <a:pt x="73" y="61"/>
                          </a:lnTo>
                          <a:lnTo>
                            <a:pt x="70" y="88"/>
                          </a:lnTo>
                          <a:lnTo>
                            <a:pt x="23" y="88"/>
                          </a:lnTo>
                          <a:lnTo>
                            <a:pt x="0" y="111"/>
                          </a:lnTo>
                          <a:lnTo>
                            <a:pt x="23" y="135"/>
                          </a:lnTo>
                          <a:lnTo>
                            <a:pt x="62" y="142"/>
                          </a:lnTo>
                          <a:lnTo>
                            <a:pt x="85" y="145"/>
                          </a:lnTo>
                          <a:lnTo>
                            <a:pt x="115" y="130"/>
                          </a:lnTo>
                          <a:lnTo>
                            <a:pt x="130" y="77"/>
                          </a:lnTo>
                          <a:lnTo>
                            <a:pt x="150" y="50"/>
                          </a:lnTo>
                          <a:lnTo>
                            <a:pt x="162" y="23"/>
                          </a:lnTo>
                          <a:lnTo>
                            <a:pt x="162" y="0"/>
                          </a:lnTo>
                          <a:lnTo>
                            <a:pt x="135" y="8"/>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69" name="Freeform 14"/>
                    <p:cNvSpPr>
                      <a:spLocks/>
                    </p:cNvSpPr>
                    <p:nvPr/>
                  </p:nvSpPr>
                  <p:spPr bwMode="auto">
                    <a:xfrm>
                      <a:off x="3840725" y="2509044"/>
                      <a:ext cx="67334" cy="35911"/>
                    </a:xfrm>
                    <a:custGeom>
                      <a:avLst/>
                      <a:gdLst/>
                      <a:ahLst/>
                      <a:cxnLst>
                        <a:cxn ang="0">
                          <a:pos x="18" y="27"/>
                        </a:cxn>
                        <a:cxn ang="0">
                          <a:pos x="0" y="8"/>
                        </a:cxn>
                        <a:cxn ang="0">
                          <a:pos x="27" y="0"/>
                        </a:cxn>
                        <a:cxn ang="0">
                          <a:pos x="45" y="12"/>
                        </a:cxn>
                        <a:cxn ang="0">
                          <a:pos x="37" y="32"/>
                        </a:cxn>
                        <a:cxn ang="0">
                          <a:pos x="18" y="27"/>
                        </a:cxn>
                      </a:cxnLst>
                      <a:rect l="0" t="0" r="r" b="b"/>
                      <a:pathLst>
                        <a:path w="45" h="32">
                          <a:moveTo>
                            <a:pt x="18" y="27"/>
                          </a:moveTo>
                          <a:lnTo>
                            <a:pt x="0" y="8"/>
                          </a:lnTo>
                          <a:lnTo>
                            <a:pt x="27" y="0"/>
                          </a:lnTo>
                          <a:lnTo>
                            <a:pt x="45" y="12"/>
                          </a:lnTo>
                          <a:lnTo>
                            <a:pt x="37" y="32"/>
                          </a:lnTo>
                          <a:lnTo>
                            <a:pt x="18" y="27"/>
                          </a:lnTo>
                          <a:close/>
                        </a:path>
                      </a:pathLst>
                    </a:custGeom>
                    <a:grpFill/>
                    <a:ln w="25400" cmpd="sng">
                      <a:no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0" name="Freeform 15"/>
                    <p:cNvSpPr>
                      <a:spLocks/>
                    </p:cNvSpPr>
                    <p:nvPr/>
                  </p:nvSpPr>
                  <p:spPr bwMode="auto">
                    <a:xfrm>
                      <a:off x="3643212" y="2657179"/>
                      <a:ext cx="100253" cy="54990"/>
                    </a:xfrm>
                    <a:custGeom>
                      <a:avLst/>
                      <a:gdLst/>
                      <a:ahLst/>
                      <a:cxnLst>
                        <a:cxn ang="0">
                          <a:pos x="25" y="49"/>
                        </a:cxn>
                        <a:cxn ang="0">
                          <a:pos x="47" y="37"/>
                        </a:cxn>
                        <a:cxn ang="0">
                          <a:pos x="67" y="7"/>
                        </a:cxn>
                        <a:cxn ang="0">
                          <a:pos x="40" y="0"/>
                        </a:cxn>
                        <a:cxn ang="0">
                          <a:pos x="0" y="30"/>
                        </a:cxn>
                        <a:cxn ang="0">
                          <a:pos x="25" y="49"/>
                        </a:cxn>
                      </a:cxnLst>
                      <a:rect l="0" t="0" r="r" b="b"/>
                      <a:pathLst>
                        <a:path w="67" h="49">
                          <a:moveTo>
                            <a:pt x="25" y="49"/>
                          </a:moveTo>
                          <a:lnTo>
                            <a:pt x="47" y="37"/>
                          </a:lnTo>
                          <a:lnTo>
                            <a:pt x="67" y="7"/>
                          </a:lnTo>
                          <a:lnTo>
                            <a:pt x="40" y="0"/>
                          </a:lnTo>
                          <a:lnTo>
                            <a:pt x="0" y="30"/>
                          </a:lnTo>
                          <a:lnTo>
                            <a:pt x="25" y="49"/>
                          </a:lnTo>
                          <a:close/>
                        </a:path>
                      </a:pathLst>
                    </a:custGeom>
                    <a:grpFill/>
                    <a:ln w="25400" cmpd="sng">
                      <a:no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1" name="Freeform 17"/>
                    <p:cNvSpPr>
                      <a:spLocks/>
                    </p:cNvSpPr>
                    <p:nvPr/>
                  </p:nvSpPr>
                  <p:spPr bwMode="auto">
                    <a:xfrm>
                      <a:off x="2107998" y="3257573"/>
                      <a:ext cx="178061" cy="244646"/>
                    </a:xfrm>
                    <a:custGeom>
                      <a:avLst/>
                      <a:gdLst/>
                      <a:ahLst/>
                      <a:cxnLst>
                        <a:cxn ang="0">
                          <a:pos x="119" y="70"/>
                        </a:cxn>
                        <a:cxn ang="0">
                          <a:pos x="107" y="23"/>
                        </a:cxn>
                        <a:cxn ang="0">
                          <a:pos x="92" y="0"/>
                        </a:cxn>
                        <a:cxn ang="0">
                          <a:pos x="72" y="23"/>
                        </a:cxn>
                        <a:cxn ang="0">
                          <a:pos x="35" y="58"/>
                        </a:cxn>
                        <a:cxn ang="0">
                          <a:pos x="29" y="62"/>
                        </a:cxn>
                        <a:cxn ang="0">
                          <a:pos x="18" y="71"/>
                        </a:cxn>
                        <a:cxn ang="0">
                          <a:pos x="10" y="77"/>
                        </a:cxn>
                        <a:cxn ang="0">
                          <a:pos x="6" y="85"/>
                        </a:cxn>
                        <a:cxn ang="0">
                          <a:pos x="1" y="93"/>
                        </a:cxn>
                        <a:cxn ang="0">
                          <a:pos x="0" y="100"/>
                        </a:cxn>
                        <a:cxn ang="0">
                          <a:pos x="1" y="117"/>
                        </a:cxn>
                        <a:cxn ang="0">
                          <a:pos x="6" y="136"/>
                        </a:cxn>
                        <a:cxn ang="0">
                          <a:pos x="12" y="157"/>
                        </a:cxn>
                        <a:cxn ang="0">
                          <a:pos x="12" y="200"/>
                        </a:cxn>
                        <a:cxn ang="0">
                          <a:pos x="16" y="204"/>
                        </a:cxn>
                        <a:cxn ang="0">
                          <a:pos x="30" y="212"/>
                        </a:cxn>
                        <a:cxn ang="0">
                          <a:pos x="36" y="215"/>
                        </a:cxn>
                        <a:cxn ang="0">
                          <a:pos x="42" y="218"/>
                        </a:cxn>
                        <a:cxn ang="0">
                          <a:pos x="47" y="218"/>
                        </a:cxn>
                        <a:cxn ang="0">
                          <a:pos x="48" y="216"/>
                        </a:cxn>
                        <a:cxn ang="0">
                          <a:pos x="50" y="215"/>
                        </a:cxn>
                        <a:cxn ang="0">
                          <a:pos x="65" y="160"/>
                        </a:cxn>
                        <a:cxn ang="0">
                          <a:pos x="89" y="103"/>
                        </a:cxn>
                        <a:cxn ang="0">
                          <a:pos x="119" y="70"/>
                        </a:cxn>
                      </a:cxnLst>
                      <a:rect l="0" t="0" r="r" b="b"/>
                      <a:pathLst>
                        <a:path w="119" h="218">
                          <a:moveTo>
                            <a:pt x="119" y="70"/>
                          </a:moveTo>
                          <a:lnTo>
                            <a:pt x="107" y="23"/>
                          </a:lnTo>
                          <a:lnTo>
                            <a:pt x="92" y="0"/>
                          </a:lnTo>
                          <a:lnTo>
                            <a:pt x="72" y="23"/>
                          </a:lnTo>
                          <a:lnTo>
                            <a:pt x="35" y="58"/>
                          </a:lnTo>
                          <a:lnTo>
                            <a:pt x="29" y="62"/>
                          </a:lnTo>
                          <a:lnTo>
                            <a:pt x="18" y="71"/>
                          </a:lnTo>
                          <a:lnTo>
                            <a:pt x="10" y="77"/>
                          </a:lnTo>
                          <a:lnTo>
                            <a:pt x="6" y="85"/>
                          </a:lnTo>
                          <a:lnTo>
                            <a:pt x="1" y="93"/>
                          </a:lnTo>
                          <a:lnTo>
                            <a:pt x="0" y="100"/>
                          </a:lnTo>
                          <a:lnTo>
                            <a:pt x="1" y="117"/>
                          </a:lnTo>
                          <a:lnTo>
                            <a:pt x="6" y="136"/>
                          </a:lnTo>
                          <a:lnTo>
                            <a:pt x="12" y="157"/>
                          </a:lnTo>
                          <a:lnTo>
                            <a:pt x="12" y="200"/>
                          </a:lnTo>
                          <a:lnTo>
                            <a:pt x="16" y="204"/>
                          </a:lnTo>
                          <a:lnTo>
                            <a:pt x="30" y="212"/>
                          </a:lnTo>
                          <a:lnTo>
                            <a:pt x="36" y="215"/>
                          </a:lnTo>
                          <a:lnTo>
                            <a:pt x="42" y="218"/>
                          </a:lnTo>
                          <a:lnTo>
                            <a:pt x="47" y="218"/>
                          </a:lnTo>
                          <a:lnTo>
                            <a:pt x="48" y="216"/>
                          </a:lnTo>
                          <a:lnTo>
                            <a:pt x="50" y="215"/>
                          </a:lnTo>
                          <a:lnTo>
                            <a:pt x="65" y="160"/>
                          </a:lnTo>
                          <a:lnTo>
                            <a:pt x="89" y="103"/>
                          </a:lnTo>
                          <a:lnTo>
                            <a:pt x="119" y="70"/>
                          </a:lnTo>
                          <a:close/>
                        </a:path>
                      </a:pathLst>
                    </a:custGeom>
                    <a:grpFill/>
                    <a:ln w="12700" cap="rnd"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sp>
                  <p:nvSpPr>
                    <p:cNvPr id="72" name="Oval 159"/>
                    <p:cNvSpPr>
                      <a:spLocks noChangeArrowheads="1"/>
                    </p:cNvSpPr>
                    <p:nvPr/>
                  </p:nvSpPr>
                  <p:spPr bwMode="auto">
                    <a:xfrm>
                      <a:off x="3590840" y="2183597"/>
                      <a:ext cx="136165" cy="102123"/>
                    </a:xfrm>
                    <a:prstGeom prst="ellipse">
                      <a:avLst/>
                    </a:prstGeom>
                    <a:solidFill>
                      <a:srgbClr val="86BC42"/>
                    </a:solidFill>
                    <a:ln w="19050" cmpd="sng">
                      <a:solidFill>
                        <a:schemeClr val="bg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grpSp>
              <p:sp>
                <p:nvSpPr>
                  <p:cNvPr id="64" name="Oval 160"/>
                  <p:cNvSpPr>
                    <a:spLocks noChangeArrowheads="1"/>
                  </p:cNvSpPr>
                  <p:nvPr/>
                </p:nvSpPr>
                <p:spPr bwMode="auto">
                  <a:xfrm>
                    <a:off x="2283066" y="1725726"/>
                    <a:ext cx="136165" cy="102123"/>
                  </a:xfrm>
                  <a:prstGeom prst="ellipse">
                    <a:avLst/>
                  </a:prstGeom>
                  <a:solidFill>
                    <a:srgbClr val="86BC42"/>
                  </a:solidFill>
                  <a:ln w="19050" cmpd="sng">
                    <a:solidFill>
                      <a:schemeClr val="bg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grpSp>
            <p:sp>
              <p:nvSpPr>
                <p:cNvPr id="62" name="Oval 161"/>
                <p:cNvSpPr>
                  <a:spLocks noChangeArrowheads="1"/>
                </p:cNvSpPr>
                <p:nvPr/>
              </p:nvSpPr>
              <p:spPr bwMode="auto">
                <a:xfrm>
                  <a:off x="1739906" y="2947837"/>
                  <a:ext cx="136165" cy="102123"/>
                </a:xfrm>
                <a:prstGeom prst="ellipse">
                  <a:avLst/>
                </a:prstGeom>
                <a:solidFill>
                  <a:srgbClr val="86BC42"/>
                </a:solidFill>
                <a:ln w="19050" cmpd="sng">
                  <a:solidFill>
                    <a:schemeClr val="bg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grpSp>
        </p:grpSp>
        <p:cxnSp>
          <p:nvCxnSpPr>
            <p:cNvPr id="89" name="AutoShape 108"/>
            <p:cNvCxnSpPr>
              <a:cxnSpLocks noChangeShapeType="1"/>
              <a:endCxn id="87" idx="2"/>
            </p:cNvCxnSpPr>
            <p:nvPr/>
          </p:nvCxnSpPr>
          <p:spPr bwMode="auto">
            <a:xfrm flipH="1" flipV="1">
              <a:off x="8780333" y="4123107"/>
              <a:ext cx="1105888" cy="1019769"/>
            </a:xfrm>
            <a:prstGeom prst="straightConnector1">
              <a:avLst/>
            </a:prstGeom>
            <a:grpFill/>
            <a:ln w="9525" cmpd="sng">
              <a:solidFill>
                <a:srgbClr val="86BC42"/>
              </a:solidFill>
              <a:round/>
              <a:headEnd/>
              <a:tailEnd/>
            </a:ln>
          </p:spPr>
        </p:cxnSp>
        <p:cxnSp>
          <p:nvCxnSpPr>
            <p:cNvPr id="90" name="AutoShape 166"/>
            <p:cNvCxnSpPr>
              <a:cxnSpLocks noChangeShapeType="1"/>
            </p:cNvCxnSpPr>
            <p:nvPr/>
          </p:nvCxnSpPr>
          <p:spPr bwMode="auto">
            <a:xfrm flipH="1" flipV="1">
              <a:off x="2924600" y="3800347"/>
              <a:ext cx="1020173" cy="866989"/>
            </a:xfrm>
            <a:prstGeom prst="straightConnector1">
              <a:avLst/>
            </a:prstGeom>
            <a:grpFill/>
            <a:ln w="9525" cmpd="sng">
              <a:solidFill>
                <a:srgbClr val="86BC42"/>
              </a:solidFill>
              <a:round/>
              <a:headEnd/>
              <a:tailEnd/>
            </a:ln>
          </p:spPr>
        </p:cxnSp>
        <p:cxnSp>
          <p:nvCxnSpPr>
            <p:cNvPr id="91" name="AutoShape 107"/>
            <p:cNvCxnSpPr>
              <a:cxnSpLocks noChangeShapeType="1"/>
            </p:cNvCxnSpPr>
            <p:nvPr/>
          </p:nvCxnSpPr>
          <p:spPr bwMode="auto">
            <a:xfrm>
              <a:off x="6825867" y="1796323"/>
              <a:ext cx="665829" cy="599309"/>
            </a:xfrm>
            <a:prstGeom prst="straightConnector1">
              <a:avLst/>
            </a:prstGeom>
            <a:grpFill/>
            <a:ln w="9525" cmpd="sng">
              <a:solidFill>
                <a:srgbClr val="86BC42"/>
              </a:solidFill>
              <a:round/>
              <a:headEnd/>
              <a:tailEnd/>
            </a:ln>
          </p:spPr>
        </p:cxnSp>
        <p:cxnSp>
          <p:nvCxnSpPr>
            <p:cNvPr id="92" name="AutoShape 165"/>
            <p:cNvCxnSpPr>
              <a:cxnSpLocks noChangeShapeType="1"/>
              <a:stCxn id="82" idx="5"/>
            </p:cNvCxnSpPr>
            <p:nvPr/>
          </p:nvCxnSpPr>
          <p:spPr bwMode="auto">
            <a:xfrm>
              <a:off x="5285035" y="4375581"/>
              <a:ext cx="873032" cy="767293"/>
            </a:xfrm>
            <a:prstGeom prst="straightConnector1">
              <a:avLst/>
            </a:prstGeom>
            <a:grpFill/>
            <a:ln w="9525" cmpd="sng">
              <a:solidFill>
                <a:srgbClr val="86BC42"/>
              </a:solidFill>
              <a:round/>
              <a:headEnd/>
              <a:tailEnd/>
            </a:ln>
          </p:spPr>
        </p:cxnSp>
        <p:cxnSp>
          <p:nvCxnSpPr>
            <p:cNvPr id="93" name="AutoShape 164"/>
            <p:cNvCxnSpPr>
              <a:cxnSpLocks noChangeShapeType="1"/>
            </p:cNvCxnSpPr>
            <p:nvPr/>
          </p:nvCxnSpPr>
          <p:spPr bwMode="auto">
            <a:xfrm>
              <a:off x="4912855" y="3049439"/>
              <a:ext cx="645900" cy="546013"/>
            </a:xfrm>
            <a:prstGeom prst="straightConnector1">
              <a:avLst/>
            </a:prstGeom>
            <a:grpFill/>
            <a:ln w="9525" cmpd="sng">
              <a:solidFill>
                <a:srgbClr val="86BC42"/>
              </a:solidFill>
              <a:round/>
              <a:headEnd/>
              <a:tailEnd/>
            </a:ln>
          </p:spPr>
        </p:cxnSp>
        <p:cxnSp>
          <p:nvCxnSpPr>
            <p:cNvPr id="94" name="AutoShape 163"/>
            <p:cNvCxnSpPr>
              <a:cxnSpLocks noChangeShapeType="1"/>
              <a:endCxn id="64" idx="1"/>
            </p:cNvCxnSpPr>
            <p:nvPr/>
          </p:nvCxnSpPr>
          <p:spPr bwMode="auto">
            <a:xfrm>
              <a:off x="2514439" y="1704527"/>
              <a:ext cx="949199" cy="768481"/>
            </a:xfrm>
            <a:prstGeom prst="straightConnector1">
              <a:avLst/>
            </a:prstGeom>
            <a:grpFill/>
            <a:ln w="9525" cmpd="sng">
              <a:solidFill>
                <a:srgbClr val="86BC42"/>
              </a:solidFill>
              <a:round/>
              <a:headEnd/>
              <a:tailEnd/>
            </a:ln>
          </p:spPr>
        </p:cxnSp>
      </p:grpSp>
      <p:sp>
        <p:nvSpPr>
          <p:cNvPr id="95" name="矩形 47"/>
          <p:cNvSpPr>
            <a:spLocks noChangeArrowheads="1"/>
          </p:cNvSpPr>
          <p:nvPr/>
        </p:nvSpPr>
        <p:spPr bwMode="auto">
          <a:xfrm>
            <a:off x="2031101" y="5568184"/>
            <a:ext cx="8156026" cy="52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schemeClr val="tx1">
                    <a:lumMod val="75000"/>
                    <a:lumOff val="25000"/>
                  </a:schemeClr>
                </a:solidFill>
                <a:effectLst/>
                <a:uLnTx/>
                <a:uFillTx/>
                <a:latin typeface="Arial" panose="020F0502020204030204"/>
                <a:ea typeface="Microsoft YaHei"/>
                <a:cs typeface="+mn-ea"/>
                <a:sym typeface="+mn-lt"/>
              </a:rPr>
              <a:t>实力加自信就是一个坚韧不可摧的团队。站在每一个人都想挑战自我的立场上，我们以实力为盾</a:t>
            </a:r>
            <a:r>
              <a:rPr kumimoji="0" lang="zh-CN" altLang="en-US" sz="1000" b="0" i="0" u="none" strike="noStrike" kern="1200" cap="none" spc="0" normalizeH="0" baseline="0" noProof="0" dirty="0" smtClean="0">
                <a:ln>
                  <a:noFill/>
                </a:ln>
                <a:solidFill>
                  <a:schemeClr val="tx1">
                    <a:lumMod val="75000"/>
                    <a:lumOff val="25000"/>
                  </a:schemeClr>
                </a:solidFill>
                <a:effectLst/>
                <a:uLnTx/>
                <a:uFillTx/>
                <a:latin typeface="Arial" panose="020F0502020204030204"/>
                <a:ea typeface="Microsoft YaHei"/>
                <a:cs typeface="+mn-ea"/>
                <a:sym typeface="+mn-lt"/>
              </a:rPr>
              <a:t>、自信</a:t>
            </a:r>
            <a:r>
              <a:rPr kumimoji="0" lang="zh-CN" altLang="en-US" sz="1000" b="0" i="0" u="none" strike="noStrike" kern="1200" cap="none" spc="0" normalizeH="0" baseline="0" noProof="0" dirty="0">
                <a:ln>
                  <a:noFill/>
                </a:ln>
                <a:solidFill>
                  <a:schemeClr val="tx1">
                    <a:lumMod val="75000"/>
                    <a:lumOff val="25000"/>
                  </a:schemeClr>
                </a:solidFill>
                <a:effectLst/>
                <a:uLnTx/>
                <a:uFillTx/>
                <a:latin typeface="Arial" panose="020F0502020204030204"/>
                <a:ea typeface="Microsoft YaHei"/>
                <a:cs typeface="+mn-ea"/>
                <a:sym typeface="+mn-lt"/>
              </a:rPr>
              <a:t>为矛、团结为勇气，组成了激情无畏的团体。我们会用实力证明，我们是最棒的，让我们勇敢地去做吧。</a:t>
            </a:r>
            <a:endParaRPr kumimoji="0" lang="zh-CN" altLang="en-US" sz="1200" b="0" i="0" u="none" strike="noStrike" kern="1200" cap="none" spc="0" normalizeH="0" baseline="0" noProof="0" dirty="0">
              <a:ln>
                <a:noFill/>
              </a:ln>
              <a:solidFill>
                <a:schemeClr val="tx1">
                  <a:lumMod val="75000"/>
                  <a:lumOff val="25000"/>
                </a:schemeClr>
              </a:solidFill>
              <a:effectLst/>
              <a:uLnTx/>
              <a:uFillTx/>
              <a:latin typeface="Arial" panose="020F0502020204030204"/>
              <a:ea typeface="Microsoft YaHei"/>
              <a:cs typeface="+mn-ea"/>
              <a:sym typeface="+mn-lt"/>
            </a:endParaRPr>
          </a:p>
        </p:txBody>
      </p:sp>
      <p:grpSp>
        <p:nvGrpSpPr>
          <p:cNvPr id="96" name="组合 95"/>
          <p:cNvGrpSpPr/>
          <p:nvPr/>
        </p:nvGrpSpPr>
        <p:grpSpPr>
          <a:xfrm>
            <a:off x="992760" y="893650"/>
            <a:ext cx="3573385" cy="1007620"/>
            <a:chOff x="992760" y="893650"/>
            <a:chExt cx="3573385" cy="1007620"/>
          </a:xfrm>
        </p:grpSpPr>
        <p:grpSp>
          <p:nvGrpSpPr>
            <p:cNvPr id="97" name="组合 96">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99"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网络营销</a:t>
                </a:r>
              </a:p>
            </p:txBody>
          </p:sp>
          <p:sp>
            <p:nvSpPr>
              <p:cNvPr id="100"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98" name="直接连接符 97"/>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65524072"/>
      </p:ext>
    </p:extLst>
  </p:cSld>
  <p:clrMapOvr>
    <a:masterClrMapping/>
  </p:clrMapOvr>
  <p:transition spd="med" advClick="0" advTm="5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103976" y="636460"/>
            <a:ext cx="5450716" cy="5662581"/>
          </a:xfrm>
          <a:custGeom>
            <a:avLst/>
            <a:gdLst>
              <a:gd name="connsiteX0" fmla="*/ 0 w 6301254"/>
              <a:gd name="connsiteY0" fmla="*/ 0 h 6720114"/>
              <a:gd name="connsiteX1" fmla="*/ 6301254 w 6301254"/>
              <a:gd name="connsiteY1" fmla="*/ 0 h 6720114"/>
              <a:gd name="connsiteX2" fmla="*/ 6301254 w 6301254"/>
              <a:gd name="connsiteY2" fmla="*/ 6720114 h 6720114"/>
              <a:gd name="connsiteX3" fmla="*/ 0 w 6301254"/>
              <a:gd name="connsiteY3" fmla="*/ 6720114 h 6720114"/>
              <a:gd name="connsiteX4" fmla="*/ 0 w 6301254"/>
              <a:gd name="connsiteY4" fmla="*/ 0 h 6720114"/>
              <a:gd name="connsiteX0" fmla="*/ 0 w 6301254"/>
              <a:gd name="connsiteY0" fmla="*/ 6720114 h 6720114"/>
              <a:gd name="connsiteX1" fmla="*/ 6301254 w 6301254"/>
              <a:gd name="connsiteY1" fmla="*/ 0 h 6720114"/>
              <a:gd name="connsiteX2" fmla="*/ 6301254 w 6301254"/>
              <a:gd name="connsiteY2" fmla="*/ 6720114 h 6720114"/>
              <a:gd name="connsiteX3" fmla="*/ 0 w 6301254"/>
              <a:gd name="connsiteY3" fmla="*/ 6720114 h 6720114"/>
            </a:gdLst>
            <a:ahLst/>
            <a:cxnLst>
              <a:cxn ang="0">
                <a:pos x="connsiteX0" y="connsiteY0"/>
              </a:cxn>
              <a:cxn ang="0">
                <a:pos x="connsiteX1" y="connsiteY1"/>
              </a:cxn>
              <a:cxn ang="0">
                <a:pos x="connsiteX2" y="connsiteY2"/>
              </a:cxn>
              <a:cxn ang="0">
                <a:pos x="connsiteX3" y="connsiteY3"/>
              </a:cxn>
            </a:cxnLst>
            <a:rect l="l" t="t" r="r" b="b"/>
            <a:pathLst>
              <a:path w="6301254" h="6720114">
                <a:moveTo>
                  <a:pt x="0" y="6720114"/>
                </a:moveTo>
                <a:lnTo>
                  <a:pt x="6301254" y="0"/>
                </a:lnTo>
                <a:lnTo>
                  <a:pt x="6301254" y="6720114"/>
                </a:lnTo>
                <a:lnTo>
                  <a:pt x="0" y="6720114"/>
                </a:lnTo>
                <a:close/>
              </a:path>
            </a:pathLst>
          </a:custGeom>
          <a:blipFill dpi="0" rotWithShape="1">
            <a:blip r:embed="rId3">
              <a:extLst>
                <a:ext uri="{28A0092B-C50C-407E-A947-70E740481C1C}">
                  <a14:useLocalDpi xmlns:a14="http://schemas.microsoft.com/office/drawing/2010/main" val="0"/>
                </a:ext>
              </a:extLst>
            </a:blip>
            <a:srcRect/>
            <a:stretch>
              <a:fillRect l="-18510" r="-37320"/>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173076" y="2542538"/>
            <a:ext cx="6085044" cy="3119353"/>
            <a:chOff x="3820956" y="2121425"/>
            <a:chExt cx="7086466" cy="3632708"/>
          </a:xfrm>
        </p:grpSpPr>
        <p:sp>
          <p:nvSpPr>
            <p:cNvPr id="6" name="平行四边形 5"/>
            <p:cNvSpPr/>
            <p:nvPr/>
          </p:nvSpPr>
          <p:spPr>
            <a:xfrm>
              <a:off x="3820956" y="2121425"/>
              <a:ext cx="7086466" cy="3632708"/>
            </a:xfrm>
            <a:prstGeom prst="parallelogram">
              <a:avLst>
                <a:gd name="adj" fmla="val 93309"/>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939514" y="2610108"/>
              <a:ext cx="2905597" cy="627249"/>
              <a:chOff x="6009556" y="3356629"/>
              <a:chExt cx="2905597" cy="627249"/>
            </a:xfrm>
          </p:grpSpPr>
          <p:sp>
            <p:nvSpPr>
              <p:cNvPr id="17" name="TextBox 21"/>
              <p:cNvSpPr txBox="1"/>
              <p:nvPr/>
            </p:nvSpPr>
            <p:spPr>
              <a:xfrm>
                <a:off x="6784640" y="3356629"/>
                <a:ext cx="2130513" cy="627249"/>
              </a:xfrm>
              <a:prstGeom prst="rect">
                <a:avLst/>
              </a:prstGeom>
              <a:noFill/>
            </p:spPr>
            <p:txBody>
              <a:bodyPr wrap="square" lIns="0" tIns="0" rIns="0" bIns="0" rtlCol="0">
                <a:spAutoFit/>
              </a:bodyPr>
              <a:lstStyle/>
              <a:p>
                <a:pPr>
                  <a:lnSpc>
                    <a:spcPts val="1400"/>
                  </a:lnSpc>
                </a:pPr>
                <a:r>
                  <a:rPr lang="zh-CN" altLang="en-US" sz="8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800" dirty="0" smtClean="0">
                    <a:solidFill>
                      <a:schemeClr val="bg1"/>
                    </a:solidFill>
                    <a:latin typeface="微软雅黑" panose="020B0503020204020204" pitchFamily="34" charset="-122"/>
                    <a:ea typeface="微软雅黑" panose="020B0503020204020204" pitchFamily="34" charset="-122"/>
                  </a:rPr>
                  <a:t>粘贴并</a:t>
                </a:r>
                <a:r>
                  <a:rPr lang="zh-CN" altLang="en-US" sz="800" dirty="0">
                    <a:solidFill>
                      <a:schemeClr val="bg1"/>
                    </a:solidFill>
                    <a:latin typeface="微软雅黑" panose="020B0503020204020204" pitchFamily="34" charset="-122"/>
                    <a:ea typeface="微软雅黑" panose="020B0503020204020204" pitchFamily="34" charset="-122"/>
                  </a:rPr>
                  <a:t>选择只选择只保留文字。您的内容打在</a:t>
                </a:r>
                <a:r>
                  <a:rPr lang="zh-CN" altLang="en-US" sz="800" dirty="0" smtClean="0">
                    <a:solidFill>
                      <a:schemeClr val="bg1"/>
                    </a:solidFill>
                    <a:latin typeface="微软雅黑" panose="020B0503020204020204" pitchFamily="34" charset="-122"/>
                    <a:ea typeface="微软雅黑" panose="020B0503020204020204" pitchFamily="34" charset="-122"/>
                  </a:rPr>
                  <a:t>这里</a:t>
                </a:r>
                <a:endParaRPr lang="en-US" altLang="zh-CN" sz="8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624360" y="3373748"/>
                <a:ext cx="0" cy="5043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6009556" y="3445454"/>
                <a:ext cx="359911" cy="360958"/>
                <a:chOff x="8780464" y="1550988"/>
                <a:chExt cx="546100" cy="547688"/>
              </a:xfrm>
            </p:grpSpPr>
            <p:sp>
              <p:nvSpPr>
                <p:cNvPr id="22" name="Freeform 90"/>
                <p:cNvSpPr>
                  <a:spLocks/>
                </p:cNvSpPr>
                <p:nvPr/>
              </p:nvSpPr>
              <p:spPr bwMode="auto">
                <a:xfrm>
                  <a:off x="8780464" y="1550988"/>
                  <a:ext cx="546100" cy="547688"/>
                </a:xfrm>
                <a:custGeom>
                  <a:avLst/>
                  <a:gdLst>
                    <a:gd name="T0" fmla="*/ 192 w 192"/>
                    <a:gd name="T1" fmla="*/ 189 h 192"/>
                    <a:gd name="T2" fmla="*/ 188 w 192"/>
                    <a:gd name="T3" fmla="*/ 192 h 192"/>
                    <a:gd name="T4" fmla="*/ 3 w 192"/>
                    <a:gd name="T5" fmla="*/ 192 h 192"/>
                    <a:gd name="T6" fmla="*/ 0 w 192"/>
                    <a:gd name="T7" fmla="*/ 189 h 192"/>
                    <a:gd name="T8" fmla="*/ 0 w 192"/>
                    <a:gd name="T9" fmla="*/ 4 h 192"/>
                    <a:gd name="T10" fmla="*/ 3 w 192"/>
                    <a:gd name="T11" fmla="*/ 0 h 192"/>
                    <a:gd name="T12" fmla="*/ 188 w 192"/>
                    <a:gd name="T13" fmla="*/ 0 h 192"/>
                    <a:gd name="T14" fmla="*/ 192 w 192"/>
                    <a:gd name="T15" fmla="*/ 4 h 192"/>
                    <a:gd name="T16" fmla="*/ 192 w 192"/>
                    <a:gd name="T17" fmla="*/ 18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92" y="189"/>
                      </a:moveTo>
                      <a:cubicBezTo>
                        <a:pt x="192" y="191"/>
                        <a:pt x="190" y="192"/>
                        <a:pt x="188" y="192"/>
                      </a:cubicBezTo>
                      <a:cubicBezTo>
                        <a:pt x="3" y="192"/>
                        <a:pt x="3" y="192"/>
                        <a:pt x="3" y="192"/>
                      </a:cubicBezTo>
                      <a:cubicBezTo>
                        <a:pt x="1" y="192"/>
                        <a:pt x="0" y="191"/>
                        <a:pt x="0" y="189"/>
                      </a:cubicBezTo>
                      <a:cubicBezTo>
                        <a:pt x="0" y="4"/>
                        <a:pt x="0" y="4"/>
                        <a:pt x="0" y="4"/>
                      </a:cubicBezTo>
                      <a:cubicBezTo>
                        <a:pt x="0" y="2"/>
                        <a:pt x="1" y="0"/>
                        <a:pt x="3" y="0"/>
                      </a:cubicBezTo>
                      <a:cubicBezTo>
                        <a:pt x="188" y="0"/>
                        <a:pt x="188" y="0"/>
                        <a:pt x="188" y="0"/>
                      </a:cubicBezTo>
                      <a:cubicBezTo>
                        <a:pt x="190" y="0"/>
                        <a:pt x="192" y="2"/>
                        <a:pt x="192" y="4"/>
                      </a:cubicBezTo>
                      <a:lnTo>
                        <a:pt x="192" y="189"/>
                      </a:ln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Line 91"/>
                <p:cNvSpPr>
                  <a:spLocks noChangeShapeType="1"/>
                </p:cNvSpPr>
                <p:nvPr/>
              </p:nvSpPr>
              <p:spPr bwMode="auto">
                <a:xfrm flipH="1">
                  <a:off x="8974139" y="1725613"/>
                  <a:ext cx="195263" cy="196850"/>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Line 92"/>
                <p:cNvSpPr>
                  <a:spLocks noChangeShapeType="1"/>
                </p:cNvSpPr>
                <p:nvPr/>
              </p:nvSpPr>
              <p:spPr bwMode="auto">
                <a:xfrm>
                  <a:off x="8913814" y="1851026"/>
                  <a:ext cx="71438" cy="71438"/>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4" name="组合 13"/>
            <p:cNvGrpSpPr/>
            <p:nvPr/>
          </p:nvGrpSpPr>
          <p:grpSpPr>
            <a:xfrm>
              <a:off x="5903558" y="3733829"/>
              <a:ext cx="2980144" cy="627248"/>
              <a:chOff x="5325771" y="4283509"/>
              <a:chExt cx="2980144" cy="627248"/>
            </a:xfrm>
          </p:grpSpPr>
          <p:grpSp>
            <p:nvGrpSpPr>
              <p:cNvPr id="25" name="组合 24"/>
              <p:cNvGrpSpPr/>
              <p:nvPr/>
            </p:nvGrpSpPr>
            <p:grpSpPr>
              <a:xfrm>
                <a:off x="5325771" y="4374427"/>
                <a:ext cx="359911" cy="356772"/>
                <a:chOff x="8777289" y="2624138"/>
                <a:chExt cx="546100" cy="541338"/>
              </a:xfrm>
              <a:solidFill>
                <a:schemeClr val="bg1"/>
              </a:solidFill>
            </p:grpSpPr>
            <p:sp>
              <p:nvSpPr>
                <p:cNvPr id="26" name="Freeform 116"/>
                <p:cNvSpPr>
                  <a:spLocks/>
                </p:cNvSpPr>
                <p:nvPr/>
              </p:nvSpPr>
              <p:spPr bwMode="auto">
                <a:xfrm>
                  <a:off x="8777289" y="2624138"/>
                  <a:ext cx="546100" cy="541338"/>
                </a:xfrm>
                <a:custGeom>
                  <a:avLst/>
                  <a:gdLst>
                    <a:gd name="T0" fmla="*/ 8 w 192"/>
                    <a:gd name="T1" fmla="*/ 88 h 190"/>
                    <a:gd name="T2" fmla="*/ 8 w 192"/>
                    <a:gd name="T3" fmla="*/ 180 h 190"/>
                    <a:gd name="T4" fmla="*/ 10 w 192"/>
                    <a:gd name="T5" fmla="*/ 182 h 190"/>
                    <a:gd name="T6" fmla="*/ 183 w 192"/>
                    <a:gd name="T7" fmla="*/ 182 h 190"/>
                    <a:gd name="T8" fmla="*/ 184 w 192"/>
                    <a:gd name="T9" fmla="*/ 180 h 190"/>
                    <a:gd name="T10" fmla="*/ 184 w 192"/>
                    <a:gd name="T11" fmla="*/ 10 h 190"/>
                    <a:gd name="T12" fmla="*/ 183 w 192"/>
                    <a:gd name="T13" fmla="*/ 8 h 190"/>
                    <a:gd name="T14" fmla="*/ 89 w 192"/>
                    <a:gd name="T15" fmla="*/ 8 h 190"/>
                    <a:gd name="T16" fmla="*/ 89 w 192"/>
                    <a:gd name="T17" fmla="*/ 0 h 190"/>
                    <a:gd name="T18" fmla="*/ 183 w 192"/>
                    <a:gd name="T19" fmla="*/ 0 h 190"/>
                    <a:gd name="T20" fmla="*/ 192 w 192"/>
                    <a:gd name="T21" fmla="*/ 10 h 190"/>
                    <a:gd name="T22" fmla="*/ 192 w 192"/>
                    <a:gd name="T23" fmla="*/ 180 h 190"/>
                    <a:gd name="T24" fmla="*/ 183 w 192"/>
                    <a:gd name="T25" fmla="*/ 190 h 190"/>
                    <a:gd name="T26" fmla="*/ 10 w 192"/>
                    <a:gd name="T27" fmla="*/ 190 h 190"/>
                    <a:gd name="T28" fmla="*/ 0 w 192"/>
                    <a:gd name="T29" fmla="*/ 180 h 190"/>
                    <a:gd name="T30" fmla="*/ 0 w 192"/>
                    <a:gd name="T31" fmla="*/ 88 h 190"/>
                    <a:gd name="T32" fmla="*/ 8 w 192"/>
                    <a:gd name="T33"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90">
                      <a:moveTo>
                        <a:pt x="8" y="88"/>
                      </a:moveTo>
                      <a:cubicBezTo>
                        <a:pt x="8" y="180"/>
                        <a:pt x="8" y="180"/>
                        <a:pt x="8" y="180"/>
                      </a:cubicBezTo>
                      <a:cubicBezTo>
                        <a:pt x="8" y="181"/>
                        <a:pt x="9" y="182"/>
                        <a:pt x="10" y="182"/>
                      </a:cubicBezTo>
                      <a:cubicBezTo>
                        <a:pt x="183" y="182"/>
                        <a:pt x="183" y="182"/>
                        <a:pt x="183" y="182"/>
                      </a:cubicBezTo>
                      <a:cubicBezTo>
                        <a:pt x="184" y="182"/>
                        <a:pt x="184" y="181"/>
                        <a:pt x="184" y="180"/>
                      </a:cubicBezTo>
                      <a:cubicBezTo>
                        <a:pt x="184" y="10"/>
                        <a:pt x="184" y="10"/>
                        <a:pt x="184" y="10"/>
                      </a:cubicBezTo>
                      <a:cubicBezTo>
                        <a:pt x="184" y="9"/>
                        <a:pt x="184" y="8"/>
                        <a:pt x="183" y="8"/>
                      </a:cubicBezTo>
                      <a:cubicBezTo>
                        <a:pt x="89" y="8"/>
                        <a:pt x="89" y="8"/>
                        <a:pt x="89" y="8"/>
                      </a:cubicBezTo>
                      <a:cubicBezTo>
                        <a:pt x="89" y="0"/>
                        <a:pt x="89" y="0"/>
                        <a:pt x="89" y="0"/>
                      </a:cubicBezTo>
                      <a:cubicBezTo>
                        <a:pt x="183" y="0"/>
                        <a:pt x="183" y="0"/>
                        <a:pt x="183" y="0"/>
                      </a:cubicBezTo>
                      <a:cubicBezTo>
                        <a:pt x="188" y="0"/>
                        <a:pt x="192" y="4"/>
                        <a:pt x="192" y="10"/>
                      </a:cubicBezTo>
                      <a:cubicBezTo>
                        <a:pt x="192" y="180"/>
                        <a:pt x="192" y="180"/>
                        <a:pt x="192" y="180"/>
                      </a:cubicBezTo>
                      <a:cubicBezTo>
                        <a:pt x="192" y="185"/>
                        <a:pt x="188" y="190"/>
                        <a:pt x="183" y="190"/>
                      </a:cubicBezTo>
                      <a:cubicBezTo>
                        <a:pt x="10" y="190"/>
                        <a:pt x="10" y="190"/>
                        <a:pt x="10" y="190"/>
                      </a:cubicBezTo>
                      <a:cubicBezTo>
                        <a:pt x="5" y="190"/>
                        <a:pt x="0" y="185"/>
                        <a:pt x="0" y="180"/>
                      </a:cubicBezTo>
                      <a:cubicBezTo>
                        <a:pt x="0" y="88"/>
                        <a:pt x="0" y="88"/>
                        <a:pt x="0" y="88"/>
                      </a:cubicBezTo>
                      <a:lnTo>
                        <a:pt x="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17"/>
                <p:cNvSpPr>
                  <a:spLocks/>
                </p:cNvSpPr>
                <p:nvPr/>
              </p:nvSpPr>
              <p:spPr bwMode="auto">
                <a:xfrm>
                  <a:off x="8777289" y="2624138"/>
                  <a:ext cx="215900" cy="214313"/>
                </a:xfrm>
                <a:custGeom>
                  <a:avLst/>
                  <a:gdLst>
                    <a:gd name="T0" fmla="*/ 136 w 136"/>
                    <a:gd name="T1" fmla="*/ 133 h 135"/>
                    <a:gd name="T2" fmla="*/ 136 w 136"/>
                    <a:gd name="T3" fmla="*/ 135 h 135"/>
                    <a:gd name="T4" fmla="*/ 22 w 136"/>
                    <a:gd name="T5" fmla="*/ 135 h 135"/>
                    <a:gd name="T6" fmla="*/ 22 w 136"/>
                    <a:gd name="T7" fmla="*/ 121 h 135"/>
                    <a:gd name="T8" fmla="*/ 111 w 136"/>
                    <a:gd name="T9" fmla="*/ 121 h 135"/>
                    <a:gd name="T10" fmla="*/ 0 w 136"/>
                    <a:gd name="T11" fmla="*/ 9 h 135"/>
                    <a:gd name="T12" fmla="*/ 11 w 136"/>
                    <a:gd name="T13" fmla="*/ 0 h 135"/>
                    <a:gd name="T14" fmla="*/ 122 w 136"/>
                    <a:gd name="T15" fmla="*/ 112 h 135"/>
                    <a:gd name="T16" fmla="*/ 122 w 136"/>
                    <a:gd name="T17" fmla="*/ 18 h 135"/>
                    <a:gd name="T18" fmla="*/ 136 w 136"/>
                    <a:gd name="T19" fmla="*/ 18 h 135"/>
                    <a:gd name="T20" fmla="*/ 136 w 136"/>
                    <a:gd name="T21" fmla="*/ 133 h 135"/>
                    <a:gd name="T22" fmla="*/ 136 w 136"/>
                    <a:gd name="T23" fmla="*/ 13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135">
                      <a:moveTo>
                        <a:pt x="136" y="133"/>
                      </a:moveTo>
                      <a:lnTo>
                        <a:pt x="136" y="135"/>
                      </a:lnTo>
                      <a:lnTo>
                        <a:pt x="22" y="135"/>
                      </a:lnTo>
                      <a:lnTo>
                        <a:pt x="22" y="121"/>
                      </a:lnTo>
                      <a:lnTo>
                        <a:pt x="111" y="121"/>
                      </a:lnTo>
                      <a:lnTo>
                        <a:pt x="0" y="9"/>
                      </a:lnTo>
                      <a:lnTo>
                        <a:pt x="11" y="0"/>
                      </a:lnTo>
                      <a:lnTo>
                        <a:pt x="122" y="112"/>
                      </a:lnTo>
                      <a:lnTo>
                        <a:pt x="122" y="18"/>
                      </a:lnTo>
                      <a:lnTo>
                        <a:pt x="136" y="18"/>
                      </a:lnTo>
                      <a:lnTo>
                        <a:pt x="136" y="133"/>
                      </a:lnTo>
                      <a:lnTo>
                        <a:pt x="136"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TextBox 21"/>
              <p:cNvSpPr txBox="1"/>
              <p:nvPr/>
            </p:nvSpPr>
            <p:spPr>
              <a:xfrm>
                <a:off x="6046510" y="4283509"/>
                <a:ext cx="2259405" cy="627248"/>
              </a:xfrm>
              <a:prstGeom prst="rect">
                <a:avLst/>
              </a:prstGeom>
              <a:noFill/>
            </p:spPr>
            <p:txBody>
              <a:bodyPr wrap="square" lIns="0" tIns="0" rIns="0" bIns="0" rtlCol="0">
                <a:spAutoFit/>
              </a:bodyPr>
              <a:lstStyle/>
              <a:p>
                <a:pPr>
                  <a:lnSpc>
                    <a:spcPts val="1400"/>
                  </a:lnSpc>
                </a:pPr>
                <a:r>
                  <a:rPr lang="zh-CN" altLang="en-US" sz="8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800" dirty="0" smtClean="0">
                    <a:solidFill>
                      <a:schemeClr val="bg1"/>
                    </a:solidFill>
                    <a:latin typeface="微软雅黑" panose="020B0503020204020204" pitchFamily="34" charset="-122"/>
                    <a:ea typeface="微软雅黑" panose="020B0503020204020204" pitchFamily="34" charset="-122"/>
                  </a:rPr>
                  <a:t>粘贴并</a:t>
                </a:r>
                <a:r>
                  <a:rPr lang="zh-CN" altLang="en-US" sz="800" dirty="0">
                    <a:solidFill>
                      <a:schemeClr val="bg1"/>
                    </a:solidFill>
                    <a:latin typeface="微软雅黑" panose="020B0503020204020204" pitchFamily="34" charset="-122"/>
                    <a:ea typeface="微软雅黑" panose="020B0503020204020204" pitchFamily="34" charset="-122"/>
                  </a:rPr>
                  <a:t>选择只选择只保留文字。您的内容打在这里</a:t>
                </a:r>
                <a:r>
                  <a:rPr lang="zh-CN" altLang="en-US" sz="800" dirty="0" smtClean="0">
                    <a:solidFill>
                      <a:schemeClr val="bg1"/>
                    </a:solidFill>
                    <a:latin typeface="微软雅黑" panose="020B0503020204020204" pitchFamily="34" charset="-122"/>
                    <a:ea typeface="微软雅黑" panose="020B0503020204020204" pitchFamily="34" charset="-122"/>
                  </a:rPr>
                  <a:t>或者</a:t>
                </a:r>
                <a:endParaRPr lang="en-US" altLang="zh-CN" sz="800" dirty="0">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886230" y="4300628"/>
                <a:ext cx="0" cy="5043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4895458" y="4857550"/>
              <a:ext cx="2926810" cy="627248"/>
              <a:chOff x="4362109" y="5407230"/>
              <a:chExt cx="2926810" cy="627248"/>
            </a:xfrm>
          </p:grpSpPr>
          <p:grpSp>
            <p:nvGrpSpPr>
              <p:cNvPr id="28" name="组合 27"/>
              <p:cNvGrpSpPr/>
              <p:nvPr/>
            </p:nvGrpSpPr>
            <p:grpSpPr>
              <a:xfrm>
                <a:off x="4362109" y="5510180"/>
                <a:ext cx="359910" cy="332708"/>
                <a:chOff x="9963151" y="2641601"/>
                <a:chExt cx="546100" cy="504825"/>
              </a:xfrm>
            </p:grpSpPr>
            <p:sp>
              <p:nvSpPr>
                <p:cNvPr id="29" name="Line 118"/>
                <p:cNvSpPr>
                  <a:spLocks noChangeShapeType="1"/>
                </p:cNvSpPr>
                <p:nvPr/>
              </p:nvSpPr>
              <p:spPr bwMode="auto">
                <a:xfrm>
                  <a:off x="10275889" y="2889251"/>
                  <a:ext cx="92075" cy="85725"/>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119"/>
                <p:cNvSpPr>
                  <a:spLocks noChangeShapeType="1"/>
                </p:cNvSpPr>
                <p:nvPr/>
              </p:nvSpPr>
              <p:spPr bwMode="auto">
                <a:xfrm flipH="1">
                  <a:off x="10350501" y="2816226"/>
                  <a:ext cx="158750" cy="158750"/>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20"/>
                <p:cNvSpPr>
                  <a:spLocks/>
                </p:cNvSpPr>
                <p:nvPr/>
              </p:nvSpPr>
              <p:spPr bwMode="auto">
                <a:xfrm>
                  <a:off x="9963151" y="2641601"/>
                  <a:ext cx="433388" cy="504825"/>
                </a:xfrm>
                <a:custGeom>
                  <a:avLst/>
                  <a:gdLst>
                    <a:gd name="T0" fmla="*/ 152 w 152"/>
                    <a:gd name="T1" fmla="*/ 154 h 177"/>
                    <a:gd name="T2" fmla="*/ 152 w 152"/>
                    <a:gd name="T3" fmla="*/ 163 h 177"/>
                    <a:gd name="T4" fmla="*/ 138 w 152"/>
                    <a:gd name="T5" fmla="*/ 177 h 177"/>
                    <a:gd name="T6" fmla="*/ 13 w 152"/>
                    <a:gd name="T7" fmla="*/ 177 h 177"/>
                    <a:gd name="T8" fmla="*/ 0 w 152"/>
                    <a:gd name="T9" fmla="*/ 163 h 177"/>
                    <a:gd name="T10" fmla="*/ 0 w 152"/>
                    <a:gd name="T11" fmla="*/ 13 h 177"/>
                    <a:gd name="T12" fmla="*/ 13 w 152"/>
                    <a:gd name="T13" fmla="*/ 0 h 177"/>
                    <a:gd name="T14" fmla="*/ 138 w 152"/>
                    <a:gd name="T15" fmla="*/ 0 h 177"/>
                    <a:gd name="T16" fmla="*/ 152 w 152"/>
                    <a:gd name="T17" fmla="*/ 13 h 177"/>
                    <a:gd name="T18" fmla="*/ 152 w 152"/>
                    <a:gd name="T19" fmla="*/ 3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77">
                      <a:moveTo>
                        <a:pt x="152" y="154"/>
                      </a:moveTo>
                      <a:cubicBezTo>
                        <a:pt x="152" y="163"/>
                        <a:pt x="152" y="163"/>
                        <a:pt x="152" y="163"/>
                      </a:cubicBezTo>
                      <a:cubicBezTo>
                        <a:pt x="152" y="171"/>
                        <a:pt x="145" y="177"/>
                        <a:pt x="138" y="177"/>
                      </a:cubicBezTo>
                      <a:cubicBezTo>
                        <a:pt x="13" y="177"/>
                        <a:pt x="13" y="177"/>
                        <a:pt x="13" y="177"/>
                      </a:cubicBezTo>
                      <a:cubicBezTo>
                        <a:pt x="6" y="177"/>
                        <a:pt x="0" y="171"/>
                        <a:pt x="0" y="163"/>
                      </a:cubicBezTo>
                      <a:cubicBezTo>
                        <a:pt x="0" y="13"/>
                        <a:pt x="0" y="13"/>
                        <a:pt x="0" y="13"/>
                      </a:cubicBezTo>
                      <a:cubicBezTo>
                        <a:pt x="0" y="6"/>
                        <a:pt x="6" y="0"/>
                        <a:pt x="13" y="0"/>
                      </a:cubicBezTo>
                      <a:cubicBezTo>
                        <a:pt x="138" y="0"/>
                        <a:pt x="138" y="0"/>
                        <a:pt x="138" y="0"/>
                      </a:cubicBezTo>
                      <a:cubicBezTo>
                        <a:pt x="145" y="0"/>
                        <a:pt x="152" y="6"/>
                        <a:pt x="152" y="13"/>
                      </a:cubicBezTo>
                      <a:cubicBezTo>
                        <a:pt x="152" y="37"/>
                        <a:pt x="152" y="37"/>
                        <a:pt x="152" y="37"/>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TextBox 21"/>
              <p:cNvSpPr txBox="1"/>
              <p:nvPr/>
            </p:nvSpPr>
            <p:spPr>
              <a:xfrm>
                <a:off x="5054991" y="5407230"/>
                <a:ext cx="2233928" cy="627248"/>
              </a:xfrm>
              <a:prstGeom prst="rect">
                <a:avLst/>
              </a:prstGeom>
              <a:noFill/>
            </p:spPr>
            <p:txBody>
              <a:bodyPr wrap="square" lIns="0" tIns="0" rIns="0" bIns="0" rtlCol="0">
                <a:spAutoFit/>
              </a:bodyPr>
              <a:lstStyle/>
              <a:p>
                <a:pPr>
                  <a:lnSpc>
                    <a:spcPts val="1400"/>
                  </a:lnSpc>
                </a:pPr>
                <a:r>
                  <a:rPr lang="zh-CN" altLang="en-US" sz="8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800" dirty="0" smtClean="0">
                    <a:solidFill>
                      <a:schemeClr val="bg1"/>
                    </a:solidFill>
                    <a:latin typeface="微软雅黑" panose="020B0503020204020204" pitchFamily="34" charset="-122"/>
                    <a:ea typeface="微软雅黑" panose="020B0503020204020204" pitchFamily="34" charset="-122"/>
                  </a:rPr>
                  <a:t>粘贴并</a:t>
                </a:r>
                <a:r>
                  <a:rPr lang="zh-CN" altLang="en-US" sz="800" dirty="0">
                    <a:solidFill>
                      <a:schemeClr val="bg1"/>
                    </a:solidFill>
                    <a:latin typeface="微软雅黑" panose="020B0503020204020204" pitchFamily="34" charset="-122"/>
                    <a:ea typeface="微软雅黑" panose="020B0503020204020204" pitchFamily="34" charset="-122"/>
                  </a:rPr>
                  <a:t>选择只选择只保留文字。您的内容打在</a:t>
                </a:r>
                <a:r>
                  <a:rPr lang="zh-CN" altLang="en-US" sz="800" dirty="0" smtClean="0">
                    <a:solidFill>
                      <a:schemeClr val="bg1"/>
                    </a:solidFill>
                    <a:latin typeface="微软雅黑" panose="020B0503020204020204" pitchFamily="34" charset="-122"/>
                    <a:ea typeface="微软雅黑" panose="020B0503020204020204" pitchFamily="34" charset="-122"/>
                  </a:rPr>
                  <a:t>这里</a:t>
                </a:r>
                <a:endParaRPr lang="en-US" altLang="zh-CN" sz="8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4894712" y="5424349"/>
                <a:ext cx="0" cy="50437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1315506" y="2477439"/>
            <a:ext cx="3139237" cy="3043429"/>
            <a:chOff x="676207" y="1472942"/>
            <a:chExt cx="3139237" cy="3043429"/>
          </a:xfrm>
        </p:grpSpPr>
        <p:sp>
          <p:nvSpPr>
            <p:cNvPr id="49" name="TextBox 21"/>
            <p:cNvSpPr txBox="1"/>
            <p:nvPr/>
          </p:nvSpPr>
          <p:spPr>
            <a:xfrm>
              <a:off x="690845" y="2208047"/>
              <a:ext cx="3124599" cy="2308324"/>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通过复制您的文本后，在此框中选择粘贴，并选择只保留文字</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 </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Subtitle 2">
              <a:extLst>
                <a:ext uri="{FF2B5EF4-FFF2-40B4-BE49-F238E27FC236}">
                  <a16:creationId xmlns:a16="http://schemas.microsoft.com/office/drawing/2014/main" xmlns="" id="{360062CF-4239-4286-B703-132EC1F0E32B}"/>
                </a:ext>
              </a:extLst>
            </p:cNvPr>
            <p:cNvSpPr txBox="1">
              <a:spLocks/>
            </p:cNvSpPr>
            <p:nvPr/>
          </p:nvSpPr>
          <p:spPr>
            <a:xfrm>
              <a:off x="676207" y="1472942"/>
              <a:ext cx="2554927" cy="489283"/>
            </a:xfrm>
            <a:prstGeom prst="rect">
              <a:avLst/>
            </a:prstGeom>
            <a:solidFill>
              <a:srgbClr val="343434"/>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0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产品市场调研</a:t>
              </a:r>
              <a:endParaRPr lang="id-ID" sz="20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2" name="组合 31"/>
          <p:cNvGrpSpPr/>
          <p:nvPr/>
        </p:nvGrpSpPr>
        <p:grpSpPr>
          <a:xfrm>
            <a:off x="992760" y="893650"/>
            <a:ext cx="3573385" cy="1007620"/>
            <a:chOff x="992760" y="893650"/>
            <a:chExt cx="3573385" cy="1007620"/>
          </a:xfrm>
        </p:grpSpPr>
        <p:grpSp>
          <p:nvGrpSpPr>
            <p:cNvPr id="33" name="组合 32">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7"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行业调研</a:t>
                </a:r>
              </a:p>
            </p:txBody>
          </p:sp>
          <p:sp>
            <p:nvSpPr>
              <p:cNvPr id="38"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6" name="直接连接符 35"/>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64016462"/>
      </p:ext>
    </p:extLst>
  </p:cSld>
  <p:clrMapOvr>
    <a:masterClrMapping/>
  </p:clrMapOvr>
  <p:transition spd="med" advClick="0" advTm="6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9600" y="3866234"/>
            <a:ext cx="10945091" cy="2437584"/>
          </a:xfrm>
          <a:prstGeom prst="rect">
            <a:avLst/>
          </a:prstGeom>
          <a:blipFill dpi="0" rotWithShape="1">
            <a:blip r:embed="rId3">
              <a:extLst>
                <a:ext uri="{28A0092B-C50C-407E-A947-70E740481C1C}">
                  <a14:useLocalDpi xmlns:a14="http://schemas.microsoft.com/office/drawing/2010/main" val="0"/>
                </a:ext>
              </a:extLst>
            </a:blip>
            <a:srcRect/>
            <a:stretch>
              <a:fillRect t="-119564" b="-79778"/>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8" name="组合 7"/>
          <p:cNvGrpSpPr/>
          <p:nvPr/>
        </p:nvGrpSpPr>
        <p:grpSpPr>
          <a:xfrm>
            <a:off x="1764408" y="2493818"/>
            <a:ext cx="3836756" cy="3004939"/>
            <a:chOff x="815546" y="1927654"/>
            <a:chExt cx="4559643" cy="3571103"/>
          </a:xfrm>
        </p:grpSpPr>
        <p:sp>
          <p:nvSpPr>
            <p:cNvPr id="3" name="矩形 2"/>
            <p:cNvSpPr/>
            <p:nvPr/>
          </p:nvSpPr>
          <p:spPr>
            <a:xfrm>
              <a:off x="815546" y="1927654"/>
              <a:ext cx="4559643" cy="3571103"/>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Subtitle 2">
              <a:extLst>
                <a:ext uri="{FF2B5EF4-FFF2-40B4-BE49-F238E27FC236}">
                  <a16:creationId xmlns:a16="http://schemas.microsoft.com/office/drawing/2014/main" xmlns="" id="{360062CF-4239-4286-B703-132EC1F0E32B}"/>
                </a:ext>
              </a:extLst>
            </p:cNvPr>
            <p:cNvSpPr txBox="1">
              <a:spLocks/>
            </p:cNvSpPr>
            <p:nvPr/>
          </p:nvSpPr>
          <p:spPr>
            <a:xfrm>
              <a:off x="1160119" y="2397816"/>
              <a:ext cx="2201695"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异动不稳定市场</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14" name="直接连接符 13"/>
            <p:cNvCxnSpPr/>
            <p:nvPr/>
          </p:nvCxnSpPr>
          <p:spPr>
            <a:xfrm>
              <a:off x="1290923" y="2940909"/>
              <a:ext cx="67667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963030" y="3334478"/>
              <a:ext cx="3769607" cy="597287"/>
              <a:chOff x="892892" y="3334478"/>
              <a:chExt cx="4305846" cy="597287"/>
            </a:xfrm>
          </p:grpSpPr>
          <p:sp>
            <p:nvSpPr>
              <p:cNvPr id="12" name="TextBox 21"/>
              <p:cNvSpPr txBox="1"/>
              <p:nvPr/>
            </p:nvSpPr>
            <p:spPr>
              <a:xfrm>
                <a:off x="2084088" y="3383117"/>
                <a:ext cx="3114650" cy="54864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a:t>
                </a:r>
                <a:r>
                  <a:rPr lang="zh-CN" altLang="en-US" sz="1000" dirty="0" smtClean="0">
                    <a:solidFill>
                      <a:schemeClr val="bg1"/>
                    </a:solidFill>
                    <a:latin typeface="微软雅黑" panose="020B0503020204020204" pitchFamily="34" charset="-122"/>
                    <a:ea typeface="微软雅黑" panose="020B0503020204020204" pitchFamily="34" charset="-122"/>
                  </a:rPr>
                  <a:t>只</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5" name="Subtitle 2">
                <a:extLst>
                  <a:ext uri="{FF2B5EF4-FFF2-40B4-BE49-F238E27FC236}">
                    <a16:creationId xmlns:a16="http://schemas.microsoft.com/office/drawing/2014/main" xmlns="" id="{360062CF-4239-4286-B703-132EC1F0E32B}"/>
                  </a:ext>
                </a:extLst>
              </p:cNvPr>
              <p:cNvSpPr txBox="1">
                <a:spLocks/>
              </p:cNvSpPr>
              <p:nvPr/>
            </p:nvSpPr>
            <p:spPr>
              <a:xfrm>
                <a:off x="892892" y="3334478"/>
                <a:ext cx="123247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01/</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6" name="组合 15"/>
            <p:cNvGrpSpPr/>
            <p:nvPr/>
          </p:nvGrpSpPr>
          <p:grpSpPr>
            <a:xfrm>
              <a:off x="963030" y="4208803"/>
              <a:ext cx="3769607" cy="597287"/>
              <a:chOff x="892892" y="3334478"/>
              <a:chExt cx="4305846" cy="597287"/>
            </a:xfrm>
          </p:grpSpPr>
          <p:sp>
            <p:nvSpPr>
              <p:cNvPr id="17" name="TextBox 21"/>
              <p:cNvSpPr txBox="1"/>
              <p:nvPr/>
            </p:nvSpPr>
            <p:spPr>
              <a:xfrm>
                <a:off x="2084088" y="3383117"/>
                <a:ext cx="3114650" cy="54864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a:t>
                </a:r>
                <a:r>
                  <a:rPr lang="zh-CN" altLang="en-US" sz="1000" dirty="0" smtClean="0">
                    <a:solidFill>
                      <a:schemeClr val="bg1"/>
                    </a:solidFill>
                    <a:latin typeface="微软雅黑" panose="020B0503020204020204" pitchFamily="34" charset="-122"/>
                    <a:ea typeface="微软雅黑" panose="020B0503020204020204" pitchFamily="34" charset="-122"/>
                  </a:rPr>
                  <a:t>只</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8" name="Subtitle 2">
                <a:extLst>
                  <a:ext uri="{FF2B5EF4-FFF2-40B4-BE49-F238E27FC236}">
                    <a16:creationId xmlns:a16="http://schemas.microsoft.com/office/drawing/2014/main" xmlns="" id="{360062CF-4239-4286-B703-132EC1F0E32B}"/>
                  </a:ext>
                </a:extLst>
              </p:cNvPr>
              <p:cNvSpPr txBox="1">
                <a:spLocks/>
              </p:cNvSpPr>
              <p:nvPr/>
            </p:nvSpPr>
            <p:spPr>
              <a:xfrm>
                <a:off x="892892" y="3334478"/>
                <a:ext cx="123247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02/</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grpSp>
        <p:nvGrpSpPr>
          <p:cNvPr id="19" name="组合 18"/>
          <p:cNvGrpSpPr/>
          <p:nvPr/>
        </p:nvGrpSpPr>
        <p:grpSpPr>
          <a:xfrm>
            <a:off x="6478085" y="2493818"/>
            <a:ext cx="3836756" cy="3004939"/>
            <a:chOff x="815546" y="1927654"/>
            <a:chExt cx="4559643" cy="3571103"/>
          </a:xfrm>
        </p:grpSpPr>
        <p:sp>
          <p:nvSpPr>
            <p:cNvPr id="20" name="矩形 19"/>
            <p:cNvSpPr/>
            <p:nvPr/>
          </p:nvSpPr>
          <p:spPr>
            <a:xfrm>
              <a:off x="815546" y="1927654"/>
              <a:ext cx="4559643" cy="3571103"/>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Subtitle 2">
              <a:extLst>
                <a:ext uri="{FF2B5EF4-FFF2-40B4-BE49-F238E27FC236}">
                  <a16:creationId xmlns:a16="http://schemas.microsoft.com/office/drawing/2014/main" xmlns="" id="{360062CF-4239-4286-B703-132EC1F0E32B}"/>
                </a:ext>
              </a:extLst>
            </p:cNvPr>
            <p:cNvSpPr txBox="1">
              <a:spLocks/>
            </p:cNvSpPr>
            <p:nvPr/>
          </p:nvSpPr>
          <p:spPr>
            <a:xfrm>
              <a:off x="1096619" y="2397816"/>
              <a:ext cx="2113284"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稳定市场人群</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22" name="直接连接符 21"/>
            <p:cNvCxnSpPr/>
            <p:nvPr/>
          </p:nvCxnSpPr>
          <p:spPr>
            <a:xfrm>
              <a:off x="1257993" y="2957374"/>
              <a:ext cx="67667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1096620" y="3334478"/>
              <a:ext cx="3636017" cy="597287"/>
              <a:chOff x="1045485" y="3334478"/>
              <a:chExt cx="4153253" cy="597287"/>
            </a:xfrm>
          </p:grpSpPr>
          <p:sp>
            <p:nvSpPr>
              <p:cNvPr id="27" name="TextBox 21"/>
              <p:cNvSpPr txBox="1"/>
              <p:nvPr/>
            </p:nvSpPr>
            <p:spPr>
              <a:xfrm>
                <a:off x="2084088" y="3383117"/>
                <a:ext cx="3114650" cy="54864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a:t>
                </a:r>
                <a:r>
                  <a:rPr lang="zh-CN" altLang="en-US" sz="1000" dirty="0" smtClean="0">
                    <a:solidFill>
                      <a:schemeClr val="bg1"/>
                    </a:solidFill>
                    <a:latin typeface="微软雅黑" panose="020B0503020204020204" pitchFamily="34" charset="-122"/>
                    <a:ea typeface="微软雅黑" panose="020B0503020204020204" pitchFamily="34" charset="-122"/>
                  </a:rPr>
                  <a:t>只</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8" name="Subtitle 2">
                <a:extLst>
                  <a:ext uri="{FF2B5EF4-FFF2-40B4-BE49-F238E27FC236}">
                    <a16:creationId xmlns:a16="http://schemas.microsoft.com/office/drawing/2014/main" xmlns="" id="{360062CF-4239-4286-B703-132EC1F0E32B}"/>
                  </a:ext>
                </a:extLst>
              </p:cNvPr>
              <p:cNvSpPr txBox="1">
                <a:spLocks/>
              </p:cNvSpPr>
              <p:nvPr/>
            </p:nvSpPr>
            <p:spPr>
              <a:xfrm>
                <a:off x="1045485" y="3334478"/>
                <a:ext cx="107987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01/</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4" name="组合 23"/>
            <p:cNvGrpSpPr/>
            <p:nvPr/>
          </p:nvGrpSpPr>
          <p:grpSpPr>
            <a:xfrm>
              <a:off x="1096620" y="4208803"/>
              <a:ext cx="3636017" cy="597287"/>
              <a:chOff x="1045485" y="3334478"/>
              <a:chExt cx="4153253" cy="597287"/>
            </a:xfrm>
          </p:grpSpPr>
          <p:sp>
            <p:nvSpPr>
              <p:cNvPr id="25" name="TextBox 21"/>
              <p:cNvSpPr txBox="1"/>
              <p:nvPr/>
            </p:nvSpPr>
            <p:spPr>
              <a:xfrm>
                <a:off x="2084088" y="3383117"/>
                <a:ext cx="3114650" cy="54864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a:t>
                </a:r>
                <a:r>
                  <a:rPr lang="zh-CN" altLang="en-US" sz="1000" dirty="0" smtClean="0">
                    <a:solidFill>
                      <a:schemeClr val="bg1"/>
                    </a:solidFill>
                    <a:latin typeface="微软雅黑" panose="020B0503020204020204" pitchFamily="34" charset="-122"/>
                    <a:ea typeface="微软雅黑" panose="020B0503020204020204" pitchFamily="34" charset="-122"/>
                  </a:rPr>
                  <a:t>只</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6" name="Subtitle 2">
                <a:extLst>
                  <a:ext uri="{FF2B5EF4-FFF2-40B4-BE49-F238E27FC236}">
                    <a16:creationId xmlns:a16="http://schemas.microsoft.com/office/drawing/2014/main" xmlns="" id="{360062CF-4239-4286-B703-132EC1F0E32B}"/>
                  </a:ext>
                </a:extLst>
              </p:cNvPr>
              <p:cNvSpPr txBox="1">
                <a:spLocks/>
              </p:cNvSpPr>
              <p:nvPr/>
            </p:nvSpPr>
            <p:spPr>
              <a:xfrm>
                <a:off x="1045485" y="3334478"/>
                <a:ext cx="107987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pc="3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02/</a:t>
                </a:r>
                <a:endParaRPr lang="id-ID" spc="3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grpSp>
        <p:nvGrpSpPr>
          <p:cNvPr id="29" name="组合 28"/>
          <p:cNvGrpSpPr/>
          <p:nvPr/>
        </p:nvGrpSpPr>
        <p:grpSpPr>
          <a:xfrm>
            <a:off x="992760" y="893650"/>
            <a:ext cx="3573385" cy="1007620"/>
            <a:chOff x="992760" y="893650"/>
            <a:chExt cx="3573385" cy="1007620"/>
          </a:xfrm>
        </p:grpSpPr>
        <p:grpSp>
          <p:nvGrpSpPr>
            <p:cNvPr id="30" name="组合 29">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2"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市场分析</a:t>
                </a:r>
              </a:p>
            </p:txBody>
          </p:sp>
          <p:sp>
            <p:nvSpPr>
              <p:cNvPr id="33"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1" name="直接连接符 30"/>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9339495"/>
      </p:ext>
    </p:extLst>
  </p:cSld>
  <p:clrMapOvr>
    <a:masterClrMapping/>
  </p:clrMapOvr>
  <p:transition spd="med" advClick="0" advTm="6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0">
            <a:extLst>
              <a:ext uri="{FF2B5EF4-FFF2-40B4-BE49-F238E27FC236}">
                <a16:creationId xmlns:a16="http://schemas.microsoft.com/office/drawing/2014/main" xmlns="" id="{BA8EA202-F87D-45AF-91DB-F2B3A7B8F57B}"/>
              </a:ext>
            </a:extLst>
          </p:cNvPr>
          <p:cNvSpPr txBox="1"/>
          <p:nvPr/>
        </p:nvSpPr>
        <p:spPr>
          <a:xfrm>
            <a:off x="2513203" y="1602455"/>
            <a:ext cx="1481526" cy="769441"/>
          </a:xfrm>
          <a:prstGeom prst="rect">
            <a:avLst/>
          </a:prstGeom>
          <a:noFill/>
        </p:spPr>
        <p:txBody>
          <a:bodyPr wrap="square" rtlCol="0">
            <a:spAutoFit/>
          </a:bodyPr>
          <a:lstStyle/>
          <a:p>
            <a:pPr algn="dist" defTabSz="228600"/>
            <a:r>
              <a:rPr lang="zh-CN" altLang="en-US" sz="4400" b="1" dirty="0" smtClean="0">
                <a:solidFill>
                  <a:srgbClr val="343434"/>
                </a:solidFill>
                <a:latin typeface="微软雅黑 Light" panose="020B0502040204020203" pitchFamily="34" charset="-122"/>
                <a:ea typeface="微软雅黑 Light" panose="020B0502040204020203" pitchFamily="34" charset="-122"/>
              </a:rPr>
              <a:t>目录</a:t>
            </a:r>
            <a:endParaRPr lang="zh-CN" altLang="en-US" sz="4400" b="1" dirty="0">
              <a:solidFill>
                <a:srgbClr val="343434"/>
              </a:solidFill>
              <a:latin typeface="微软雅黑 Light" panose="020B0502040204020203" pitchFamily="34" charset="-122"/>
              <a:ea typeface="微软雅黑 Light" panose="020B0502040204020203" pitchFamily="34" charset="-122"/>
            </a:endParaRPr>
          </a:p>
        </p:txBody>
      </p:sp>
      <p:sp>
        <p:nvSpPr>
          <p:cNvPr id="35" name="TextBox 30">
            <a:extLst>
              <a:ext uri="{FF2B5EF4-FFF2-40B4-BE49-F238E27FC236}">
                <a16:creationId xmlns:a16="http://schemas.microsoft.com/office/drawing/2014/main" xmlns="" id="{BA8EA202-F87D-45AF-91DB-F2B3A7B8F57B}"/>
              </a:ext>
            </a:extLst>
          </p:cNvPr>
          <p:cNvSpPr txBox="1"/>
          <p:nvPr/>
        </p:nvSpPr>
        <p:spPr>
          <a:xfrm>
            <a:off x="2071544" y="2335800"/>
            <a:ext cx="2364844" cy="523220"/>
          </a:xfrm>
          <a:prstGeom prst="rect">
            <a:avLst/>
          </a:prstGeom>
          <a:noFill/>
        </p:spPr>
        <p:txBody>
          <a:bodyPr wrap="square" rtlCol="0">
            <a:spAutoFit/>
          </a:bodyPr>
          <a:lstStyle/>
          <a:p>
            <a:pPr algn="dist" defTabSz="228600"/>
            <a:r>
              <a:rPr lang="en-US" altLang="zh-CN" sz="2800" b="1" dirty="0" smtClean="0">
                <a:solidFill>
                  <a:srgbClr val="343434">
                    <a:alpha val="76000"/>
                  </a:srgbClr>
                </a:solidFill>
                <a:latin typeface="仿宋" panose="02010609060101010101" pitchFamily="49" charset="-122"/>
                <a:ea typeface="仿宋" panose="02010609060101010101" pitchFamily="49" charset="-122"/>
              </a:rPr>
              <a:t>CONTENTS</a:t>
            </a:r>
            <a:endParaRPr lang="zh-CN" altLang="en-US" sz="2800" b="1" dirty="0">
              <a:solidFill>
                <a:srgbClr val="343434">
                  <a:alpha val="76000"/>
                </a:srgbClr>
              </a:solidFill>
              <a:latin typeface="仿宋" panose="02010609060101010101" pitchFamily="49" charset="-122"/>
              <a:ea typeface="仿宋" panose="02010609060101010101" pitchFamily="49" charset="-122"/>
            </a:endParaRPr>
          </a:p>
        </p:txBody>
      </p:sp>
      <p:grpSp>
        <p:nvGrpSpPr>
          <p:cNvPr id="9" name="组合 8"/>
          <p:cNvGrpSpPr/>
          <p:nvPr/>
        </p:nvGrpSpPr>
        <p:grpSpPr>
          <a:xfrm>
            <a:off x="6133817" y="1900107"/>
            <a:ext cx="4405036" cy="678874"/>
            <a:chOff x="5517484" y="2107879"/>
            <a:chExt cx="4405036" cy="678874"/>
          </a:xfrm>
        </p:grpSpPr>
        <p:grpSp>
          <p:nvGrpSpPr>
            <p:cNvPr id="3" name="组合 2"/>
            <p:cNvGrpSpPr/>
            <p:nvPr/>
          </p:nvGrpSpPr>
          <p:grpSpPr>
            <a:xfrm>
              <a:off x="5517484" y="2107879"/>
              <a:ext cx="4405036" cy="654112"/>
              <a:chOff x="5489349" y="1515638"/>
              <a:chExt cx="4405036" cy="654112"/>
            </a:xfrm>
          </p:grpSpPr>
          <p:sp>
            <p:nvSpPr>
              <p:cNvPr id="36" name="圆角矩形 35"/>
              <p:cNvSpPr/>
              <p:nvPr/>
            </p:nvSpPr>
            <p:spPr>
              <a:xfrm>
                <a:off x="5489349" y="1557183"/>
                <a:ext cx="672300" cy="601732"/>
              </a:xfrm>
              <a:prstGeom prst="roundRect">
                <a:avLst>
                  <a:gd name="adj" fmla="val 0"/>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30000"/>
                  </a:lnSpc>
                </a:pPr>
                <a:r>
                  <a:rPr lang="en-US" altLang="zh-CN" sz="2800" dirty="0" smtClean="0">
                    <a:solidFill>
                      <a:schemeClr val="bg1"/>
                    </a:solidFill>
                    <a:latin typeface="Agency FB" panose="020B0503020202020204" pitchFamily="34" charset="0"/>
                  </a:rPr>
                  <a:t>01</a:t>
                </a:r>
                <a:endParaRPr lang="zh-CN" altLang="en-US" sz="2800" dirty="0">
                  <a:solidFill>
                    <a:schemeClr val="bg1"/>
                  </a:solidFill>
                  <a:latin typeface="Agency FB" panose="020B0503020202020204" pitchFamily="34" charset="0"/>
                </a:endParaRPr>
              </a:p>
            </p:txBody>
          </p:sp>
          <p:sp>
            <p:nvSpPr>
              <p:cNvPr id="37" name="文本框 36"/>
              <p:cNvSpPr txBox="1"/>
              <p:nvPr/>
            </p:nvSpPr>
            <p:spPr>
              <a:xfrm>
                <a:off x="7526594" y="1618231"/>
                <a:ext cx="1385251" cy="308995"/>
              </a:xfrm>
              <a:prstGeom prst="rect">
                <a:avLst/>
              </a:prstGeom>
              <a:noFill/>
              <a:scene3d>
                <a:camera prst="perspectiveRight"/>
                <a:lightRig rig="threePt" dir="t"/>
              </a:scene3d>
            </p:spPr>
            <p:txBody>
              <a:bodyPr wrap="none" rtlCol="0">
                <a:spAutoFit/>
              </a:bodyPr>
              <a:lstStyle/>
              <a:p>
                <a:pPr algn="ctr">
                  <a:lnSpc>
                    <a:spcPct val="130000"/>
                  </a:lnSpc>
                </a:pPr>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rPr>
                  <a:t>INTRODUCTION</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6367657" y="1515638"/>
                <a:ext cx="1338828" cy="417358"/>
              </a:xfrm>
              <a:prstGeom prst="rect">
                <a:avLst/>
              </a:prstGeom>
              <a:noFill/>
              <a:scene3d>
                <a:camera prst="perspectiveRight"/>
                <a:lightRig rig="threePt" dir="t"/>
              </a:scene3d>
            </p:spPr>
            <p:txBody>
              <a:bodyPr wrap="none" rtlCol="0">
                <a:spAutoFit/>
              </a:bodyPr>
              <a:lstStyle/>
              <a:p>
                <a:pPr>
                  <a:lnSpc>
                    <a:spcPct val="130000"/>
                  </a:lnSpc>
                </a:pP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公司与团队</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347638" y="1867360"/>
                <a:ext cx="3546747" cy="302390"/>
              </a:xfrm>
              <a:prstGeom prst="rect">
                <a:avLst/>
              </a:prstGeom>
              <a:noFill/>
              <a:scene3d>
                <a:camera prst="perspectiveRight"/>
                <a:lightRig rig="threePt" dir="t"/>
              </a:scene3d>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此处添加您的副标题文字说明及简要说明概述文字解释</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6" name="直接连接符 5"/>
            <p:cNvCxnSpPr/>
            <p:nvPr/>
          </p:nvCxnSpPr>
          <p:spPr>
            <a:xfrm>
              <a:off x="5517484" y="2786753"/>
              <a:ext cx="4104247" cy="0"/>
            </a:xfrm>
            <a:prstGeom prst="line">
              <a:avLst/>
            </a:prstGeom>
            <a:ln>
              <a:solidFill>
                <a:srgbClr val="86BC42"/>
              </a:solidFill>
            </a:ln>
          </p:spPr>
          <p:style>
            <a:lnRef idx="1">
              <a:schemeClr val="accent1"/>
            </a:lnRef>
            <a:fillRef idx="0">
              <a:schemeClr val="accent1"/>
            </a:fillRef>
            <a:effectRef idx="0">
              <a:schemeClr val="accent1"/>
            </a:effectRef>
            <a:fontRef idx="minor">
              <a:schemeClr val="tx1"/>
            </a:fontRef>
          </p:style>
        </p:cxn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5555" y="2776670"/>
            <a:ext cx="3715992" cy="3092268"/>
          </a:xfrm>
          <a:prstGeom prst="rect">
            <a:avLst/>
          </a:prstGeom>
        </p:spPr>
      </p:pic>
      <p:pic>
        <p:nvPicPr>
          <p:cNvPr id="39" name="图片 38"/>
          <p:cNvPicPr>
            <a:picLocks noChangeAspect="1"/>
          </p:cNvPicPr>
          <p:nvPr/>
        </p:nvPicPr>
        <p:blipFill rotWithShape="1">
          <a:blip r:embed="rId4" cstate="print">
            <a:extLst>
              <a:ext uri="{28A0092B-C50C-407E-A947-70E740481C1C}">
                <a14:useLocalDpi xmlns:a14="http://schemas.microsoft.com/office/drawing/2010/main" val="0"/>
              </a:ext>
            </a:extLst>
          </a:blip>
          <a:srcRect b="9668"/>
          <a:stretch/>
        </p:blipFill>
        <p:spPr>
          <a:xfrm flipH="1">
            <a:off x="195819" y="0"/>
            <a:ext cx="2733961" cy="2942427"/>
          </a:xfrm>
          <a:prstGeom prst="rect">
            <a:avLst/>
          </a:prstGeom>
        </p:spPr>
      </p:pic>
      <p:grpSp>
        <p:nvGrpSpPr>
          <p:cNvPr id="41" name="组合 40"/>
          <p:cNvGrpSpPr/>
          <p:nvPr/>
        </p:nvGrpSpPr>
        <p:grpSpPr>
          <a:xfrm>
            <a:off x="6133817" y="2910391"/>
            <a:ext cx="4405036" cy="678874"/>
            <a:chOff x="5517484" y="2107879"/>
            <a:chExt cx="4405036" cy="678874"/>
          </a:xfrm>
        </p:grpSpPr>
        <p:grpSp>
          <p:nvGrpSpPr>
            <p:cNvPr id="42" name="组合 41"/>
            <p:cNvGrpSpPr/>
            <p:nvPr/>
          </p:nvGrpSpPr>
          <p:grpSpPr>
            <a:xfrm>
              <a:off x="5517484" y="2107879"/>
              <a:ext cx="4405036" cy="654112"/>
              <a:chOff x="5489349" y="1515638"/>
              <a:chExt cx="4405036" cy="654112"/>
            </a:xfrm>
          </p:grpSpPr>
          <p:sp>
            <p:nvSpPr>
              <p:cNvPr id="44" name="圆角矩形 43"/>
              <p:cNvSpPr/>
              <p:nvPr/>
            </p:nvSpPr>
            <p:spPr>
              <a:xfrm>
                <a:off x="5489349" y="1557183"/>
                <a:ext cx="672300" cy="601732"/>
              </a:xfrm>
              <a:prstGeom prst="roundRect">
                <a:avLst>
                  <a:gd name="adj" fmla="val 0"/>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30000"/>
                  </a:lnSpc>
                </a:pPr>
                <a:r>
                  <a:rPr lang="en-US" altLang="zh-CN" sz="2800" dirty="0" smtClean="0">
                    <a:solidFill>
                      <a:schemeClr val="bg1"/>
                    </a:solidFill>
                    <a:latin typeface="Agency FB" panose="020B0503020202020204" pitchFamily="34" charset="0"/>
                  </a:rPr>
                  <a:t>02</a:t>
                </a:r>
                <a:endParaRPr lang="zh-CN" altLang="en-US" sz="2800" dirty="0">
                  <a:solidFill>
                    <a:schemeClr val="bg1"/>
                  </a:solidFill>
                  <a:latin typeface="Agency FB" panose="020B0503020202020204" pitchFamily="34" charset="0"/>
                </a:endParaRPr>
              </a:p>
            </p:txBody>
          </p:sp>
          <p:sp>
            <p:nvSpPr>
              <p:cNvPr id="45" name="文本框 44"/>
              <p:cNvSpPr txBox="1"/>
              <p:nvPr/>
            </p:nvSpPr>
            <p:spPr>
              <a:xfrm>
                <a:off x="7526594" y="1618231"/>
                <a:ext cx="1385251" cy="308995"/>
              </a:xfrm>
              <a:prstGeom prst="rect">
                <a:avLst/>
              </a:prstGeom>
              <a:noFill/>
              <a:scene3d>
                <a:camera prst="perspectiveRight"/>
                <a:lightRig rig="threePt" dir="t"/>
              </a:scene3d>
            </p:spPr>
            <p:txBody>
              <a:bodyPr wrap="none" rtlCol="0">
                <a:spAutoFit/>
              </a:bodyPr>
              <a:lstStyle/>
              <a:p>
                <a:pPr algn="ctr">
                  <a:lnSpc>
                    <a:spcPct val="130000"/>
                  </a:lnSpc>
                </a:pPr>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rPr>
                  <a:t>INTRODUCTION</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367657" y="1515638"/>
                <a:ext cx="1338828" cy="417358"/>
              </a:xfrm>
              <a:prstGeom prst="rect">
                <a:avLst/>
              </a:prstGeom>
              <a:noFill/>
              <a:scene3d>
                <a:camera prst="perspectiveRight"/>
                <a:lightRig rig="threePt" dir="t"/>
              </a:scene3d>
            </p:spPr>
            <p:txBody>
              <a:bodyPr wrap="none" rtlCol="0">
                <a:spAutoFit/>
              </a:bodyPr>
              <a:lstStyle/>
              <a:p>
                <a:pPr>
                  <a:lnSpc>
                    <a:spcPct val="130000"/>
                  </a:lnSpc>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产品与服务</a:t>
                </a:r>
              </a:p>
            </p:txBody>
          </p:sp>
          <p:sp>
            <p:nvSpPr>
              <p:cNvPr id="47" name="文本框 46"/>
              <p:cNvSpPr txBox="1"/>
              <p:nvPr/>
            </p:nvSpPr>
            <p:spPr>
              <a:xfrm>
                <a:off x="6347638" y="1867360"/>
                <a:ext cx="3546747" cy="302390"/>
              </a:xfrm>
              <a:prstGeom prst="rect">
                <a:avLst/>
              </a:prstGeom>
              <a:noFill/>
              <a:scene3d>
                <a:camera prst="perspectiveRight"/>
                <a:lightRig rig="threePt" dir="t"/>
              </a:scene3d>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此处添加您的副标题文字说明及简要说明概述文字解释</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43" name="直接连接符 42"/>
            <p:cNvCxnSpPr/>
            <p:nvPr/>
          </p:nvCxnSpPr>
          <p:spPr>
            <a:xfrm>
              <a:off x="5517484" y="2786753"/>
              <a:ext cx="4104247" cy="0"/>
            </a:xfrm>
            <a:prstGeom prst="line">
              <a:avLst/>
            </a:prstGeom>
            <a:ln>
              <a:solidFill>
                <a:srgbClr val="343434"/>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6133817" y="3920675"/>
            <a:ext cx="4405036" cy="678874"/>
            <a:chOff x="5517484" y="2107879"/>
            <a:chExt cx="4405036" cy="678874"/>
          </a:xfrm>
        </p:grpSpPr>
        <p:grpSp>
          <p:nvGrpSpPr>
            <p:cNvPr id="49" name="组合 48"/>
            <p:cNvGrpSpPr/>
            <p:nvPr/>
          </p:nvGrpSpPr>
          <p:grpSpPr>
            <a:xfrm>
              <a:off x="5517484" y="2107879"/>
              <a:ext cx="4405036" cy="654112"/>
              <a:chOff x="5489349" y="1515638"/>
              <a:chExt cx="4405036" cy="654112"/>
            </a:xfrm>
          </p:grpSpPr>
          <p:sp>
            <p:nvSpPr>
              <p:cNvPr id="51" name="圆角矩形 50"/>
              <p:cNvSpPr/>
              <p:nvPr/>
            </p:nvSpPr>
            <p:spPr>
              <a:xfrm>
                <a:off x="5489349" y="1557183"/>
                <a:ext cx="672300" cy="601732"/>
              </a:xfrm>
              <a:prstGeom prst="roundRect">
                <a:avLst>
                  <a:gd name="adj" fmla="val 0"/>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30000"/>
                  </a:lnSpc>
                </a:pPr>
                <a:r>
                  <a:rPr lang="en-US" altLang="zh-CN" sz="2800" dirty="0" smtClean="0">
                    <a:solidFill>
                      <a:schemeClr val="bg1"/>
                    </a:solidFill>
                    <a:latin typeface="Agency FB" panose="020B0503020202020204" pitchFamily="34" charset="0"/>
                  </a:rPr>
                  <a:t>03</a:t>
                </a:r>
                <a:endParaRPr lang="zh-CN" altLang="en-US" sz="2800" dirty="0">
                  <a:solidFill>
                    <a:schemeClr val="bg1"/>
                  </a:solidFill>
                  <a:latin typeface="Agency FB" panose="020B0503020202020204" pitchFamily="34" charset="0"/>
                </a:endParaRPr>
              </a:p>
            </p:txBody>
          </p:sp>
          <p:sp>
            <p:nvSpPr>
              <p:cNvPr id="52" name="文本框 51"/>
              <p:cNvSpPr txBox="1"/>
              <p:nvPr/>
            </p:nvSpPr>
            <p:spPr>
              <a:xfrm>
                <a:off x="7526594" y="1618231"/>
                <a:ext cx="1385251" cy="308995"/>
              </a:xfrm>
              <a:prstGeom prst="rect">
                <a:avLst/>
              </a:prstGeom>
              <a:noFill/>
              <a:scene3d>
                <a:camera prst="perspectiveRight"/>
                <a:lightRig rig="threePt" dir="t"/>
              </a:scene3d>
            </p:spPr>
            <p:txBody>
              <a:bodyPr wrap="none" rtlCol="0">
                <a:spAutoFit/>
              </a:bodyPr>
              <a:lstStyle/>
              <a:p>
                <a:pPr algn="ctr">
                  <a:lnSpc>
                    <a:spcPct val="130000"/>
                  </a:lnSpc>
                </a:pPr>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rPr>
                  <a:t>INTRODUCTION</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6367657" y="1515638"/>
                <a:ext cx="1338828" cy="417358"/>
              </a:xfrm>
              <a:prstGeom prst="rect">
                <a:avLst/>
              </a:prstGeom>
              <a:noFill/>
              <a:scene3d>
                <a:camera prst="perspectiveRight"/>
                <a:lightRig rig="threePt" dir="t"/>
              </a:scene3d>
            </p:spPr>
            <p:txBody>
              <a:bodyPr wrap="none" rtlCol="0">
                <a:spAutoFit/>
              </a:bodyPr>
              <a:lstStyle/>
              <a:p>
                <a:pPr>
                  <a:lnSpc>
                    <a:spcPct val="130000"/>
                  </a:lnSpc>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文化及荣誉</a:t>
                </a:r>
              </a:p>
            </p:txBody>
          </p:sp>
          <p:sp>
            <p:nvSpPr>
              <p:cNvPr id="54" name="文本框 53"/>
              <p:cNvSpPr txBox="1"/>
              <p:nvPr/>
            </p:nvSpPr>
            <p:spPr>
              <a:xfrm>
                <a:off x="6347638" y="1867360"/>
                <a:ext cx="3546747" cy="302390"/>
              </a:xfrm>
              <a:prstGeom prst="rect">
                <a:avLst/>
              </a:prstGeom>
              <a:noFill/>
              <a:scene3d>
                <a:camera prst="perspectiveRight"/>
                <a:lightRig rig="threePt" dir="t"/>
              </a:scene3d>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此处添加您的副标题文字说明及简要说明概述文字解释</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50" name="直接连接符 49"/>
            <p:cNvCxnSpPr/>
            <p:nvPr/>
          </p:nvCxnSpPr>
          <p:spPr>
            <a:xfrm>
              <a:off x="5517484" y="2786753"/>
              <a:ext cx="4104247" cy="0"/>
            </a:xfrm>
            <a:prstGeom prst="line">
              <a:avLst/>
            </a:prstGeom>
            <a:ln>
              <a:solidFill>
                <a:srgbClr val="86BC42"/>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6133817" y="4930959"/>
            <a:ext cx="4405036" cy="678874"/>
            <a:chOff x="5517484" y="2107879"/>
            <a:chExt cx="4405036" cy="678874"/>
          </a:xfrm>
        </p:grpSpPr>
        <p:grpSp>
          <p:nvGrpSpPr>
            <p:cNvPr id="56" name="组合 55"/>
            <p:cNvGrpSpPr/>
            <p:nvPr/>
          </p:nvGrpSpPr>
          <p:grpSpPr>
            <a:xfrm>
              <a:off x="5517484" y="2107879"/>
              <a:ext cx="4405036" cy="654112"/>
              <a:chOff x="5489349" y="1515638"/>
              <a:chExt cx="4405036" cy="654112"/>
            </a:xfrm>
          </p:grpSpPr>
          <p:sp>
            <p:nvSpPr>
              <p:cNvPr id="64" name="圆角矩形 63"/>
              <p:cNvSpPr/>
              <p:nvPr/>
            </p:nvSpPr>
            <p:spPr>
              <a:xfrm>
                <a:off x="5489349" y="1557183"/>
                <a:ext cx="672300" cy="601732"/>
              </a:xfrm>
              <a:prstGeom prst="roundRect">
                <a:avLst>
                  <a:gd name="adj" fmla="val 0"/>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30000"/>
                  </a:lnSpc>
                </a:pPr>
                <a:r>
                  <a:rPr lang="en-US" altLang="zh-CN" sz="2800" dirty="0" smtClean="0">
                    <a:solidFill>
                      <a:schemeClr val="bg1"/>
                    </a:solidFill>
                    <a:latin typeface="Agency FB" panose="020B0503020202020204" pitchFamily="34" charset="0"/>
                  </a:rPr>
                  <a:t>04</a:t>
                </a:r>
                <a:endParaRPr lang="zh-CN" altLang="en-US" sz="2800" dirty="0">
                  <a:solidFill>
                    <a:schemeClr val="bg1"/>
                  </a:solidFill>
                  <a:latin typeface="Agency FB" panose="020B0503020202020204" pitchFamily="34" charset="0"/>
                </a:endParaRPr>
              </a:p>
            </p:txBody>
          </p:sp>
          <p:sp>
            <p:nvSpPr>
              <p:cNvPr id="65" name="文本框 64"/>
              <p:cNvSpPr txBox="1"/>
              <p:nvPr/>
            </p:nvSpPr>
            <p:spPr>
              <a:xfrm>
                <a:off x="7526594" y="1618231"/>
                <a:ext cx="1385251" cy="308995"/>
              </a:xfrm>
              <a:prstGeom prst="rect">
                <a:avLst/>
              </a:prstGeom>
              <a:noFill/>
              <a:scene3d>
                <a:camera prst="perspectiveRight"/>
                <a:lightRig rig="threePt" dir="t"/>
              </a:scene3d>
            </p:spPr>
            <p:txBody>
              <a:bodyPr wrap="none" rtlCol="0">
                <a:spAutoFit/>
              </a:bodyPr>
              <a:lstStyle/>
              <a:p>
                <a:pPr algn="ctr">
                  <a:lnSpc>
                    <a:spcPct val="130000"/>
                  </a:lnSpc>
                </a:pPr>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rPr>
                  <a:t>INTRODUCTION</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6367657" y="1515638"/>
                <a:ext cx="1338828" cy="417358"/>
              </a:xfrm>
              <a:prstGeom prst="rect">
                <a:avLst/>
              </a:prstGeom>
              <a:noFill/>
              <a:scene3d>
                <a:camera prst="perspectiveRight"/>
                <a:lightRig rig="threePt" dir="t"/>
              </a:scene3d>
            </p:spPr>
            <p:txBody>
              <a:bodyPr wrap="none" rtlCol="0">
                <a:spAutoFit/>
              </a:bodyPr>
              <a:lstStyle/>
              <a:p>
                <a:pPr>
                  <a:lnSpc>
                    <a:spcPct val="130000"/>
                  </a:lnSpc>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规划与未来</a:t>
                </a:r>
              </a:p>
            </p:txBody>
          </p:sp>
          <p:sp>
            <p:nvSpPr>
              <p:cNvPr id="67" name="文本框 66"/>
              <p:cNvSpPr txBox="1"/>
              <p:nvPr/>
            </p:nvSpPr>
            <p:spPr>
              <a:xfrm>
                <a:off x="6347638" y="1867360"/>
                <a:ext cx="3546747" cy="302390"/>
              </a:xfrm>
              <a:prstGeom prst="rect">
                <a:avLst/>
              </a:prstGeom>
              <a:noFill/>
              <a:scene3d>
                <a:camera prst="perspectiveRight"/>
                <a:lightRig rig="threePt" dir="t"/>
              </a:scene3d>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此处添加您的副标题文字说明及简要说明概述文字解释</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57" name="直接连接符 56"/>
            <p:cNvCxnSpPr/>
            <p:nvPr/>
          </p:nvCxnSpPr>
          <p:spPr>
            <a:xfrm>
              <a:off x="5517484" y="2786753"/>
              <a:ext cx="4104247" cy="0"/>
            </a:xfrm>
            <a:prstGeom prst="line">
              <a:avLst/>
            </a:prstGeom>
            <a:ln>
              <a:solidFill>
                <a:srgbClr val="34343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7523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6667">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26667">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26667">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26667">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26667">
                                          <p:cBhvr additive="base">
                                            <p:cTn id="11" dur="1000" fill="hold"/>
                                            <p:tgtEl>
                                              <p:spTgt spid="35"/>
                                            </p:tgtEl>
                                            <p:attrNameLst>
                                              <p:attrName>ppt_x</p:attrName>
                                            </p:attrNameLst>
                                          </p:cBhvr>
                                          <p:tavLst>
                                            <p:tav tm="0">
                                              <p:val>
                                                <p:strVal val="#ppt_x"/>
                                              </p:val>
                                            </p:tav>
                                            <p:tav tm="100000">
                                              <p:val>
                                                <p:strVal val="#ppt_x"/>
                                              </p:val>
                                            </p:tav>
                                          </p:tavLst>
                                        </p:anim>
                                        <p:anim calcmode="lin" valueType="num" p14:bounceEnd="26667">
                                          <p:cBhvr additive="base">
                                            <p:cTn id="12" dur="1000" fill="hold"/>
                                            <p:tgtEl>
                                              <p:spTgt spid="35"/>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1000"/>
                                            <p:tgtEl>
                                              <p:spTgt spid="39"/>
                                            </p:tgtEl>
                                          </p:cBhvr>
                                        </p:animEffect>
                                        <p:anim calcmode="lin" valueType="num">
                                          <p:cBhvr>
                                            <p:cTn id="21" dur="1000" fill="hold"/>
                                            <p:tgtEl>
                                              <p:spTgt spid="39"/>
                                            </p:tgtEl>
                                            <p:attrNameLst>
                                              <p:attrName>ppt_x</p:attrName>
                                            </p:attrNameLst>
                                          </p:cBhvr>
                                          <p:tavLst>
                                            <p:tav tm="0">
                                              <p:val>
                                                <p:strVal val="#ppt_x"/>
                                              </p:val>
                                            </p:tav>
                                            <p:tav tm="100000">
                                              <p:val>
                                                <p:strVal val="#ppt_x"/>
                                              </p:val>
                                            </p:tav>
                                          </p:tavLst>
                                        </p:anim>
                                        <p:anim calcmode="lin" valueType="num">
                                          <p:cBhvr>
                                            <p:cTn id="22" dur="1000" fill="hold"/>
                                            <p:tgtEl>
                                              <p:spTgt spid="39"/>
                                            </p:tgtEl>
                                            <p:attrNameLst>
                                              <p:attrName>ppt_y</p:attrName>
                                            </p:attrNameLst>
                                          </p:cBhvr>
                                          <p:tavLst>
                                            <p:tav tm="0">
                                              <p:val>
                                                <p:strVal val="#ppt_y-.1"/>
                                              </p:val>
                                            </p:tav>
                                            <p:tav tm="100000">
                                              <p:val>
                                                <p:strVal val="#ppt_y"/>
                                              </p:val>
                                            </p:tav>
                                          </p:tavLst>
                                        </p:anim>
                                      </p:childTnLst>
                                    </p:cTn>
                                  </p:par>
                                  <p:par>
                                    <p:cTn id="23" presetID="2" presetClass="entr" presetSubtype="2" fill="hold" nodeType="withEffect" p14:presetBounceEnd="40000">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14:bounceEnd="40000">
                                          <p:cBhvr additive="base">
                                            <p:cTn id="25" dur="7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26" dur="75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40000">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14:bounceEnd="40000">
                                          <p:cBhvr additive="base">
                                            <p:cTn id="29" dur="75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30" dur="750" fill="hold"/>
                                            <p:tgtEl>
                                              <p:spTgt spid="4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40000">
                                      <p:stCondLst>
                                        <p:cond delay="750"/>
                                      </p:stCondLst>
                                      <p:childTnLst>
                                        <p:set>
                                          <p:cBhvr>
                                            <p:cTn id="32" dur="1" fill="hold">
                                              <p:stCondLst>
                                                <p:cond delay="0"/>
                                              </p:stCondLst>
                                            </p:cTn>
                                            <p:tgtEl>
                                              <p:spTgt spid="48"/>
                                            </p:tgtEl>
                                            <p:attrNameLst>
                                              <p:attrName>style.visibility</p:attrName>
                                            </p:attrNameLst>
                                          </p:cBhvr>
                                          <p:to>
                                            <p:strVal val="visible"/>
                                          </p:to>
                                        </p:set>
                                        <p:anim calcmode="lin" valueType="num" p14:bounceEnd="40000">
                                          <p:cBhvr additive="base">
                                            <p:cTn id="33" dur="750" fill="hold"/>
                                            <p:tgtEl>
                                              <p:spTgt spid="48"/>
                                            </p:tgtEl>
                                            <p:attrNameLst>
                                              <p:attrName>ppt_x</p:attrName>
                                            </p:attrNameLst>
                                          </p:cBhvr>
                                          <p:tavLst>
                                            <p:tav tm="0">
                                              <p:val>
                                                <p:strVal val="1+#ppt_w/2"/>
                                              </p:val>
                                            </p:tav>
                                            <p:tav tm="100000">
                                              <p:val>
                                                <p:strVal val="#ppt_x"/>
                                              </p:val>
                                            </p:tav>
                                          </p:tavLst>
                                        </p:anim>
                                        <p:anim calcmode="lin" valueType="num" p14:bounceEnd="40000">
                                          <p:cBhvr additive="base">
                                            <p:cTn id="34" dur="75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14:presetBounceEnd="40000">
                                      <p:stCondLst>
                                        <p:cond delay="1000"/>
                                      </p:stCondLst>
                                      <p:childTnLst>
                                        <p:set>
                                          <p:cBhvr>
                                            <p:cTn id="36" dur="1" fill="hold">
                                              <p:stCondLst>
                                                <p:cond delay="0"/>
                                              </p:stCondLst>
                                            </p:cTn>
                                            <p:tgtEl>
                                              <p:spTgt spid="55"/>
                                            </p:tgtEl>
                                            <p:attrNameLst>
                                              <p:attrName>style.visibility</p:attrName>
                                            </p:attrNameLst>
                                          </p:cBhvr>
                                          <p:to>
                                            <p:strVal val="visible"/>
                                          </p:to>
                                        </p:set>
                                        <p:anim calcmode="lin" valueType="num" p14:bounceEnd="40000">
                                          <p:cBhvr additive="base">
                                            <p:cTn id="37" dur="75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38" dur="75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ppt_x"/>
                                              </p:val>
                                            </p:tav>
                                            <p:tav tm="100000">
                                              <p:val>
                                                <p:strVal val="#ppt_x"/>
                                              </p:val>
                                            </p:tav>
                                          </p:tavLst>
                                        </p:anim>
                                        <p:anim calcmode="lin" valueType="num">
                                          <p:cBhvr additive="base">
                                            <p:cTn id="12" dur="1000" fill="hold"/>
                                            <p:tgtEl>
                                              <p:spTgt spid="35"/>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1000"/>
                                            <p:tgtEl>
                                              <p:spTgt spid="39"/>
                                            </p:tgtEl>
                                          </p:cBhvr>
                                        </p:animEffect>
                                        <p:anim calcmode="lin" valueType="num">
                                          <p:cBhvr>
                                            <p:cTn id="21" dur="1000" fill="hold"/>
                                            <p:tgtEl>
                                              <p:spTgt spid="39"/>
                                            </p:tgtEl>
                                            <p:attrNameLst>
                                              <p:attrName>ppt_x</p:attrName>
                                            </p:attrNameLst>
                                          </p:cBhvr>
                                          <p:tavLst>
                                            <p:tav tm="0">
                                              <p:val>
                                                <p:strVal val="#ppt_x"/>
                                              </p:val>
                                            </p:tav>
                                            <p:tav tm="100000">
                                              <p:val>
                                                <p:strVal val="#ppt_x"/>
                                              </p:val>
                                            </p:tav>
                                          </p:tavLst>
                                        </p:anim>
                                        <p:anim calcmode="lin" valueType="num">
                                          <p:cBhvr>
                                            <p:cTn id="22" dur="1000" fill="hold"/>
                                            <p:tgtEl>
                                              <p:spTgt spid="39"/>
                                            </p:tgtEl>
                                            <p:attrNameLst>
                                              <p:attrName>ppt_y</p:attrName>
                                            </p:attrNameLst>
                                          </p:cBhvr>
                                          <p:tavLst>
                                            <p:tav tm="0">
                                              <p:val>
                                                <p:strVal val="#ppt_y-.1"/>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1+#ppt_w/2"/>
                                              </p:val>
                                            </p:tav>
                                            <p:tav tm="100000">
                                              <p:val>
                                                <p:strVal val="#ppt_x"/>
                                              </p:val>
                                            </p:tav>
                                          </p:tavLst>
                                        </p:anim>
                                        <p:anim calcmode="lin" valueType="num">
                                          <p:cBhvr additive="base">
                                            <p:cTn id="26" dur="75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750" fill="hold"/>
                                            <p:tgtEl>
                                              <p:spTgt spid="41"/>
                                            </p:tgtEl>
                                            <p:attrNameLst>
                                              <p:attrName>ppt_x</p:attrName>
                                            </p:attrNameLst>
                                          </p:cBhvr>
                                          <p:tavLst>
                                            <p:tav tm="0">
                                              <p:val>
                                                <p:strVal val="1+#ppt_w/2"/>
                                              </p:val>
                                            </p:tav>
                                            <p:tav tm="100000">
                                              <p:val>
                                                <p:strVal val="#ppt_x"/>
                                              </p:val>
                                            </p:tav>
                                          </p:tavLst>
                                        </p:anim>
                                        <p:anim calcmode="lin" valueType="num">
                                          <p:cBhvr additive="base">
                                            <p:cTn id="30" dur="750" fill="hold"/>
                                            <p:tgtEl>
                                              <p:spTgt spid="4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750" fill="hold"/>
                                            <p:tgtEl>
                                              <p:spTgt spid="48"/>
                                            </p:tgtEl>
                                            <p:attrNameLst>
                                              <p:attrName>ppt_x</p:attrName>
                                            </p:attrNameLst>
                                          </p:cBhvr>
                                          <p:tavLst>
                                            <p:tav tm="0">
                                              <p:val>
                                                <p:strVal val="1+#ppt_w/2"/>
                                              </p:val>
                                            </p:tav>
                                            <p:tav tm="100000">
                                              <p:val>
                                                <p:strVal val="#ppt_x"/>
                                              </p:val>
                                            </p:tav>
                                          </p:tavLst>
                                        </p:anim>
                                        <p:anim calcmode="lin" valueType="num">
                                          <p:cBhvr additive="base">
                                            <p:cTn id="34" dur="75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00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750" fill="hold"/>
                                            <p:tgtEl>
                                              <p:spTgt spid="55"/>
                                            </p:tgtEl>
                                            <p:attrNameLst>
                                              <p:attrName>ppt_x</p:attrName>
                                            </p:attrNameLst>
                                          </p:cBhvr>
                                          <p:tavLst>
                                            <p:tav tm="0">
                                              <p:val>
                                                <p:strVal val="1+#ppt_w/2"/>
                                              </p:val>
                                            </p:tav>
                                            <p:tav tm="100000">
                                              <p:val>
                                                <p:strVal val="#ppt_x"/>
                                              </p:val>
                                            </p:tav>
                                          </p:tavLst>
                                        </p:anim>
                                        <p:anim calcmode="lin" valueType="num">
                                          <p:cBhvr additive="base">
                                            <p:cTn id="38" dur="75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92941" y="3097213"/>
            <a:ext cx="6085892" cy="837857"/>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1476036" y="2232690"/>
            <a:ext cx="2949858" cy="3564504"/>
          </a:xfrm>
          <a:prstGeom prst="rect">
            <a:avLst/>
          </a:prstGeom>
          <a:blipFill dpi="0" rotWithShape="1">
            <a:blip r:embed="rId3" cstate="print">
              <a:extLst>
                <a:ext uri="{28A0092B-C50C-407E-A947-70E740481C1C}">
                  <a14:useLocalDpi xmlns:a14="http://schemas.microsoft.com/office/drawing/2010/main" val="0"/>
                </a:ext>
              </a:extLst>
            </a:blip>
            <a:srcRect/>
            <a:stretch>
              <a:fillRect l="-7831" r="-64191"/>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3" name="组合 2"/>
          <p:cNvGrpSpPr/>
          <p:nvPr/>
        </p:nvGrpSpPr>
        <p:grpSpPr>
          <a:xfrm>
            <a:off x="4905183" y="2213483"/>
            <a:ext cx="5467370" cy="612650"/>
            <a:chOff x="5357148" y="1205456"/>
            <a:chExt cx="5467370" cy="612650"/>
          </a:xfrm>
        </p:grpSpPr>
        <p:sp>
          <p:nvSpPr>
            <p:cNvPr id="8" name="TextBox 21"/>
            <p:cNvSpPr txBox="1"/>
            <p:nvPr/>
          </p:nvSpPr>
          <p:spPr>
            <a:xfrm>
              <a:off x="5452987" y="1618051"/>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Subtitle 2">
              <a:extLst>
                <a:ext uri="{FF2B5EF4-FFF2-40B4-BE49-F238E27FC236}">
                  <a16:creationId xmlns:a16="http://schemas.microsoft.com/office/drawing/2014/main" xmlns=""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消费人群定位</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5" name="组合 14"/>
          <p:cNvGrpSpPr/>
          <p:nvPr/>
        </p:nvGrpSpPr>
        <p:grpSpPr>
          <a:xfrm>
            <a:off x="4905183" y="3185017"/>
            <a:ext cx="5467370" cy="593157"/>
            <a:chOff x="5357148" y="1205456"/>
            <a:chExt cx="5467370" cy="593157"/>
          </a:xfrm>
        </p:grpSpPr>
        <p:sp>
          <p:nvSpPr>
            <p:cNvPr id="16" name="TextBox 21"/>
            <p:cNvSpPr txBox="1"/>
            <p:nvPr/>
          </p:nvSpPr>
          <p:spPr>
            <a:xfrm>
              <a:off x="5452987" y="1618051"/>
              <a:ext cx="5371531" cy="180562"/>
            </a:xfrm>
            <a:prstGeom prst="rect">
              <a:avLst/>
            </a:prstGeom>
            <a:noFill/>
          </p:spPr>
          <p:txBody>
            <a:bodyPr wrap="square" lIns="0" tIns="0" rIns="0" bIns="0"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a:t>
              </a:r>
              <a:r>
                <a:rPr lang="zh-CN" altLang="en-US" sz="1000" dirty="0" smtClean="0">
                  <a:solidFill>
                    <a:schemeClr val="bg1"/>
                  </a:solidFill>
                  <a:latin typeface="微软雅黑" panose="020B0503020204020204" pitchFamily="34" charset="-122"/>
                  <a:ea typeface="微软雅黑" panose="020B0503020204020204" pitchFamily="34" charset="-122"/>
                </a:rPr>
                <a:t>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年龄段分析</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8" name="组合 17"/>
          <p:cNvGrpSpPr/>
          <p:nvPr/>
        </p:nvGrpSpPr>
        <p:grpSpPr>
          <a:xfrm>
            <a:off x="4905183" y="4137058"/>
            <a:ext cx="5467370" cy="612650"/>
            <a:chOff x="5357148" y="1205456"/>
            <a:chExt cx="5467370" cy="612650"/>
          </a:xfrm>
        </p:grpSpPr>
        <p:sp>
          <p:nvSpPr>
            <p:cNvPr id="19" name="TextBox 21"/>
            <p:cNvSpPr txBox="1"/>
            <p:nvPr/>
          </p:nvSpPr>
          <p:spPr>
            <a:xfrm>
              <a:off x="5452987" y="1618051"/>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可调配资金段</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4905183" y="5108593"/>
            <a:ext cx="5467370" cy="612650"/>
            <a:chOff x="5357148" y="1205456"/>
            <a:chExt cx="5467370" cy="612650"/>
          </a:xfrm>
        </p:grpSpPr>
        <p:sp>
          <p:nvSpPr>
            <p:cNvPr id="22" name="TextBox 21"/>
            <p:cNvSpPr txBox="1"/>
            <p:nvPr/>
          </p:nvSpPr>
          <p:spPr>
            <a:xfrm>
              <a:off x="5452987" y="1618051"/>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5357148" y="120545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产品喜好调研</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5" name="组合 24"/>
          <p:cNvGrpSpPr/>
          <p:nvPr/>
        </p:nvGrpSpPr>
        <p:grpSpPr>
          <a:xfrm>
            <a:off x="992760" y="893650"/>
            <a:ext cx="3573385" cy="1007620"/>
            <a:chOff x="992760" y="893650"/>
            <a:chExt cx="3573385" cy="1007620"/>
          </a:xfrm>
        </p:grpSpPr>
        <p:grpSp>
          <p:nvGrpSpPr>
            <p:cNvPr id="26" name="组合 25">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8"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市场定位</a:t>
                </a:r>
              </a:p>
            </p:txBody>
          </p:sp>
          <p:sp>
            <p:nvSpPr>
              <p:cNvPr id="29"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7" name="直接连接符 26"/>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0" name="矩形 29"/>
          <p:cNvSpPr/>
          <p:nvPr/>
        </p:nvSpPr>
        <p:spPr>
          <a:xfrm>
            <a:off x="1476036" y="2232690"/>
            <a:ext cx="2949858" cy="3564503"/>
          </a:xfrm>
          <a:prstGeom prst="rect">
            <a:avLst/>
          </a:prstGeom>
          <a:solidFill>
            <a:srgbClr val="86BC42">
              <a:alpha val="6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24" name="TextBox 21"/>
          <p:cNvSpPr txBox="1"/>
          <p:nvPr/>
        </p:nvSpPr>
        <p:spPr>
          <a:xfrm>
            <a:off x="1789973" y="3293513"/>
            <a:ext cx="2939814" cy="1846659"/>
          </a:xfrm>
          <a:prstGeom prst="rect">
            <a:avLst/>
          </a:prstGeom>
          <a:noFill/>
        </p:spPr>
        <p:txBody>
          <a:bodyPr wrap="square" lIns="0" tIns="0" rIns="0" bIns="0" rtlCol="0">
            <a:spAutoFit/>
          </a:bodyPr>
          <a:lstStyle/>
          <a:p>
            <a:pPr>
              <a:lnSpc>
                <a:spcPct val="150000"/>
              </a:lnSpc>
            </a:pPr>
            <a:r>
              <a:rPr lang="en-US" altLang="zh-CN" sz="2000" dirty="0" smtClean="0">
                <a:solidFill>
                  <a:schemeClr val="bg1"/>
                </a:solidFill>
                <a:latin typeface="微软雅黑" panose="020B0503020204020204" pitchFamily="34" charset="-122"/>
                <a:ea typeface="微软雅黑" panose="020B0503020204020204" pitchFamily="34" charset="-122"/>
              </a:rPr>
              <a:t>YOUR MARKETING PLAN FOR TECHNOLOGY PRODUCTS</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0465269"/>
      </p:ext>
    </p:extLst>
  </p:cSld>
  <p:clrMapOvr>
    <a:masterClrMapping/>
  </p:clrMapOvr>
  <p:transition spd="med" advClick="0" advTm="6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2"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1+#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1+#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14" presetClass="entr" presetSubtype="1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randombar(horizontal)">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0" grpId="0" animBg="1"/>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27"/>
          <p:cNvGrpSpPr/>
          <p:nvPr/>
        </p:nvGrpSpPr>
        <p:grpSpPr>
          <a:xfrm>
            <a:off x="5797016" y="1955109"/>
            <a:ext cx="2754305" cy="1255069"/>
            <a:chOff x="3491880" y="2420888"/>
            <a:chExt cx="5794246" cy="2160240"/>
          </a:xfrm>
          <a:solidFill>
            <a:srgbClr val="86BC42"/>
          </a:solidFill>
        </p:grpSpPr>
        <p:sp>
          <p:nvSpPr>
            <p:cNvPr id="97" name="上弧形箭头 28"/>
            <p:cNvSpPr/>
            <p:nvPr/>
          </p:nvSpPr>
          <p:spPr>
            <a:xfrm>
              <a:off x="3605493" y="2420888"/>
              <a:ext cx="5680633" cy="2160240"/>
            </a:xfrm>
            <a:prstGeom prst="curvedDownArrow">
              <a:avLst/>
            </a:prstGeom>
            <a:grp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cs"/>
              </a:endParaRPr>
            </a:p>
          </p:txBody>
        </p:sp>
        <p:sp>
          <p:nvSpPr>
            <p:cNvPr id="98" name="上弧形箭头 29"/>
            <p:cNvSpPr/>
            <p:nvPr/>
          </p:nvSpPr>
          <p:spPr>
            <a:xfrm>
              <a:off x="3491880" y="2420888"/>
              <a:ext cx="4317280" cy="2160240"/>
            </a:xfrm>
            <a:prstGeom prst="curvedDownArrow">
              <a:avLst/>
            </a:prstGeom>
            <a:grp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cs"/>
              </a:endParaRPr>
            </a:p>
          </p:txBody>
        </p:sp>
        <p:sp>
          <p:nvSpPr>
            <p:cNvPr id="99" name="上弧形箭头 30"/>
            <p:cNvSpPr/>
            <p:nvPr/>
          </p:nvSpPr>
          <p:spPr>
            <a:xfrm>
              <a:off x="3584799" y="2420888"/>
              <a:ext cx="2808312" cy="2160240"/>
            </a:xfrm>
            <a:prstGeom prst="curvedDownArrow">
              <a:avLst/>
            </a:prstGeom>
            <a:grp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cs"/>
              </a:endParaRPr>
            </a:p>
          </p:txBody>
        </p:sp>
      </p:grpSp>
      <p:grpSp>
        <p:nvGrpSpPr>
          <p:cNvPr id="100" name="组合 31"/>
          <p:cNvGrpSpPr/>
          <p:nvPr/>
        </p:nvGrpSpPr>
        <p:grpSpPr>
          <a:xfrm flipH="1">
            <a:off x="3413704" y="1955107"/>
            <a:ext cx="2754305" cy="1255070"/>
            <a:chOff x="3491880" y="2420886"/>
            <a:chExt cx="5794246" cy="2160242"/>
          </a:xfrm>
          <a:solidFill>
            <a:srgbClr val="86BC42"/>
          </a:solidFill>
        </p:grpSpPr>
        <p:sp>
          <p:nvSpPr>
            <p:cNvPr id="101" name="上弧形箭头 32"/>
            <p:cNvSpPr/>
            <p:nvPr/>
          </p:nvSpPr>
          <p:spPr>
            <a:xfrm>
              <a:off x="3605493" y="2420888"/>
              <a:ext cx="5680633" cy="2160240"/>
            </a:xfrm>
            <a:prstGeom prst="curvedDownArrow">
              <a:avLst/>
            </a:prstGeom>
            <a:grp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cs"/>
              </a:endParaRPr>
            </a:p>
          </p:txBody>
        </p:sp>
        <p:sp>
          <p:nvSpPr>
            <p:cNvPr id="102" name="上弧形箭头 33"/>
            <p:cNvSpPr/>
            <p:nvPr/>
          </p:nvSpPr>
          <p:spPr>
            <a:xfrm>
              <a:off x="3491880" y="2420888"/>
              <a:ext cx="4317280" cy="2160240"/>
            </a:xfrm>
            <a:prstGeom prst="curvedDownArrow">
              <a:avLst/>
            </a:prstGeom>
            <a:grp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cs"/>
              </a:endParaRPr>
            </a:p>
          </p:txBody>
        </p:sp>
        <p:sp>
          <p:nvSpPr>
            <p:cNvPr id="103" name="上弧形箭头 34"/>
            <p:cNvSpPr/>
            <p:nvPr/>
          </p:nvSpPr>
          <p:spPr>
            <a:xfrm>
              <a:off x="3611303" y="2420886"/>
              <a:ext cx="2808314" cy="2160240"/>
            </a:xfrm>
            <a:prstGeom prst="curvedDownArrow">
              <a:avLst/>
            </a:prstGeom>
            <a:grp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cs"/>
              </a:endParaRPr>
            </a:p>
          </p:txBody>
        </p:sp>
      </p:grpSp>
      <p:sp>
        <p:nvSpPr>
          <p:cNvPr id="104" name="TextBox 42"/>
          <p:cNvSpPr txBox="1"/>
          <p:nvPr/>
        </p:nvSpPr>
        <p:spPr>
          <a:xfrm>
            <a:off x="3416120" y="3280116"/>
            <a:ext cx="646331" cy="36933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n-cs"/>
              </a:rPr>
              <a:t>责任</a:t>
            </a:r>
            <a:endParaRPr kumimoji="0" lang="en-GB" sz="1800" b="0" i="0" u="none" strike="noStrike" kern="1200" cap="none" spc="0" normalizeH="0" baseline="0" noProof="0" dirty="0">
              <a:ln>
                <a:noFill/>
              </a:ln>
              <a:effectLst/>
              <a:uLnTx/>
              <a:uFillTx/>
              <a:latin typeface="微软雅黑" pitchFamily="34" charset="-122"/>
              <a:ea typeface="微软雅黑" pitchFamily="34" charset="-122"/>
              <a:cs typeface="+mn-cs"/>
            </a:endParaRPr>
          </a:p>
        </p:txBody>
      </p:sp>
      <p:sp>
        <p:nvSpPr>
          <p:cNvPr id="105" name="TextBox 43"/>
          <p:cNvSpPr txBox="1"/>
          <p:nvPr/>
        </p:nvSpPr>
        <p:spPr>
          <a:xfrm>
            <a:off x="4181199" y="3280116"/>
            <a:ext cx="646331" cy="36933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n-cs"/>
              </a:rPr>
              <a:t>诚信</a:t>
            </a:r>
            <a:endParaRPr kumimoji="0" lang="en-GB" altLang="zh-CN" sz="1800" b="0" i="0" u="none" strike="noStrike" kern="1200" cap="none" spc="0" normalizeH="0" baseline="0" noProof="0" dirty="0">
              <a:ln>
                <a:noFill/>
              </a:ln>
              <a:effectLst/>
              <a:uLnTx/>
              <a:uFillTx/>
              <a:latin typeface="微软雅黑" pitchFamily="34" charset="-122"/>
              <a:ea typeface="微软雅黑" pitchFamily="34" charset="-122"/>
              <a:cs typeface="+mn-cs"/>
            </a:endParaRPr>
          </a:p>
        </p:txBody>
      </p:sp>
      <p:sp>
        <p:nvSpPr>
          <p:cNvPr id="106" name="TextBox 44"/>
          <p:cNvSpPr txBox="1"/>
          <p:nvPr/>
        </p:nvSpPr>
        <p:spPr>
          <a:xfrm>
            <a:off x="4876550" y="3280116"/>
            <a:ext cx="646331" cy="36933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n-cs"/>
              </a:rPr>
              <a:t>超越</a:t>
            </a:r>
            <a:endParaRPr kumimoji="0" lang="en-GB" altLang="zh-CN" sz="1800" b="0" i="0" u="none" strike="noStrike" kern="1200" cap="none" spc="0" normalizeH="0" baseline="0" noProof="0" dirty="0">
              <a:ln>
                <a:noFill/>
              </a:ln>
              <a:effectLst/>
              <a:uLnTx/>
              <a:uFillTx/>
              <a:latin typeface="微软雅黑" pitchFamily="34" charset="-122"/>
              <a:ea typeface="微软雅黑" pitchFamily="34" charset="-122"/>
              <a:cs typeface="+mn-cs"/>
            </a:endParaRPr>
          </a:p>
        </p:txBody>
      </p:sp>
      <p:sp>
        <p:nvSpPr>
          <p:cNvPr id="107" name="TextBox 45"/>
          <p:cNvSpPr txBox="1"/>
          <p:nvPr/>
        </p:nvSpPr>
        <p:spPr>
          <a:xfrm>
            <a:off x="6553103" y="3280116"/>
            <a:ext cx="646331" cy="36933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n-cs"/>
              </a:rPr>
              <a:t>品质</a:t>
            </a:r>
            <a:endParaRPr kumimoji="0" lang="en-GB" altLang="zh-CN" sz="1800" b="0" i="0" u="none" strike="noStrike" kern="1200" cap="none" spc="0" normalizeH="0" baseline="0" noProof="0" dirty="0">
              <a:ln>
                <a:noFill/>
              </a:ln>
              <a:effectLst/>
              <a:uLnTx/>
              <a:uFillTx/>
              <a:latin typeface="微软雅黑" pitchFamily="34" charset="-122"/>
              <a:ea typeface="微软雅黑" pitchFamily="34" charset="-122"/>
              <a:cs typeface="+mn-cs"/>
            </a:endParaRPr>
          </a:p>
        </p:txBody>
      </p:sp>
      <p:sp>
        <p:nvSpPr>
          <p:cNvPr id="108" name="TextBox 46"/>
          <p:cNvSpPr txBox="1"/>
          <p:nvPr/>
        </p:nvSpPr>
        <p:spPr>
          <a:xfrm>
            <a:off x="7243208" y="3280116"/>
            <a:ext cx="646331" cy="36933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n-cs"/>
              </a:rPr>
              <a:t>未来</a:t>
            </a:r>
            <a:endParaRPr kumimoji="0" lang="en-GB" altLang="zh-CN" sz="1800" b="0" i="0" u="none" strike="noStrike" kern="1200" cap="none" spc="0" normalizeH="0" baseline="0" noProof="0" dirty="0">
              <a:ln>
                <a:noFill/>
              </a:ln>
              <a:effectLst/>
              <a:uLnTx/>
              <a:uFillTx/>
              <a:latin typeface="微软雅黑" pitchFamily="34" charset="-122"/>
              <a:ea typeface="微软雅黑" pitchFamily="34" charset="-122"/>
              <a:cs typeface="+mn-cs"/>
            </a:endParaRPr>
          </a:p>
        </p:txBody>
      </p:sp>
      <p:sp>
        <p:nvSpPr>
          <p:cNvPr id="109" name="TextBox 47"/>
          <p:cNvSpPr txBox="1"/>
          <p:nvPr/>
        </p:nvSpPr>
        <p:spPr>
          <a:xfrm>
            <a:off x="7982914" y="3280116"/>
            <a:ext cx="646331" cy="36933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itchFamily="34" charset="-122"/>
                <a:ea typeface="微软雅黑" pitchFamily="34" charset="-122"/>
                <a:cs typeface="+mn-cs"/>
              </a:rPr>
              <a:t>创新</a:t>
            </a:r>
            <a:endParaRPr kumimoji="0" lang="en-GB" altLang="zh-CN" sz="1800" b="0" i="0" u="none" strike="noStrike" kern="1200" cap="none" spc="0" normalizeH="0" baseline="0" noProof="0" dirty="0">
              <a:ln>
                <a:noFill/>
              </a:ln>
              <a:effectLst/>
              <a:uLnTx/>
              <a:uFillTx/>
              <a:latin typeface="微软雅黑" pitchFamily="34" charset="-122"/>
              <a:ea typeface="微软雅黑" pitchFamily="34" charset="-122"/>
              <a:cs typeface="+mn-cs"/>
            </a:endParaRPr>
          </a:p>
        </p:txBody>
      </p:sp>
      <p:sp>
        <p:nvSpPr>
          <p:cNvPr id="111" name="矩形 110"/>
          <p:cNvSpPr/>
          <p:nvPr/>
        </p:nvSpPr>
        <p:spPr>
          <a:xfrm>
            <a:off x="2033311" y="4251459"/>
            <a:ext cx="2633298" cy="784830"/>
          </a:xfrm>
          <a:prstGeom prst="rect">
            <a:avLst/>
          </a:prstGeom>
        </p:spPr>
        <p:txBody>
          <a:bodyPr wrap="square">
            <a:spAutoFit/>
          </a:bodyPr>
          <a:lstStyle/>
          <a:p>
            <a:pPr algn="r">
              <a:lnSpc>
                <a:spcPct val="150000"/>
              </a:lnSpc>
              <a:defRPr/>
            </a:pPr>
            <a:r>
              <a:rPr kumimoji="0" lang="zh-CN" altLang="en-US" sz="1000" b="0"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可通过复制内容后右键选择保留文本</a:t>
            </a:r>
            <a:r>
              <a:rPr lang="zh-CN" altLang="en-US" sz="1000" dirty="0">
                <a:solidFill>
                  <a:schemeClr val="tx1">
                    <a:lumMod val="75000"/>
                    <a:lumOff val="25000"/>
                  </a:schemeClr>
                </a:solidFill>
                <a:latin typeface="微软雅黑" pitchFamily="34" charset="-122"/>
                <a:ea typeface="微软雅黑" pitchFamily="34" charset="-122"/>
              </a:rPr>
              <a:t>。可通过复制内容后右键选择保留</a:t>
            </a:r>
            <a:r>
              <a:rPr lang="zh-CN" altLang="en-US" sz="1000" dirty="0" smtClean="0">
                <a:solidFill>
                  <a:schemeClr val="tx1">
                    <a:lumMod val="75000"/>
                    <a:lumOff val="25000"/>
                  </a:schemeClr>
                </a:solidFill>
                <a:latin typeface="微软雅黑" pitchFamily="34" charset="-122"/>
                <a:ea typeface="微软雅黑" pitchFamily="34" charset="-122"/>
              </a:rPr>
              <a:t>文本可</a:t>
            </a:r>
            <a:r>
              <a:rPr lang="zh-CN" altLang="en-US" sz="1000" dirty="0">
                <a:solidFill>
                  <a:schemeClr val="tx1">
                    <a:lumMod val="75000"/>
                    <a:lumOff val="25000"/>
                  </a:schemeClr>
                </a:solidFill>
                <a:latin typeface="微软雅黑" pitchFamily="34" charset="-122"/>
                <a:ea typeface="微软雅黑" pitchFamily="34" charset="-122"/>
              </a:rPr>
              <a:t>通过复制内容后右键选择保留</a:t>
            </a:r>
            <a:r>
              <a:rPr lang="zh-CN" altLang="en-US" sz="1000" dirty="0" smtClean="0">
                <a:solidFill>
                  <a:schemeClr val="tx1">
                    <a:lumMod val="75000"/>
                    <a:lumOff val="25000"/>
                  </a:schemeClr>
                </a:solidFill>
                <a:latin typeface="微软雅黑" pitchFamily="34" charset="-122"/>
                <a:ea typeface="微软雅黑" pitchFamily="34" charset="-122"/>
              </a:rPr>
              <a:t>文本</a:t>
            </a:r>
            <a:r>
              <a:rPr kumimoji="0" lang="zh-CN" altLang="en-US" sz="1000" b="0"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可</a:t>
            </a:r>
            <a:endParaRPr kumimoji="0" lang="zh-CN" altLang="en-US" sz="1000" b="0" i="0" u="none" strike="noStrike" kern="1200" cap="none" spc="0" normalizeH="0" baseline="0" noProof="0" dirty="0">
              <a:ln>
                <a:noFill/>
              </a:ln>
              <a:solidFill>
                <a:schemeClr val="tx1">
                  <a:lumMod val="75000"/>
                  <a:lumOff val="25000"/>
                </a:schemeClr>
              </a:solidFill>
              <a:effectLst/>
              <a:uLnTx/>
              <a:uFillTx/>
              <a:latin typeface="方正细圆简体" pitchFamily="2" charset="-122"/>
              <a:ea typeface="方正细圆简体" pitchFamily="2" charset="-122"/>
              <a:cs typeface="+mn-cs"/>
            </a:endParaRPr>
          </a:p>
        </p:txBody>
      </p:sp>
      <p:sp>
        <p:nvSpPr>
          <p:cNvPr id="112" name="矩形 111"/>
          <p:cNvSpPr/>
          <p:nvPr/>
        </p:nvSpPr>
        <p:spPr>
          <a:xfrm>
            <a:off x="2964868" y="3883385"/>
            <a:ext cx="1602933" cy="338554"/>
          </a:xfrm>
          <a:prstGeom prst="rect">
            <a:avLst/>
          </a:prstGeom>
          <a:solidFill>
            <a:srgbClr val="343434"/>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用心服务</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13" name="矩形 112"/>
          <p:cNvSpPr/>
          <p:nvPr/>
        </p:nvSpPr>
        <p:spPr>
          <a:xfrm>
            <a:off x="609601" y="5326185"/>
            <a:ext cx="10972800" cy="971376"/>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ea"/>
            </a:endParaRPr>
          </a:p>
        </p:txBody>
      </p:sp>
      <p:sp>
        <p:nvSpPr>
          <p:cNvPr id="114" name="矩形 113"/>
          <p:cNvSpPr/>
          <p:nvPr/>
        </p:nvSpPr>
        <p:spPr>
          <a:xfrm>
            <a:off x="7300848" y="4251459"/>
            <a:ext cx="2633298" cy="784830"/>
          </a:xfrm>
          <a:prstGeom prst="rect">
            <a:avLst/>
          </a:prstGeom>
        </p:spPr>
        <p:txBody>
          <a:bodyPr wrap="square">
            <a:spAutoFit/>
          </a:bodyPr>
          <a:lstStyle/>
          <a:p>
            <a:pPr>
              <a:lnSpc>
                <a:spcPct val="150000"/>
              </a:lnSpc>
              <a:defRPr/>
            </a:pPr>
            <a:r>
              <a:rPr kumimoji="0" lang="zh-CN" altLang="en-US" sz="1000" b="0"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可通过复制内容后右键选择保留文本</a:t>
            </a:r>
            <a:r>
              <a:rPr lang="zh-CN" altLang="en-US" sz="1000" dirty="0">
                <a:solidFill>
                  <a:schemeClr val="tx1">
                    <a:lumMod val="75000"/>
                    <a:lumOff val="25000"/>
                  </a:schemeClr>
                </a:solidFill>
                <a:latin typeface="微软雅黑" pitchFamily="34" charset="-122"/>
                <a:ea typeface="微软雅黑" pitchFamily="34" charset="-122"/>
              </a:rPr>
              <a:t>。可通过复制内容后右键选择保留</a:t>
            </a:r>
            <a:r>
              <a:rPr lang="zh-CN" altLang="en-US" sz="1000" dirty="0" smtClean="0">
                <a:solidFill>
                  <a:schemeClr val="tx1">
                    <a:lumMod val="75000"/>
                    <a:lumOff val="25000"/>
                  </a:schemeClr>
                </a:solidFill>
                <a:latin typeface="微软雅黑" pitchFamily="34" charset="-122"/>
                <a:ea typeface="微软雅黑" pitchFamily="34" charset="-122"/>
              </a:rPr>
              <a:t>文本可</a:t>
            </a:r>
            <a:r>
              <a:rPr lang="zh-CN" altLang="en-US" sz="1000" dirty="0">
                <a:solidFill>
                  <a:schemeClr val="tx1">
                    <a:lumMod val="75000"/>
                    <a:lumOff val="25000"/>
                  </a:schemeClr>
                </a:solidFill>
                <a:latin typeface="微软雅黑" pitchFamily="34" charset="-122"/>
                <a:ea typeface="微软雅黑" pitchFamily="34" charset="-122"/>
              </a:rPr>
              <a:t>通过复制内容后右键选择保留</a:t>
            </a:r>
            <a:r>
              <a:rPr lang="zh-CN" altLang="en-US" sz="1000" dirty="0" smtClean="0">
                <a:solidFill>
                  <a:schemeClr val="tx1">
                    <a:lumMod val="75000"/>
                    <a:lumOff val="25000"/>
                  </a:schemeClr>
                </a:solidFill>
                <a:latin typeface="微软雅黑" pitchFamily="34" charset="-122"/>
                <a:ea typeface="微软雅黑" pitchFamily="34" charset="-122"/>
              </a:rPr>
              <a:t>文本</a:t>
            </a:r>
            <a:endParaRPr kumimoji="0" lang="zh-CN" altLang="en-US" sz="1000" b="0" i="0" u="none" strike="noStrike" kern="1200" cap="none" spc="0" normalizeH="0" baseline="0" noProof="0" dirty="0">
              <a:ln>
                <a:noFill/>
              </a:ln>
              <a:solidFill>
                <a:schemeClr val="tx1">
                  <a:lumMod val="75000"/>
                  <a:lumOff val="25000"/>
                </a:schemeClr>
              </a:solidFill>
              <a:effectLst/>
              <a:uLnTx/>
              <a:uFillTx/>
              <a:latin typeface="方正细圆简体" pitchFamily="2" charset="-122"/>
              <a:ea typeface="方正细圆简体" pitchFamily="2" charset="-122"/>
              <a:cs typeface="+mn-cs"/>
            </a:endParaRPr>
          </a:p>
        </p:txBody>
      </p:sp>
      <p:sp>
        <p:nvSpPr>
          <p:cNvPr id="115" name="矩形 114"/>
          <p:cNvSpPr/>
          <p:nvPr/>
        </p:nvSpPr>
        <p:spPr>
          <a:xfrm>
            <a:off x="7379202" y="3883385"/>
            <a:ext cx="1570837" cy="338554"/>
          </a:xfrm>
          <a:prstGeom prst="rect">
            <a:avLst/>
          </a:prstGeom>
          <a:solidFill>
            <a:srgbClr val="343434"/>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客户至上</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16" name="矩形 115"/>
          <p:cNvSpPr/>
          <p:nvPr/>
        </p:nvSpPr>
        <p:spPr>
          <a:xfrm>
            <a:off x="1891533" y="5523773"/>
            <a:ext cx="8235252" cy="1292662"/>
          </a:xfrm>
          <a:prstGeom prst="rect">
            <a:avLst/>
          </a:prstGeom>
        </p:spPr>
        <p:txBody>
          <a:bodyPr wrap="square">
            <a:spAutoFit/>
          </a:bodyPr>
          <a:lstStyle/>
          <a:p>
            <a:pPr lvl="0" algn="ctr">
              <a:lnSpc>
                <a:spcPct val="130000"/>
              </a:lnSpc>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可通过复制内容后右键选择保留文本。可通过复制内容后右键选择保留文本。可通过复制内容后右键选择保留文本。可通过复制内容后右键选择保留文本</a:t>
            </a:r>
            <a:r>
              <a:rPr lang="zh-CN" altLang="en-US" sz="1000" dirty="0">
                <a:solidFill>
                  <a:prstClr val="white"/>
                </a:solidFill>
                <a:latin typeface="微软雅黑" pitchFamily="34" charset="-122"/>
                <a:ea typeface="微软雅黑" pitchFamily="34" charset="-122"/>
              </a:rPr>
              <a:t>。可通过复制内容后右键选择保留文本。可通过复制内容后右键选择保留文本。可通过复制内容后右键选择保留文本。可通过复制内容后右键选择保留文本。</a:t>
            </a:r>
            <a:endParaRPr lang="zh-CN" altLang="en-US" sz="1000" dirty="0">
              <a:solidFill>
                <a:prstClr val="white"/>
              </a:solidFill>
              <a:latin typeface="方正细圆简体" pitchFamily="2" charset="-122"/>
              <a:ea typeface="方正细圆简体" pitchFamily="2" charset="-122"/>
            </a:endParaRPr>
          </a:p>
          <a:p>
            <a:pPr lvl="0" algn="ctr">
              <a:lnSpc>
                <a:spcPct val="130000"/>
              </a:lnSpc>
              <a:defRPr/>
            </a:pPr>
            <a:endParaRPr lang="zh-CN" altLang="en-US" sz="1000" dirty="0">
              <a:solidFill>
                <a:prstClr val="white"/>
              </a:solidFill>
              <a:latin typeface="方正细圆简体" pitchFamily="2" charset="-122"/>
              <a:ea typeface="方正细圆简体" pitchFamily="2" charset="-122"/>
            </a:endParaRPr>
          </a:p>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white"/>
              </a:solidFill>
              <a:effectLst/>
              <a:uLnTx/>
              <a:uFillTx/>
              <a:latin typeface="方正细圆简体" pitchFamily="2" charset="-122"/>
              <a:ea typeface="方正细圆简体" pitchFamily="2"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white"/>
              </a:solidFill>
              <a:effectLst/>
              <a:uLnTx/>
              <a:uFillTx/>
              <a:latin typeface="方正细圆简体" pitchFamily="2" charset="-122"/>
              <a:ea typeface="方正细圆简体" pitchFamily="2" charset="-122"/>
              <a:cs typeface="+mn-cs"/>
            </a:endParaRPr>
          </a:p>
        </p:txBody>
      </p:sp>
      <p:sp>
        <p:nvSpPr>
          <p:cNvPr id="110" name="矩形 109"/>
          <p:cNvSpPr/>
          <p:nvPr/>
        </p:nvSpPr>
        <p:spPr>
          <a:xfrm>
            <a:off x="5797015" y="3210176"/>
            <a:ext cx="378042" cy="2116008"/>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ea typeface="Microsoft YaHei"/>
              <a:cs typeface="+mn-ea"/>
            </a:endParaRPr>
          </a:p>
        </p:txBody>
      </p:sp>
      <p:grpSp>
        <p:nvGrpSpPr>
          <p:cNvPr id="26" name="组合 25"/>
          <p:cNvGrpSpPr/>
          <p:nvPr/>
        </p:nvGrpSpPr>
        <p:grpSpPr>
          <a:xfrm>
            <a:off x="992760" y="893650"/>
            <a:ext cx="3573385" cy="1007620"/>
            <a:chOff x="992760" y="893650"/>
            <a:chExt cx="3573385" cy="1007620"/>
          </a:xfrm>
        </p:grpSpPr>
        <p:grpSp>
          <p:nvGrpSpPr>
            <p:cNvPr id="27" name="组合 26">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9"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服务宗旨</a:t>
                </a:r>
              </a:p>
            </p:txBody>
          </p:sp>
          <p:sp>
            <p:nvSpPr>
              <p:cNvPr id="30"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8" name="直接连接符 27"/>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1349123"/>
      </p:ext>
    </p:extLst>
  </p:cSld>
  <p:clrMapOvr>
    <a:masterClrMapping/>
  </p:clrMapOvr>
  <p:transition spd="med" advClick="0" advTm="5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ppt_x"/>
                                          </p:val>
                                        </p:tav>
                                        <p:tav tm="100000">
                                          <p:val>
                                            <p:strVal val="#ppt_x"/>
                                          </p:val>
                                        </p:tav>
                                      </p:tavLst>
                                    </p:anim>
                                    <p:anim calcmode="lin" valueType="num">
                                      <p:cBhvr additive="base">
                                        <p:cTn id="8" dur="500" fill="hold"/>
                                        <p:tgtEl>
                                          <p:spTgt spid="1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wipe(right)">
                                      <p:cBhvr>
                                        <p:cTn id="12" dur="500"/>
                                        <p:tgtEl>
                                          <p:spTgt spid="100"/>
                                        </p:tgtEl>
                                      </p:cBhvr>
                                    </p:animEffect>
                                  </p:childTnLst>
                                </p:cTn>
                              </p:par>
                              <p:par>
                                <p:cTn id="13" presetID="22" presetClass="entr" presetSubtype="8" fill="hold" nodeType="with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 calcmode="lin" valueType="num">
                                      <p:cBhvr additive="base">
                                        <p:cTn id="19" dur="500" fill="hold"/>
                                        <p:tgtEl>
                                          <p:spTgt spid="104"/>
                                        </p:tgtEl>
                                        <p:attrNameLst>
                                          <p:attrName>ppt_x</p:attrName>
                                        </p:attrNameLst>
                                      </p:cBhvr>
                                      <p:tavLst>
                                        <p:tav tm="0">
                                          <p:val>
                                            <p:strVal val="#ppt_x"/>
                                          </p:val>
                                        </p:tav>
                                        <p:tav tm="100000">
                                          <p:val>
                                            <p:strVal val="#ppt_x"/>
                                          </p:val>
                                        </p:tav>
                                      </p:tavLst>
                                    </p:anim>
                                    <p:anim calcmode="lin" valueType="num">
                                      <p:cBhvr additive="base">
                                        <p:cTn id="20" dur="500" fill="hold"/>
                                        <p:tgtEl>
                                          <p:spTgt spid="10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5"/>
                                        </p:tgtEl>
                                        <p:attrNameLst>
                                          <p:attrName>style.visibility</p:attrName>
                                        </p:attrNameLst>
                                      </p:cBhvr>
                                      <p:to>
                                        <p:strVal val="visible"/>
                                      </p:to>
                                    </p:set>
                                    <p:anim calcmode="lin" valueType="num">
                                      <p:cBhvr additive="base">
                                        <p:cTn id="23" dur="500" fill="hold"/>
                                        <p:tgtEl>
                                          <p:spTgt spid="105"/>
                                        </p:tgtEl>
                                        <p:attrNameLst>
                                          <p:attrName>ppt_x</p:attrName>
                                        </p:attrNameLst>
                                      </p:cBhvr>
                                      <p:tavLst>
                                        <p:tav tm="0">
                                          <p:val>
                                            <p:strVal val="#ppt_x"/>
                                          </p:val>
                                        </p:tav>
                                        <p:tav tm="100000">
                                          <p:val>
                                            <p:strVal val="#ppt_x"/>
                                          </p:val>
                                        </p:tav>
                                      </p:tavLst>
                                    </p:anim>
                                    <p:anim calcmode="lin" valueType="num">
                                      <p:cBhvr additive="base">
                                        <p:cTn id="24" dur="500" fill="hold"/>
                                        <p:tgtEl>
                                          <p:spTgt spid="10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ppt_x"/>
                                          </p:val>
                                        </p:tav>
                                        <p:tav tm="100000">
                                          <p:val>
                                            <p:strVal val="#ppt_x"/>
                                          </p:val>
                                        </p:tav>
                                      </p:tavLst>
                                    </p:anim>
                                    <p:anim calcmode="lin" valueType="num">
                                      <p:cBhvr additive="base">
                                        <p:cTn id="28" dur="500" fill="hold"/>
                                        <p:tgtEl>
                                          <p:spTgt spid="10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ppt_x"/>
                                          </p:val>
                                        </p:tav>
                                        <p:tav tm="100000">
                                          <p:val>
                                            <p:strVal val="#ppt_x"/>
                                          </p:val>
                                        </p:tav>
                                      </p:tavLst>
                                    </p:anim>
                                    <p:anim calcmode="lin" valueType="num">
                                      <p:cBhvr additive="base">
                                        <p:cTn id="32" dur="500" fill="hold"/>
                                        <p:tgtEl>
                                          <p:spTgt spid="10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8"/>
                                        </p:tgtEl>
                                        <p:attrNameLst>
                                          <p:attrName>style.visibility</p:attrName>
                                        </p:attrNameLst>
                                      </p:cBhvr>
                                      <p:to>
                                        <p:strVal val="visible"/>
                                      </p:to>
                                    </p:set>
                                    <p:anim calcmode="lin" valueType="num">
                                      <p:cBhvr additive="base">
                                        <p:cTn id="35" dur="500" fill="hold"/>
                                        <p:tgtEl>
                                          <p:spTgt spid="108"/>
                                        </p:tgtEl>
                                        <p:attrNameLst>
                                          <p:attrName>ppt_x</p:attrName>
                                        </p:attrNameLst>
                                      </p:cBhvr>
                                      <p:tavLst>
                                        <p:tav tm="0">
                                          <p:val>
                                            <p:strVal val="#ppt_x"/>
                                          </p:val>
                                        </p:tav>
                                        <p:tav tm="100000">
                                          <p:val>
                                            <p:strVal val="#ppt_x"/>
                                          </p:val>
                                        </p:tav>
                                      </p:tavLst>
                                    </p:anim>
                                    <p:anim calcmode="lin" valueType="num">
                                      <p:cBhvr additive="base">
                                        <p:cTn id="36" dur="500" fill="hold"/>
                                        <p:tgtEl>
                                          <p:spTgt spid="10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3" presetClass="entr" presetSubtype="16" fill="hold" grpId="0" nodeType="afterEffect">
                                  <p:stCondLst>
                                    <p:cond delay="0"/>
                                  </p:stCondLst>
                                  <p:iterate type="lt">
                                    <p:tmPct val="10000"/>
                                  </p:iterate>
                                  <p:childTnLst>
                                    <p:set>
                                      <p:cBhvr>
                                        <p:cTn id="43" dur="1" fill="hold">
                                          <p:stCondLst>
                                            <p:cond delay="0"/>
                                          </p:stCondLst>
                                        </p:cTn>
                                        <p:tgtEl>
                                          <p:spTgt spid="112"/>
                                        </p:tgtEl>
                                        <p:attrNameLst>
                                          <p:attrName>style.visibility</p:attrName>
                                        </p:attrNameLst>
                                      </p:cBhvr>
                                      <p:to>
                                        <p:strVal val="visible"/>
                                      </p:to>
                                    </p:set>
                                    <p:anim calcmode="lin" valueType="num">
                                      <p:cBhvr>
                                        <p:cTn id="44" dur="250" fill="hold"/>
                                        <p:tgtEl>
                                          <p:spTgt spid="112"/>
                                        </p:tgtEl>
                                        <p:attrNameLst>
                                          <p:attrName>ppt_w</p:attrName>
                                        </p:attrNameLst>
                                      </p:cBhvr>
                                      <p:tavLst>
                                        <p:tav tm="0">
                                          <p:val>
                                            <p:fltVal val="0"/>
                                          </p:val>
                                        </p:tav>
                                        <p:tav tm="100000">
                                          <p:val>
                                            <p:strVal val="#ppt_w"/>
                                          </p:val>
                                        </p:tav>
                                      </p:tavLst>
                                    </p:anim>
                                    <p:anim calcmode="lin" valueType="num">
                                      <p:cBhvr>
                                        <p:cTn id="45" dur="250" fill="hold"/>
                                        <p:tgtEl>
                                          <p:spTgt spid="112"/>
                                        </p:tgtEl>
                                        <p:attrNameLst>
                                          <p:attrName>ppt_h</p:attrName>
                                        </p:attrNameLst>
                                      </p:cBhvr>
                                      <p:tavLst>
                                        <p:tav tm="0">
                                          <p:val>
                                            <p:fltVal val="0"/>
                                          </p:val>
                                        </p:tav>
                                        <p:tav tm="100000">
                                          <p:val>
                                            <p:strVal val="#ppt_h"/>
                                          </p:val>
                                        </p:tav>
                                      </p:tavLst>
                                    </p:anim>
                                  </p:childTnLst>
                                </p:cTn>
                              </p:par>
                            </p:childTnLst>
                          </p:cTn>
                        </p:par>
                        <p:par>
                          <p:cTn id="46" fill="hold">
                            <p:stCondLst>
                              <p:cond delay="1825"/>
                            </p:stCondLst>
                            <p:childTnLst>
                              <p:par>
                                <p:cTn id="47" presetID="14" presetClass="entr" presetSubtype="10" fill="hold" grpId="0" nodeType="after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randombar(horizontal)">
                                      <p:cBhvr>
                                        <p:cTn id="49" dur="500"/>
                                        <p:tgtEl>
                                          <p:spTgt spid="111"/>
                                        </p:tgtEl>
                                      </p:cBhvr>
                                    </p:animEffect>
                                  </p:childTnLst>
                                </p:cTn>
                              </p:par>
                            </p:childTnLst>
                          </p:cTn>
                        </p:par>
                        <p:par>
                          <p:cTn id="50" fill="hold">
                            <p:stCondLst>
                              <p:cond delay="2325"/>
                            </p:stCondLst>
                            <p:childTnLst>
                              <p:par>
                                <p:cTn id="51" presetID="23" presetClass="entr" presetSubtype="16" fill="hold" grpId="0" nodeType="afterEffect">
                                  <p:stCondLst>
                                    <p:cond delay="0"/>
                                  </p:stCondLst>
                                  <p:iterate type="lt">
                                    <p:tmPct val="10000"/>
                                  </p:iterate>
                                  <p:childTnLst>
                                    <p:set>
                                      <p:cBhvr>
                                        <p:cTn id="52" dur="1" fill="hold">
                                          <p:stCondLst>
                                            <p:cond delay="0"/>
                                          </p:stCondLst>
                                        </p:cTn>
                                        <p:tgtEl>
                                          <p:spTgt spid="115"/>
                                        </p:tgtEl>
                                        <p:attrNameLst>
                                          <p:attrName>style.visibility</p:attrName>
                                        </p:attrNameLst>
                                      </p:cBhvr>
                                      <p:to>
                                        <p:strVal val="visible"/>
                                      </p:to>
                                    </p:set>
                                    <p:anim calcmode="lin" valueType="num">
                                      <p:cBhvr>
                                        <p:cTn id="53" dur="250" fill="hold"/>
                                        <p:tgtEl>
                                          <p:spTgt spid="115"/>
                                        </p:tgtEl>
                                        <p:attrNameLst>
                                          <p:attrName>ppt_w</p:attrName>
                                        </p:attrNameLst>
                                      </p:cBhvr>
                                      <p:tavLst>
                                        <p:tav tm="0">
                                          <p:val>
                                            <p:fltVal val="0"/>
                                          </p:val>
                                        </p:tav>
                                        <p:tav tm="100000">
                                          <p:val>
                                            <p:strVal val="#ppt_w"/>
                                          </p:val>
                                        </p:tav>
                                      </p:tavLst>
                                    </p:anim>
                                    <p:anim calcmode="lin" valueType="num">
                                      <p:cBhvr>
                                        <p:cTn id="54" dur="250" fill="hold"/>
                                        <p:tgtEl>
                                          <p:spTgt spid="115"/>
                                        </p:tgtEl>
                                        <p:attrNameLst>
                                          <p:attrName>ppt_h</p:attrName>
                                        </p:attrNameLst>
                                      </p:cBhvr>
                                      <p:tavLst>
                                        <p:tav tm="0">
                                          <p:val>
                                            <p:fltVal val="0"/>
                                          </p:val>
                                        </p:tav>
                                        <p:tav tm="100000">
                                          <p:val>
                                            <p:strVal val="#ppt_h"/>
                                          </p:val>
                                        </p:tav>
                                      </p:tavLst>
                                    </p:anim>
                                  </p:childTnLst>
                                </p:cTn>
                              </p:par>
                            </p:childTnLst>
                          </p:cTn>
                        </p:par>
                        <p:par>
                          <p:cTn id="55" fill="hold">
                            <p:stCondLst>
                              <p:cond delay="2650"/>
                            </p:stCondLst>
                            <p:childTnLst>
                              <p:par>
                                <p:cTn id="56" presetID="14" presetClass="entr" presetSubtype="10"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randombar(horizontal)">
                                      <p:cBhvr>
                                        <p:cTn id="58" dur="500"/>
                                        <p:tgtEl>
                                          <p:spTgt spid="114"/>
                                        </p:tgtEl>
                                      </p:cBhvr>
                                    </p:animEffect>
                                  </p:childTnLst>
                                </p:cTn>
                              </p:par>
                            </p:childTnLst>
                          </p:cTn>
                        </p:par>
                        <p:par>
                          <p:cTn id="59" fill="hold">
                            <p:stCondLst>
                              <p:cond delay="3150"/>
                            </p:stCondLst>
                            <p:childTnLst>
                              <p:par>
                                <p:cTn id="60" presetID="14" presetClass="entr" presetSubtype="10" fill="hold" grpId="0" nodeType="afterEffect">
                                  <p:stCondLst>
                                    <p:cond delay="0"/>
                                  </p:stCondLst>
                                  <p:childTnLst>
                                    <p:set>
                                      <p:cBhvr>
                                        <p:cTn id="61" dur="1" fill="hold">
                                          <p:stCondLst>
                                            <p:cond delay="0"/>
                                          </p:stCondLst>
                                        </p:cTn>
                                        <p:tgtEl>
                                          <p:spTgt spid="116"/>
                                        </p:tgtEl>
                                        <p:attrNameLst>
                                          <p:attrName>style.visibility</p:attrName>
                                        </p:attrNameLst>
                                      </p:cBhvr>
                                      <p:to>
                                        <p:strVal val="visible"/>
                                      </p:to>
                                    </p:set>
                                    <p:animEffect transition="in" filter="randombar(horizontal)">
                                      <p:cBhvr>
                                        <p:cTn id="62"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P spid="111" grpId="0"/>
      <p:bldP spid="112" grpId="0" animBg="1"/>
      <p:bldP spid="114" grpId="0"/>
      <p:bldP spid="115" grpId="0" animBg="1"/>
      <p:bldP spid="116" grpId="0"/>
      <p:bldP spid="1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等腰三角形 17"/>
          <p:cNvSpPr/>
          <p:nvPr/>
        </p:nvSpPr>
        <p:spPr>
          <a:xfrm rot="10800000">
            <a:off x="5890324" y="5235205"/>
            <a:ext cx="424546" cy="237892"/>
          </a:xfrm>
          <a:prstGeom prst="triangl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19"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2504698" y="5561023"/>
            <a:ext cx="7183232" cy="792974"/>
          </a:xfrm>
          <a:prstGeom prst="rect">
            <a:avLst/>
          </a:prstGeom>
          <a:noFill/>
        </p:spPr>
        <p:txBody>
          <a:bodyPr wrap="square" rtlCol="0">
            <a:spAutoFit/>
          </a:bodyPr>
          <a:lstStyle/>
          <a:p>
            <a:pPr algn="ctr">
              <a:lnSpc>
                <a:spcPct val="130000"/>
              </a:lnSpc>
            </a:pPr>
            <a:r>
              <a:rPr lang="en-US" altLang="zh-CN" sz="1200" dirty="0">
                <a:solidFill>
                  <a:schemeClr val="bg1">
                    <a:lumMod val="65000"/>
                  </a:schemeClr>
                </a:solidFill>
                <a:latin typeface="Adobe 宋体 Std L" panose="02020300000000000000" pitchFamily="18" charset="-122"/>
                <a:ea typeface="Adobe 宋体 Std L" panose="02020300000000000000" pitchFamily="18" charset="-122"/>
              </a:rPr>
              <a:t>Brief introduction to the business plan for atmospheric minimalism </a:t>
            </a:r>
            <a:r>
              <a:rPr lang="en-US" altLang="zh-CN" sz="1200" dirty="0" err="1">
                <a:solidFill>
                  <a:schemeClr val="bg1">
                    <a:lumMod val="65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65000"/>
                  </a:schemeClr>
                </a:solidFill>
                <a:latin typeface="Adobe 宋体 Std L" panose="02020300000000000000" pitchFamily="18" charset="-122"/>
                <a:ea typeface="Adobe 宋体 Std L" panose="02020300000000000000" pitchFamily="18" charset="-122"/>
              </a:rPr>
              <a:t> </a:t>
            </a:r>
            <a:r>
              <a:rPr lang="en-US" altLang="zh-CN" sz="1200" dirty="0" err="1" smtClean="0">
                <a:solidFill>
                  <a:schemeClr val="bg1">
                    <a:lumMod val="65000"/>
                  </a:schemeClr>
                </a:solidFill>
                <a:latin typeface="Adobe 宋体 Std L" panose="02020300000000000000" pitchFamily="18" charset="-122"/>
                <a:ea typeface="Adobe 宋体 Std L" panose="02020300000000000000" pitchFamily="18" charset="-122"/>
              </a:rPr>
              <a:t>template</a:t>
            </a:r>
            <a:r>
              <a:rPr lang="en-US" altLang="zh-CN" sz="1200" dirty="0" err="1">
                <a:solidFill>
                  <a:schemeClr val="bg1">
                    <a:lumMod val="65000"/>
                  </a:schemeClr>
                </a:solidFill>
                <a:latin typeface="Adobe 宋体 Std L" panose="02020300000000000000" pitchFamily="18" charset="-122"/>
                <a:ea typeface="Adobe 宋体 Std L" panose="02020300000000000000" pitchFamily="18" charset="-122"/>
              </a:rPr>
              <a:t>Brief</a:t>
            </a:r>
            <a:r>
              <a:rPr lang="en-US" altLang="zh-CN" sz="1200" dirty="0">
                <a:solidFill>
                  <a:schemeClr val="bg1">
                    <a:lumMod val="65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a:solidFill>
                  <a:schemeClr val="bg1">
                    <a:lumMod val="65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65000"/>
                  </a:schemeClr>
                </a:solidFill>
                <a:latin typeface="Adobe 宋体 Std L" panose="02020300000000000000" pitchFamily="18" charset="-122"/>
                <a:ea typeface="Adobe 宋体 Std L" panose="02020300000000000000" pitchFamily="18" charset="-122"/>
              </a:rPr>
              <a:t> template</a:t>
            </a:r>
            <a:endParaRPr lang="zh-CN" altLang="en-US" sz="1200" dirty="0">
              <a:solidFill>
                <a:schemeClr val="bg1">
                  <a:lumMod val="65000"/>
                </a:schemeClr>
              </a:solidFill>
              <a:latin typeface="Adobe 宋体 Std L" panose="02020300000000000000" pitchFamily="18" charset="-122"/>
              <a:ea typeface="Adobe 宋体 Std L" panose="02020300000000000000" pitchFamily="18" charset="-122"/>
            </a:endParaRPr>
          </a:p>
          <a:p>
            <a:pPr algn="ctr">
              <a:lnSpc>
                <a:spcPct val="130000"/>
              </a:lnSpc>
            </a:pPr>
            <a:endParaRPr lang="zh-CN" altLang="en-US" sz="1200" dirty="0">
              <a:solidFill>
                <a:schemeClr val="bg1">
                  <a:lumMod val="65000"/>
                </a:schemeClr>
              </a:solidFill>
              <a:latin typeface="Adobe 宋体 Std L" panose="02020300000000000000" pitchFamily="18" charset="-122"/>
              <a:ea typeface="Adobe 宋体 Std L" panose="02020300000000000000" pitchFamily="18" charset="-122"/>
            </a:endParaRPr>
          </a:p>
        </p:txBody>
      </p:sp>
      <p:grpSp>
        <p:nvGrpSpPr>
          <p:cNvPr id="2" name="组合 1"/>
          <p:cNvGrpSpPr/>
          <p:nvPr/>
        </p:nvGrpSpPr>
        <p:grpSpPr>
          <a:xfrm>
            <a:off x="1264542" y="2083545"/>
            <a:ext cx="9542003" cy="2879565"/>
            <a:chOff x="228600" y="1264024"/>
            <a:chExt cx="11763698" cy="3550023"/>
          </a:xfrm>
        </p:grpSpPr>
        <p:sp>
          <p:nvSpPr>
            <p:cNvPr id="15" name="矩形 14"/>
            <p:cNvSpPr/>
            <p:nvPr/>
          </p:nvSpPr>
          <p:spPr>
            <a:xfrm>
              <a:off x="6152618" y="1264024"/>
              <a:ext cx="2877671" cy="3550023"/>
            </a:xfrm>
            <a:prstGeom prst="rect">
              <a:avLst/>
            </a:prstGeom>
            <a:blipFill dpi="0" rotWithShape="1">
              <a:blip r:embed="rId4" cstate="print">
                <a:extLst>
                  <a:ext uri="{28A0092B-C50C-407E-A947-70E740481C1C}">
                    <a14:useLocalDpi xmlns:a14="http://schemas.microsoft.com/office/drawing/2010/main" val="0"/>
                  </a:ext>
                </a:extLst>
              </a:blip>
              <a:srcRect/>
              <a:stretch>
                <a:fillRect l="-21677" r="-63225"/>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28600" y="1264024"/>
              <a:ext cx="2877671" cy="3550023"/>
            </a:xfrm>
            <a:prstGeom prst="rect">
              <a:avLst/>
            </a:prstGeom>
            <a:blipFill dpi="0" rotWithShape="1">
              <a:blip r:embed="rId5" cstate="print">
                <a:extLst>
                  <a:ext uri="{28A0092B-C50C-407E-A947-70E740481C1C}">
                    <a14:useLocalDpi xmlns:a14="http://schemas.microsoft.com/office/drawing/2010/main" val="0"/>
                  </a:ext>
                </a:extLst>
              </a:blip>
              <a:srcRect/>
              <a:stretch>
                <a:fillRect l="-8097" r="-76949"/>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190609" y="1264024"/>
              <a:ext cx="2877671" cy="3550023"/>
            </a:xfrm>
            <a:prstGeom prst="rect">
              <a:avLst/>
            </a:prstGeom>
            <a:blipFill dpi="0" rotWithShape="1">
              <a:blip r:embed="rId6" cstate="print">
                <a:extLst>
                  <a:ext uri="{28A0092B-C50C-407E-A947-70E740481C1C}">
                    <a14:useLocalDpi xmlns:a14="http://schemas.microsoft.com/office/drawing/2010/main" val="0"/>
                  </a:ext>
                </a:extLst>
              </a:blip>
              <a:srcRect/>
              <a:stretch>
                <a:fillRect l="-42451" r="-42451"/>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114627" y="1264024"/>
              <a:ext cx="2877671" cy="3550023"/>
            </a:xfrm>
            <a:prstGeom prst="rect">
              <a:avLst/>
            </a:prstGeom>
            <a:blipFill dpi="0" rotWithShape="1">
              <a:blip r:embed="rId7" cstate="print">
                <a:extLst>
                  <a:ext uri="{28A0092B-C50C-407E-A947-70E740481C1C}">
                    <a14:useLocalDpi xmlns:a14="http://schemas.microsoft.com/office/drawing/2010/main" val="0"/>
                  </a:ext>
                </a:extLst>
              </a:blip>
              <a:srcRect/>
              <a:stretch>
                <a:fillRect l="-42523" r="-4252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257053" y="1403628"/>
              <a:ext cx="2706076" cy="3255703"/>
            </a:xfrm>
            <a:prstGeom prst="rect">
              <a:avLst/>
            </a:prstGeom>
            <a:solidFill>
              <a:srgbClr val="34343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21"/>
            <p:cNvSpPr txBox="1"/>
            <p:nvPr/>
          </p:nvSpPr>
          <p:spPr>
            <a:xfrm>
              <a:off x="6433991" y="2232344"/>
              <a:ext cx="2370375" cy="1357808"/>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000" dirty="0" smtClean="0">
                  <a:solidFill>
                    <a:schemeClr val="bg1"/>
                  </a:solidFill>
                  <a:latin typeface="微软雅黑" panose="020B0503020204020204" pitchFamily="34" charset="-122"/>
                  <a:ea typeface="微软雅黑" panose="020B0503020204020204" pitchFamily="34" charset="-122"/>
                </a:rPr>
                <a:t>。</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4" name="圆角矩形 3"/>
            <p:cNvSpPr/>
            <p:nvPr/>
          </p:nvSpPr>
          <p:spPr>
            <a:xfrm>
              <a:off x="6433989" y="1823580"/>
              <a:ext cx="1171240" cy="30036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服务项目</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992760" y="893650"/>
            <a:ext cx="3573385" cy="1007620"/>
            <a:chOff x="992760" y="893650"/>
            <a:chExt cx="3573385" cy="1007620"/>
          </a:xfrm>
        </p:grpSpPr>
        <p:grpSp>
          <p:nvGrpSpPr>
            <p:cNvPr id="22" name="组合 21">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服务项目</a:t>
                </a:r>
              </a:p>
            </p:txBody>
          </p:sp>
          <p:sp>
            <p:nvSpPr>
              <p:cNvPr id="25"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3" name="直接连接符 22"/>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5365911"/>
      </p:ext>
    </p:extLst>
  </p:cSld>
  <p:clrMapOvr>
    <a:masterClrMapping/>
  </p:clrMapOvr>
  <p:transition spd="med" advClick="0" advTm="7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strips(downRight)">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1189202" y="4667045"/>
            <a:ext cx="4707556" cy="1200329"/>
          </a:xfrm>
          <a:prstGeom prst="rect">
            <a:avLst/>
          </a:prstGeom>
          <a:noFill/>
        </p:spPr>
        <p:txBody>
          <a:bodyPr wrap="square" rtlCol="0">
            <a:spAutoFit/>
          </a:bodyPr>
          <a:lstStyle/>
          <a:p>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Brief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template</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templateBrief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ppt</a:t>
            </a:r>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p:txBody>
      </p:sp>
      <p:sp>
        <p:nvSpPr>
          <p:cNvPr id="33" name="矩形 32">
            <a:extLst>
              <a:ext uri="{FF2B5EF4-FFF2-40B4-BE49-F238E27FC236}">
                <a16:creationId xmlns:a16="http://schemas.microsoft.com/office/drawing/2014/main" xmlns="" id="{E953EC67-983F-4ED9-8A74-8D1FAF97B993}"/>
              </a:ext>
            </a:extLst>
          </p:cNvPr>
          <p:cNvSpPr/>
          <p:nvPr/>
        </p:nvSpPr>
        <p:spPr>
          <a:xfrm>
            <a:off x="2371655" y="2425232"/>
            <a:ext cx="274482" cy="248202"/>
          </a:xfrm>
          <a:prstGeom prst="rect">
            <a:avLst/>
          </a:prstGeom>
          <a:noFill/>
          <a:ln w="19050">
            <a:solidFill>
              <a:srgbClr val="86BC42"/>
            </a:soli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noProof="1">
              <a:solidFill>
                <a:prstClr val="white"/>
              </a:solidFill>
              <a:ea typeface="微软雅黑 Light" panose="020B0502040204020203" pitchFamily="34" charset="-122"/>
            </a:endParaRPr>
          </a:p>
        </p:txBody>
      </p:sp>
      <p:sp>
        <p:nvSpPr>
          <p:cNvPr id="49" name="圆角矩形 48"/>
          <p:cNvSpPr/>
          <p:nvPr/>
        </p:nvSpPr>
        <p:spPr>
          <a:xfrm>
            <a:off x="2137101" y="2906353"/>
            <a:ext cx="162807" cy="166369"/>
          </a:xfrm>
          <a:prstGeom prst="roundRect">
            <a:avLst>
              <a:gd name="adj" fmla="val 0"/>
            </a:avLst>
          </a:prstGeom>
          <a:solidFill>
            <a:srgbClr val="86BC42">
              <a:alpha val="8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50" name="圆角矩形 49"/>
          <p:cNvSpPr/>
          <p:nvPr/>
        </p:nvSpPr>
        <p:spPr>
          <a:xfrm>
            <a:off x="2646137" y="3191959"/>
            <a:ext cx="93930" cy="107368"/>
          </a:xfrm>
          <a:prstGeom prst="roundRect">
            <a:avLst>
              <a:gd name="adj" fmla="val 0"/>
            </a:avLst>
          </a:prstGeom>
          <a:solidFill>
            <a:srgbClr val="86BC42">
              <a:alpha val="4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grpSp>
        <p:nvGrpSpPr>
          <p:cNvPr id="4" name="组合 3"/>
          <p:cNvGrpSpPr/>
          <p:nvPr/>
        </p:nvGrpSpPr>
        <p:grpSpPr>
          <a:xfrm>
            <a:off x="1262550" y="1309811"/>
            <a:ext cx="1323257" cy="1254619"/>
            <a:chOff x="1296375" y="2442947"/>
            <a:chExt cx="1642138" cy="1556959"/>
          </a:xfrm>
        </p:grpSpPr>
        <p:sp>
          <p:nvSpPr>
            <p:cNvPr id="38" name="圆角矩形 37"/>
            <p:cNvSpPr/>
            <p:nvPr/>
          </p:nvSpPr>
          <p:spPr>
            <a:xfrm>
              <a:off x="1324332" y="2452161"/>
              <a:ext cx="1548332" cy="1547745"/>
            </a:xfrm>
            <a:prstGeom prst="roundRect">
              <a:avLst>
                <a:gd name="adj" fmla="val 0"/>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bg1"/>
                </a:solidFill>
              </a:endParaRPr>
            </a:p>
          </p:txBody>
        </p:sp>
        <p:sp>
          <p:nvSpPr>
            <p:cNvPr id="48" name="TextBox 30">
              <a:extLst>
                <a:ext uri="{FF2B5EF4-FFF2-40B4-BE49-F238E27FC236}">
                  <a16:creationId xmlns:a16="http://schemas.microsoft.com/office/drawing/2014/main" xmlns="" id="{BA8EA202-F87D-45AF-91DB-F2B3A7B8F57B}"/>
                </a:ext>
              </a:extLst>
            </p:cNvPr>
            <p:cNvSpPr txBox="1"/>
            <p:nvPr/>
          </p:nvSpPr>
          <p:spPr>
            <a:xfrm>
              <a:off x="1396299" y="2442947"/>
              <a:ext cx="1389866" cy="1375003"/>
            </a:xfrm>
            <a:prstGeom prst="rect">
              <a:avLst/>
            </a:prstGeom>
            <a:noFill/>
          </p:spPr>
          <p:txBody>
            <a:bodyPr wrap="square" rtlCol="0">
              <a:spAutoFit/>
            </a:bodyPr>
            <a:lstStyle/>
            <a:p>
              <a:pPr algn="ctr" defTabSz="228600"/>
              <a:r>
                <a:rPr lang="en-US" altLang="zh-CN" sz="6600" dirty="0" smtClean="0">
                  <a:solidFill>
                    <a:schemeClr val="bg1"/>
                  </a:solidFill>
                  <a:latin typeface="Agency FB" panose="020B0503020202020204" pitchFamily="34" charset="0"/>
                  <a:ea typeface="微软雅黑 Light" panose="020B0502040204020203" pitchFamily="34" charset="-122"/>
                </a:rPr>
                <a:t>03</a:t>
              </a:r>
              <a:endParaRPr lang="zh-CN" altLang="en-US" sz="6600" dirty="0">
                <a:solidFill>
                  <a:schemeClr val="bg1"/>
                </a:solidFill>
                <a:latin typeface="Agency FB" panose="020B0503020202020204" pitchFamily="34" charset="0"/>
                <a:ea typeface="微软雅黑 Light" panose="020B0502040204020203" pitchFamily="34" charset="-122"/>
              </a:endParaRPr>
            </a:p>
          </p:txBody>
        </p:sp>
        <p:sp>
          <p:nvSpPr>
            <p:cNvPr id="51" name="TextBox 30">
              <a:extLst>
                <a:ext uri="{FF2B5EF4-FFF2-40B4-BE49-F238E27FC236}">
                  <a16:creationId xmlns:a16="http://schemas.microsoft.com/office/drawing/2014/main" xmlns="" id="{BA8EA202-F87D-45AF-91DB-F2B3A7B8F57B}"/>
                </a:ext>
              </a:extLst>
            </p:cNvPr>
            <p:cNvSpPr txBox="1"/>
            <p:nvPr/>
          </p:nvSpPr>
          <p:spPr>
            <a:xfrm>
              <a:off x="1296375" y="3507262"/>
              <a:ext cx="1642138" cy="420139"/>
            </a:xfrm>
            <a:prstGeom prst="rect">
              <a:avLst/>
            </a:prstGeom>
            <a:noFill/>
          </p:spPr>
          <p:txBody>
            <a:bodyPr wrap="square" rtlCol="0">
              <a:spAutoFit/>
            </a:bodyPr>
            <a:lstStyle/>
            <a:p>
              <a:pPr algn="ctr" defTabSz="228600"/>
              <a:r>
                <a:rPr lang="en-US" altLang="zh-CN" sz="1600" b="1" spc="300" dirty="0" smtClean="0">
                  <a:solidFill>
                    <a:schemeClr val="bg1"/>
                  </a:solidFill>
                  <a:latin typeface="仿宋" panose="02010609060101010101" pitchFamily="49" charset="-122"/>
                  <a:ea typeface="仿宋" panose="02010609060101010101" pitchFamily="49" charset="-122"/>
                </a:rPr>
                <a:t>PART</a:t>
              </a:r>
              <a:endParaRPr lang="zh-CN" altLang="en-US" sz="1600" b="1" spc="300" dirty="0">
                <a:solidFill>
                  <a:schemeClr val="bg1"/>
                </a:solidFill>
                <a:latin typeface="仿宋" panose="02010609060101010101" pitchFamily="49" charset="-122"/>
                <a:ea typeface="仿宋" panose="02010609060101010101" pitchFamily="49" charset="-122"/>
              </a:endParaRPr>
            </a:p>
          </p:txBody>
        </p:sp>
      </p:grpSp>
      <p:sp>
        <p:nvSpPr>
          <p:cNvPr id="52" name="文本框 51"/>
          <p:cNvSpPr txBox="1"/>
          <p:nvPr/>
        </p:nvSpPr>
        <p:spPr>
          <a:xfrm>
            <a:off x="1147637" y="3910426"/>
            <a:ext cx="2880666" cy="742319"/>
          </a:xfrm>
          <a:prstGeom prst="rect">
            <a:avLst/>
          </a:prstGeom>
          <a:noFill/>
          <a:scene3d>
            <a:camera prst="perspectiveRight"/>
            <a:lightRig rig="threePt" dir="t"/>
          </a:scene3d>
        </p:spPr>
        <p:txBody>
          <a:bodyPr wrap="square" rtlCol="0">
            <a:spAutoFit/>
          </a:bodyPr>
          <a:lstStyle/>
          <a:p>
            <a:pPr>
              <a:lnSpc>
                <a:spcPct val="130000"/>
              </a:lnSpc>
            </a:pPr>
            <a:r>
              <a:rPr lang="zh-CN" altLang="en-US" sz="3600" b="1" dirty="0">
                <a:solidFill>
                  <a:srgbClr val="343434"/>
                </a:solidFill>
                <a:latin typeface="微软雅黑" panose="020B0503020204020204" pitchFamily="34" charset="-122"/>
                <a:ea typeface="微软雅黑" panose="020B0503020204020204" pitchFamily="34" charset="-122"/>
              </a:rPr>
              <a:t>文化及荣誉</a:t>
            </a:r>
          </a:p>
        </p:txBody>
      </p:sp>
      <p:sp>
        <p:nvSpPr>
          <p:cNvPr id="14" name="文本框 13"/>
          <p:cNvSpPr txBox="1"/>
          <p:nvPr/>
        </p:nvSpPr>
        <p:spPr>
          <a:xfrm>
            <a:off x="5723760" y="1240860"/>
            <a:ext cx="5614899" cy="1754326"/>
          </a:xfrm>
          <a:prstGeom prst="rect">
            <a:avLst/>
          </a:prstGeom>
          <a:noFill/>
          <a:scene3d>
            <a:camera prst="perspectiveRight"/>
            <a:lightRig rig="threePt" dir="t"/>
          </a:scene3d>
        </p:spPr>
        <p:txBody>
          <a:bodyPr wrap="square" rtlCol="0">
            <a:spAutoFit/>
          </a:bodyPr>
          <a:lstStyle/>
          <a:p>
            <a:pPr algn="r" fontAlgn="auto">
              <a:spcBef>
                <a:spcPts val="0"/>
              </a:spcBef>
              <a:spcAft>
                <a:spcPts val="0"/>
              </a:spcAft>
              <a:buFontTx/>
              <a:buNone/>
            </a:pPr>
            <a:r>
              <a:rPr lang="en-US" altLang="zh-CN" sz="5400" spc="300" dirty="0" smtClean="0">
                <a:solidFill>
                  <a:srgbClr val="86BC42">
                    <a:alpha val="28000"/>
                  </a:srgbClr>
                </a:solidFill>
                <a:latin typeface="Impact" panose="020B0806030902050204" pitchFamily="34" charset="0"/>
                <a:ea typeface="微软雅黑" panose="020B0503020204020204" pitchFamily="34" charset="-122"/>
              </a:rPr>
              <a:t>COMPANY INTRODUCTION</a:t>
            </a:r>
            <a:endParaRPr lang="en-US" altLang="zh-CN" sz="5400" spc="300" dirty="0">
              <a:solidFill>
                <a:srgbClr val="86BC42">
                  <a:alpha val="28000"/>
                </a:srgbClr>
              </a:solidFill>
              <a:latin typeface="Impact" panose="020B0806030902050204" pitchFamily="34" charset="0"/>
              <a:ea typeface="微软雅黑" panose="020B0503020204020204" pitchFamily="34"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8344" y="999556"/>
            <a:ext cx="5715000" cy="5715000"/>
          </a:xfrm>
          <a:prstGeom prst="rect">
            <a:avLst/>
          </a:prstGeom>
        </p:spPr>
      </p:pic>
      <p:cxnSp>
        <p:nvCxnSpPr>
          <p:cNvPr id="6" name="直接连接符 5"/>
          <p:cNvCxnSpPr/>
          <p:nvPr/>
        </p:nvCxnSpPr>
        <p:spPr>
          <a:xfrm>
            <a:off x="1285078" y="5795322"/>
            <a:ext cx="559986"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485624"/>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53" presetClass="entr" presetSubtype="16"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52"/>
                                        </p:tgtEl>
                                        <p:attrNameLst>
                                          <p:attrName>style.visibility</p:attrName>
                                        </p:attrNameLst>
                                      </p:cBhvr>
                                      <p:to>
                                        <p:strVal val="visible"/>
                                      </p:to>
                                    </p:set>
                                    <p:anim calcmode="lin" valueType="num">
                                      <p:cBhvr>
                                        <p:cTn id="35" dur="7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36" dur="750" fill="hold"/>
                                        <p:tgtEl>
                                          <p:spTgt spid="52"/>
                                        </p:tgtEl>
                                        <p:attrNameLst>
                                          <p:attrName>ppt_y</p:attrName>
                                        </p:attrNameLst>
                                      </p:cBhvr>
                                      <p:tavLst>
                                        <p:tav tm="0">
                                          <p:val>
                                            <p:strVal val="#ppt_y"/>
                                          </p:val>
                                        </p:tav>
                                        <p:tav tm="100000">
                                          <p:val>
                                            <p:strVal val="#ppt_y"/>
                                          </p:val>
                                        </p:tav>
                                      </p:tavLst>
                                    </p:anim>
                                    <p:anim calcmode="lin" valueType="num">
                                      <p:cBhvr>
                                        <p:cTn id="37" dur="7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38" dur="7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750" tmFilter="0,0; .5, 1; 1, 1"/>
                                        <p:tgtEl>
                                          <p:spTgt spid="52"/>
                                        </p:tgtEl>
                                      </p:cBhvr>
                                    </p:animEffect>
                                  </p:childTnLst>
                                </p:cTn>
                              </p:par>
                              <p:par>
                                <p:cTn id="40" presetID="22" presetClass="entr" presetSubtype="1" fill="hold" grpId="0" nodeType="withEffect">
                                  <p:stCondLst>
                                    <p:cond delay="125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22" presetClass="entr" presetSubtype="8" fill="hold" nodeType="withEffect">
                                  <p:stCondLst>
                                    <p:cond delay="150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33" grpId="0" animBg="1"/>
      <p:bldP spid="49" grpId="0" animBg="1"/>
      <p:bldP spid="50" grpId="0" animBg="1"/>
      <p:bldP spid="52"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760200" y="2418152"/>
            <a:ext cx="2442712" cy="1186533"/>
            <a:chOff x="4837807" y="-103390"/>
            <a:chExt cx="2442712" cy="1186533"/>
          </a:xfrm>
        </p:grpSpPr>
        <p:sp>
          <p:nvSpPr>
            <p:cNvPr id="40" name="Subtitle 2">
              <a:extLst>
                <a:ext uri="{FF2B5EF4-FFF2-40B4-BE49-F238E27FC236}">
                  <a16:creationId xmlns:a16="http://schemas.microsoft.com/office/drawing/2014/main" xmlns="" id="{360062CF-4239-4286-B703-132EC1F0E32B}"/>
                </a:ext>
              </a:extLst>
            </p:cNvPr>
            <p:cNvSpPr txBox="1">
              <a:spLocks/>
            </p:cNvSpPr>
            <p:nvPr/>
          </p:nvSpPr>
          <p:spPr>
            <a:xfrm>
              <a:off x="4837807" y="-103390"/>
              <a:ext cx="2442712"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zh-CN" altLang="en-US" sz="3200" b="1" spc="300"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文化</a:t>
              </a:r>
              <a:endParaRPr lang="en-US" altLang="zh-CN" sz="3200" b="1" spc="300"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a:p>
              <a:pPr>
                <a:lnSpc>
                  <a:spcPct val="100000"/>
                </a:lnSpc>
                <a:spcBef>
                  <a:spcPts val="0"/>
                </a:spcBef>
                <a:defRPr/>
              </a:pPr>
              <a:r>
                <a:rPr lang="zh-CN" altLang="en-US" sz="3200" b="1" spc="300"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理念</a:t>
              </a:r>
              <a:endParaRPr lang="zh-CN" altLang="en-US" sz="3200" b="1" spc="300"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41" name="圆角矩形 40"/>
            <p:cNvSpPr/>
            <p:nvPr/>
          </p:nvSpPr>
          <p:spPr>
            <a:xfrm>
              <a:off x="5591516" y="1037424"/>
              <a:ext cx="856463" cy="45719"/>
            </a:xfrm>
            <a:prstGeom prst="roundRect">
              <a:avLst>
                <a:gd name="adj" fmla="val 50000"/>
              </a:avLst>
            </a:prstGeom>
            <a:solidFill>
              <a:srgbClr val="86B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p>
          </p:txBody>
        </p:sp>
      </p:grpSp>
      <p:grpSp>
        <p:nvGrpSpPr>
          <p:cNvPr id="44" name="组合 43"/>
          <p:cNvGrpSpPr/>
          <p:nvPr/>
        </p:nvGrpSpPr>
        <p:grpSpPr>
          <a:xfrm>
            <a:off x="2208240" y="4002527"/>
            <a:ext cx="2554690" cy="1541289"/>
            <a:chOff x="3214098" y="4073657"/>
            <a:chExt cx="2554690" cy="1541289"/>
          </a:xfrm>
        </p:grpSpPr>
        <p:sp>
          <p:nvSpPr>
            <p:cNvPr id="47" name="圆角矩形 46"/>
            <p:cNvSpPr/>
            <p:nvPr/>
          </p:nvSpPr>
          <p:spPr>
            <a:xfrm>
              <a:off x="3214098" y="4073657"/>
              <a:ext cx="2554690" cy="1541289"/>
            </a:xfrm>
            <a:prstGeom prst="roundRect">
              <a:avLst>
                <a:gd name="adj" fmla="val 10388"/>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53" name="TextBox 21"/>
            <p:cNvSpPr txBox="1"/>
            <p:nvPr/>
          </p:nvSpPr>
          <p:spPr>
            <a:xfrm>
              <a:off x="3383286" y="4726923"/>
              <a:ext cx="2207306" cy="600164"/>
            </a:xfrm>
            <a:prstGeom prst="rect">
              <a:avLst/>
            </a:prstGeom>
            <a:noFill/>
          </p:spPr>
          <p:txBody>
            <a:bodyPr wrap="square" lIns="0" tIns="0" rIns="0" bIns="0"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选择只保留文字选择粘贴并</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远见力</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63" name="组合 62"/>
          <p:cNvGrpSpPr/>
          <p:nvPr/>
        </p:nvGrpSpPr>
        <p:grpSpPr>
          <a:xfrm>
            <a:off x="5120982" y="4002527"/>
            <a:ext cx="2554690" cy="1541289"/>
            <a:chOff x="3214098" y="4073657"/>
            <a:chExt cx="2554690" cy="1541289"/>
          </a:xfrm>
        </p:grpSpPr>
        <p:sp>
          <p:nvSpPr>
            <p:cNvPr id="64" name="圆角矩形 63"/>
            <p:cNvSpPr/>
            <p:nvPr/>
          </p:nvSpPr>
          <p:spPr>
            <a:xfrm>
              <a:off x="3214098" y="4073657"/>
              <a:ext cx="2554690" cy="1541289"/>
            </a:xfrm>
            <a:prstGeom prst="roundRect">
              <a:avLst>
                <a:gd name="adj" fmla="val 10388"/>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65" name="TextBox 21"/>
            <p:cNvSpPr txBox="1"/>
            <p:nvPr/>
          </p:nvSpPr>
          <p:spPr>
            <a:xfrm>
              <a:off x="3383286" y="4726923"/>
              <a:ext cx="2207306" cy="600164"/>
            </a:xfrm>
            <a:prstGeom prst="rect">
              <a:avLst/>
            </a:prstGeom>
            <a:noFill/>
          </p:spPr>
          <p:txBody>
            <a:bodyPr wrap="square" lIns="0" tIns="0" rIns="0" bIns="0"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选择只保留文字选择粘贴并</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66" name="Subtitle 2">
              <a:extLst>
                <a:ext uri="{FF2B5EF4-FFF2-40B4-BE49-F238E27FC236}">
                  <a16:creationId xmlns:a16="http://schemas.microsoft.com/office/drawing/2014/main" xmlns=""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创新力</a:t>
              </a:r>
            </a:p>
          </p:txBody>
        </p:sp>
      </p:grpSp>
      <p:grpSp>
        <p:nvGrpSpPr>
          <p:cNvPr id="67" name="组合 66"/>
          <p:cNvGrpSpPr/>
          <p:nvPr/>
        </p:nvGrpSpPr>
        <p:grpSpPr>
          <a:xfrm>
            <a:off x="8033724" y="4002527"/>
            <a:ext cx="2554690" cy="1541289"/>
            <a:chOff x="3214098" y="4073657"/>
            <a:chExt cx="2554690" cy="1541289"/>
          </a:xfrm>
        </p:grpSpPr>
        <p:sp>
          <p:nvSpPr>
            <p:cNvPr id="68" name="圆角矩形 67"/>
            <p:cNvSpPr/>
            <p:nvPr/>
          </p:nvSpPr>
          <p:spPr>
            <a:xfrm>
              <a:off x="3214098" y="4073657"/>
              <a:ext cx="2554690" cy="1541289"/>
            </a:xfrm>
            <a:prstGeom prst="roundRect">
              <a:avLst>
                <a:gd name="adj" fmla="val 10388"/>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69" name="TextBox 21"/>
            <p:cNvSpPr txBox="1"/>
            <p:nvPr/>
          </p:nvSpPr>
          <p:spPr>
            <a:xfrm>
              <a:off x="3383286" y="4726923"/>
              <a:ext cx="2207306" cy="600164"/>
            </a:xfrm>
            <a:prstGeom prst="rect">
              <a:avLst/>
            </a:prstGeom>
            <a:noFill/>
          </p:spPr>
          <p:txBody>
            <a:bodyPr wrap="square" lIns="0" tIns="0" rIns="0" bIns="0"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选择只保留文字选择粘贴并</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70" name="Subtitle 2">
              <a:extLst>
                <a:ext uri="{FF2B5EF4-FFF2-40B4-BE49-F238E27FC236}">
                  <a16:creationId xmlns:a16="http://schemas.microsoft.com/office/drawing/2014/main" xmlns=""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执行力</a:t>
              </a:r>
            </a:p>
          </p:txBody>
        </p:sp>
      </p:grpSp>
      <p:sp>
        <p:nvSpPr>
          <p:cNvPr id="71" name="TextBox 21"/>
          <p:cNvSpPr txBox="1"/>
          <p:nvPr/>
        </p:nvSpPr>
        <p:spPr>
          <a:xfrm>
            <a:off x="2195541" y="2609009"/>
            <a:ext cx="3887759" cy="800219"/>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框中选择粘贴您的内容打在这里，或者通过复制您的文本后在此框中选择粘贴并选择只保中粘贴中选择粘选择粘贴并贴留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保中粘贴中</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选择粘贴并</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贴</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等腰三角形 7"/>
          <p:cNvSpPr/>
          <p:nvPr/>
        </p:nvSpPr>
        <p:spPr>
          <a:xfrm>
            <a:off x="581815" y="5156200"/>
            <a:ext cx="2026911" cy="1164175"/>
          </a:xfrm>
          <a:prstGeom prst="triangle">
            <a:avLst>
              <a:gd name="adj" fmla="val 0"/>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992760" y="893650"/>
            <a:ext cx="3573385" cy="1007620"/>
            <a:chOff x="992760" y="893650"/>
            <a:chExt cx="3573385" cy="1007620"/>
          </a:xfrm>
        </p:grpSpPr>
        <p:grpSp>
          <p:nvGrpSpPr>
            <p:cNvPr id="22" name="组合 21">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公司</a:t>
                </a: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文化</a:t>
                </a:r>
              </a:p>
            </p:txBody>
          </p:sp>
          <p:sp>
            <p:nvSpPr>
              <p:cNvPr id="25"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3" name="直接连接符 22"/>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圆角矩形 30"/>
          <p:cNvSpPr/>
          <p:nvPr/>
        </p:nvSpPr>
        <p:spPr>
          <a:xfrm>
            <a:off x="8029220" y="2266175"/>
            <a:ext cx="2554690" cy="1541289"/>
          </a:xfrm>
          <a:prstGeom prst="roundRect">
            <a:avLst>
              <a:gd name="adj" fmla="val 10388"/>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Tree>
    <p:extLst>
      <p:ext uri="{BB962C8B-B14F-4D97-AF65-F5344CB8AC3E}">
        <p14:creationId xmlns:p14="http://schemas.microsoft.com/office/powerpoint/2010/main" val="2519170982"/>
      </p:ext>
    </p:extLst>
  </p:cSld>
  <p:clrMapOvr>
    <a:masterClrMapping/>
  </p:clrMapOvr>
  <p:transition spd="med" advClick="0" advTm="48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1+#ppt_w/2"/>
                                          </p:val>
                                        </p:tav>
                                        <p:tav tm="100000">
                                          <p:val>
                                            <p:strVal val="#ppt_x"/>
                                          </p:val>
                                        </p:tav>
                                      </p:tavLst>
                                    </p:anim>
                                    <p:anim calcmode="lin" valueType="num">
                                      <p:cBhvr additive="base">
                                        <p:cTn id="14" dur="500" fill="hold"/>
                                        <p:tgtEl>
                                          <p:spTgt spid="39"/>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1+#ppt_w/2"/>
                                          </p:val>
                                        </p:tav>
                                        <p:tav tm="100000">
                                          <p:val>
                                            <p:strVal val="#ppt_x"/>
                                          </p:val>
                                        </p:tav>
                                      </p:tavLst>
                                    </p:anim>
                                    <p:anim calcmode="lin" valueType="num">
                                      <p:cBhvr additive="base">
                                        <p:cTn id="18" dur="500" fill="hold"/>
                                        <p:tgtEl>
                                          <p:spTgt spid="7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fill="hold"/>
                                        <p:tgtEl>
                                          <p:spTgt spid="44"/>
                                        </p:tgtEl>
                                        <p:attrNameLst>
                                          <p:attrName>ppt_x</p:attrName>
                                        </p:attrNameLst>
                                      </p:cBhvr>
                                      <p:tavLst>
                                        <p:tav tm="0">
                                          <p:val>
                                            <p:strVal val="#ppt_x"/>
                                          </p:val>
                                        </p:tav>
                                        <p:tav tm="100000">
                                          <p:val>
                                            <p:strVal val="#ppt_x"/>
                                          </p:val>
                                        </p:tav>
                                      </p:tavLst>
                                    </p:anim>
                                    <p:anim calcmode="lin" valueType="num">
                                      <p:cBhvr additive="base">
                                        <p:cTn id="23" dur="500" fill="hold"/>
                                        <p:tgtEl>
                                          <p:spTgt spid="4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ppt_x"/>
                                          </p:val>
                                        </p:tav>
                                        <p:tav tm="100000">
                                          <p:val>
                                            <p:strVal val="#ppt_x"/>
                                          </p:val>
                                        </p:tav>
                                      </p:tavLst>
                                    </p:anim>
                                    <p:anim calcmode="lin" valueType="num">
                                      <p:cBhvr additive="base">
                                        <p:cTn id="28" dur="500" fill="hold"/>
                                        <p:tgtEl>
                                          <p:spTgt spid="6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additive="base">
                                        <p:cTn id="32" dur="500" fill="hold"/>
                                        <p:tgtEl>
                                          <p:spTgt spid="67"/>
                                        </p:tgtEl>
                                        <p:attrNameLst>
                                          <p:attrName>ppt_x</p:attrName>
                                        </p:attrNameLst>
                                      </p:cBhvr>
                                      <p:tavLst>
                                        <p:tav tm="0">
                                          <p:val>
                                            <p:strVal val="#ppt_x"/>
                                          </p:val>
                                        </p:tav>
                                        <p:tav tm="100000">
                                          <p:val>
                                            <p:strVal val="#ppt_x"/>
                                          </p:val>
                                        </p:tav>
                                      </p:tavLst>
                                    </p:anim>
                                    <p:anim calcmode="lin" valueType="num">
                                      <p:cBhvr additive="base">
                                        <p:cTn id="33"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370"/>
          <p:cNvSpPr txBox="1"/>
          <p:nvPr/>
        </p:nvSpPr>
        <p:spPr>
          <a:xfrm>
            <a:off x="6652495" y="2835208"/>
            <a:ext cx="3969356" cy="461665"/>
          </a:xfrm>
          <a:prstGeom prst="rect">
            <a:avLst/>
          </a:prstGeom>
          <a:solidFill>
            <a:srgbClr val="343434"/>
          </a:solid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诚信铸就品质 创新引领未来</a:t>
            </a:r>
            <a:endParaRPr lang="zh-CN" altLang="en-US" sz="2400" b="1" dirty="0">
              <a:solidFill>
                <a:schemeClr val="bg1"/>
              </a:solidFill>
              <a:latin typeface="微软雅黑" pitchFamily="34" charset="-122"/>
              <a:ea typeface="微软雅黑" pitchFamily="34" charset="-122"/>
            </a:endParaRPr>
          </a:p>
        </p:txBody>
      </p:sp>
      <p:grpSp>
        <p:nvGrpSpPr>
          <p:cNvPr id="2" name="组合 1"/>
          <p:cNvGrpSpPr/>
          <p:nvPr/>
        </p:nvGrpSpPr>
        <p:grpSpPr>
          <a:xfrm>
            <a:off x="1424782" y="2412622"/>
            <a:ext cx="4472584" cy="3280722"/>
            <a:chOff x="984001" y="2179773"/>
            <a:chExt cx="5120361" cy="3755878"/>
          </a:xfrm>
        </p:grpSpPr>
        <p:sp>
          <p:nvSpPr>
            <p:cNvPr id="22" name="TextBox 372"/>
            <p:cNvSpPr txBox="1"/>
            <p:nvPr/>
          </p:nvSpPr>
          <p:spPr>
            <a:xfrm>
              <a:off x="1574852" y="2258176"/>
              <a:ext cx="902811" cy="307777"/>
            </a:xfrm>
            <a:prstGeom prst="rect">
              <a:avLst/>
            </a:prstGeom>
            <a:noFill/>
          </p:spPr>
          <p:txBody>
            <a:bodyPr wrap="none" rtlCol="0">
              <a:spAutoFit/>
            </a:bodyPr>
            <a:lstStyle/>
            <a:p>
              <a:pPr algn="ct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诚信互利</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373"/>
            <p:cNvSpPr txBox="1"/>
            <p:nvPr/>
          </p:nvSpPr>
          <p:spPr>
            <a:xfrm>
              <a:off x="2304995" y="5627874"/>
              <a:ext cx="902811"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合作共赢</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374"/>
            <p:cNvSpPr txBox="1"/>
            <p:nvPr/>
          </p:nvSpPr>
          <p:spPr>
            <a:xfrm>
              <a:off x="4789263" y="4501912"/>
              <a:ext cx="902811" cy="307777"/>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全局观念</a:t>
              </a:r>
            </a:p>
          </p:txBody>
        </p:sp>
        <p:sp>
          <p:nvSpPr>
            <p:cNvPr id="25" name="TextBox 375"/>
            <p:cNvSpPr txBox="1"/>
            <p:nvPr/>
          </p:nvSpPr>
          <p:spPr>
            <a:xfrm>
              <a:off x="4190143" y="2744301"/>
              <a:ext cx="902811"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卓越品质</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376"/>
            <p:cNvSpPr txBox="1"/>
            <p:nvPr/>
          </p:nvSpPr>
          <p:spPr>
            <a:xfrm>
              <a:off x="984001" y="4010940"/>
              <a:ext cx="902811" cy="307777"/>
            </a:xfrm>
            <a:prstGeom prst="rect">
              <a:avLst/>
            </a:prstGeom>
            <a:noFill/>
          </p:spPr>
          <p:txBody>
            <a:bodyPr wrap="none" rtlCol="0">
              <a:spAutoFit/>
            </a:bodyPr>
            <a:lstStyle/>
            <a:p>
              <a:pPr algn="ct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飞速创新</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2555516" y="2777974"/>
              <a:ext cx="1245622" cy="1245622"/>
            </a:xfrm>
            <a:prstGeom prst="ellips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28" name="椭圆 27"/>
            <p:cNvSpPr/>
            <p:nvPr/>
          </p:nvSpPr>
          <p:spPr>
            <a:xfrm>
              <a:off x="1674529" y="4394842"/>
              <a:ext cx="969388" cy="969388"/>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29" name="椭圆 28"/>
            <p:cNvSpPr/>
            <p:nvPr/>
          </p:nvSpPr>
          <p:spPr>
            <a:xfrm>
              <a:off x="4573757" y="4028473"/>
              <a:ext cx="366369" cy="366369"/>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nvGrpSpPr>
            <p:cNvPr id="30" name="组合 29"/>
            <p:cNvGrpSpPr/>
            <p:nvPr/>
          </p:nvGrpSpPr>
          <p:grpSpPr>
            <a:xfrm>
              <a:off x="5272491" y="3155473"/>
              <a:ext cx="831871" cy="831871"/>
              <a:chOff x="304800" y="673100"/>
              <a:chExt cx="4000500" cy="4000500"/>
            </a:xfrm>
            <a:solidFill>
              <a:srgbClr val="343434"/>
            </a:solidFill>
            <a:effectLst>
              <a:outerShdw blurRad="254000" dist="63500" dir="2700000" algn="tl" rotWithShape="0">
                <a:prstClr val="black">
                  <a:alpha val="30000"/>
                </a:prstClr>
              </a:outerShdw>
            </a:effectLst>
          </p:grpSpPr>
          <p:sp>
            <p:nvSpPr>
              <p:cNvPr id="31" name="同心圆 30"/>
              <p:cNvSpPr/>
              <p:nvPr/>
            </p:nvSpPr>
            <p:spPr>
              <a:xfrm>
                <a:off x="304800" y="673100"/>
                <a:ext cx="4000500" cy="4000500"/>
              </a:xfrm>
              <a:prstGeom prst="donut">
                <a:avLst>
                  <a:gd name="adj" fmla="val 4879"/>
                </a:avLst>
              </a:prstGeom>
              <a:grpFill/>
              <a:ln>
                <a:solidFill>
                  <a:srgbClr val="343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32" name="椭圆 31"/>
              <p:cNvSpPr/>
              <p:nvPr/>
            </p:nvSpPr>
            <p:spPr>
              <a:xfrm>
                <a:off x="392113" y="760413"/>
                <a:ext cx="3825874" cy="3825874"/>
              </a:xfrm>
              <a:prstGeom prst="ellipse">
                <a:avLst/>
              </a:prstGeom>
              <a:grpFill/>
              <a:ln>
                <a:solidFill>
                  <a:srgbClr val="343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sp>
          <p:nvSpPr>
            <p:cNvPr id="35" name="椭圆 34"/>
            <p:cNvSpPr/>
            <p:nvPr/>
          </p:nvSpPr>
          <p:spPr>
            <a:xfrm>
              <a:off x="1412181" y="5612529"/>
              <a:ext cx="267454" cy="267454"/>
            </a:xfrm>
            <a:prstGeom prst="ellipse">
              <a:avLst/>
            </a:prstGeom>
            <a:solidFill>
              <a:srgbClr val="343434"/>
            </a:solidFill>
            <a:ln>
              <a:solidFill>
                <a:srgbClr val="343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nvGrpSpPr>
            <p:cNvPr id="36" name="组合 35"/>
            <p:cNvGrpSpPr/>
            <p:nvPr/>
          </p:nvGrpSpPr>
          <p:grpSpPr>
            <a:xfrm>
              <a:off x="1336279" y="3497927"/>
              <a:ext cx="383892" cy="383892"/>
              <a:chOff x="304800" y="673100"/>
              <a:chExt cx="4000500" cy="4000500"/>
            </a:xfrm>
            <a:solidFill>
              <a:srgbClr val="343434"/>
            </a:solidFill>
            <a:effectLst>
              <a:outerShdw blurRad="254000" dist="63500" dir="2700000" algn="tl" rotWithShape="0">
                <a:prstClr val="black">
                  <a:alpha val="30000"/>
                </a:prstClr>
              </a:outerShdw>
            </a:effectLst>
          </p:grpSpPr>
          <p:sp>
            <p:nvSpPr>
              <p:cNvPr id="37" name="同心圆 36"/>
              <p:cNvSpPr/>
              <p:nvPr/>
            </p:nvSpPr>
            <p:spPr>
              <a:xfrm>
                <a:off x="304800" y="673100"/>
                <a:ext cx="4000500" cy="4000500"/>
              </a:xfrm>
              <a:prstGeom prst="donut">
                <a:avLst>
                  <a:gd name="adj" fmla="val 4879"/>
                </a:avLst>
              </a:prstGeom>
              <a:grpFill/>
              <a:ln>
                <a:solidFill>
                  <a:srgbClr val="343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38" name="椭圆 37"/>
              <p:cNvSpPr/>
              <p:nvPr/>
            </p:nvSpPr>
            <p:spPr>
              <a:xfrm>
                <a:off x="479425" y="847725"/>
                <a:ext cx="3651250" cy="3651250"/>
              </a:xfrm>
              <a:prstGeom prst="ellipse">
                <a:avLst/>
              </a:prstGeom>
              <a:grpFill/>
              <a:ln>
                <a:solidFill>
                  <a:srgbClr val="343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sp>
          <p:nvSpPr>
            <p:cNvPr id="39" name="椭圆 38"/>
            <p:cNvSpPr/>
            <p:nvPr/>
          </p:nvSpPr>
          <p:spPr>
            <a:xfrm>
              <a:off x="4186495" y="2199583"/>
              <a:ext cx="366369" cy="366369"/>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40" name="椭圆 39"/>
            <p:cNvSpPr/>
            <p:nvPr/>
          </p:nvSpPr>
          <p:spPr>
            <a:xfrm>
              <a:off x="5149076" y="5616432"/>
              <a:ext cx="183185" cy="183185"/>
            </a:xfrm>
            <a:prstGeom prst="ellips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41" name="椭圆 40"/>
            <p:cNvSpPr/>
            <p:nvPr/>
          </p:nvSpPr>
          <p:spPr>
            <a:xfrm>
              <a:off x="3463708" y="4511666"/>
              <a:ext cx="813848" cy="813848"/>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42" name="椭圆 41"/>
            <p:cNvSpPr/>
            <p:nvPr/>
          </p:nvSpPr>
          <p:spPr>
            <a:xfrm>
              <a:off x="2810522" y="2179773"/>
              <a:ext cx="367805" cy="366369"/>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43" name="椭圆 42"/>
            <p:cNvSpPr/>
            <p:nvPr/>
          </p:nvSpPr>
          <p:spPr>
            <a:xfrm>
              <a:off x="3779039" y="4135532"/>
              <a:ext cx="183185" cy="183185"/>
            </a:xfrm>
            <a:prstGeom prst="ellips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grpSp>
        <p:nvGrpSpPr>
          <p:cNvPr id="44" name="组合 4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6573718" y="3473204"/>
            <a:ext cx="3908433" cy="1658670"/>
            <a:chOff x="8203122" y="1402806"/>
            <a:chExt cx="8766562" cy="1658670"/>
          </a:xfrm>
        </p:grpSpPr>
        <p:sp>
          <p:nvSpPr>
            <p:cNvPr id="45" name="矩形 44"/>
            <p:cNvSpPr/>
            <p:nvPr/>
          </p:nvSpPr>
          <p:spPr>
            <a:xfrm>
              <a:off x="8234679" y="1814981"/>
              <a:ext cx="8735005" cy="1246495"/>
            </a:xfrm>
            <a:prstGeom prst="rect">
              <a:avLst/>
            </a:prstGeom>
          </p:spPr>
          <p:txBody>
            <a:bodyPr wrap="square">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或者通过复制您的文本后，在此框中选择粘贴并选择只保此您的内框中选择粘贴并选择只保留者通过复制您的文本后，在此框中选择粘贴并选择只保此您的内框中选择粘贴</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8203122" y="1402806"/>
              <a:ext cx="4916229" cy="418897"/>
            </a:xfrm>
            <a:prstGeom prst="rect">
              <a:avLst/>
            </a:prstGeom>
          </p:spPr>
          <p:txBody>
            <a:bodyPr wrap="square">
              <a:spAutoFit/>
            </a:bodyPr>
            <a:lstStyle/>
            <a:p>
              <a:pPr>
                <a:lnSpc>
                  <a:spcPct val="150000"/>
                </a:lnSpc>
              </a:pPr>
              <a:r>
                <a:rPr lang="en-US" altLang="zh-CN" sz="1600" b="1" dirty="0" smtClean="0">
                  <a:solidFill>
                    <a:schemeClr val="tx1">
                      <a:lumMod val="75000"/>
                      <a:lumOff val="25000"/>
                    </a:schemeClr>
                  </a:solidFill>
                  <a:latin typeface="方正黑体简体" panose="02010601030101010101" pitchFamily="2" charset="-122"/>
                  <a:ea typeface="Dotum" panose="020B0600000101010101" pitchFamily="34" charset="-127"/>
                  <a:cs typeface="Segoe UI Semilight" panose="020B0402040204020203" pitchFamily="34" charset="0"/>
                </a:rPr>
                <a:t>YOUR TITLE HERE</a:t>
              </a:r>
              <a:endParaRPr lang="zh-CN" altLang="en-US" sz="1600" b="1" dirty="0">
                <a:solidFill>
                  <a:schemeClr val="tx1">
                    <a:lumMod val="75000"/>
                    <a:lumOff val="25000"/>
                  </a:schemeClr>
                </a:solidFill>
                <a:latin typeface="方正黑体简体" panose="02010601030101010101" pitchFamily="2" charset="-122"/>
                <a:ea typeface="Dotum" panose="020B0600000101010101" pitchFamily="34" charset="-127"/>
                <a:cs typeface="Segoe UI Semilight" panose="020B0402040204020203" pitchFamily="34" charset="0"/>
              </a:endParaRPr>
            </a:p>
          </p:txBody>
        </p:sp>
      </p:grpSp>
      <p:grpSp>
        <p:nvGrpSpPr>
          <p:cNvPr id="47" name="组合 46"/>
          <p:cNvGrpSpPr/>
          <p:nvPr/>
        </p:nvGrpSpPr>
        <p:grpSpPr>
          <a:xfrm>
            <a:off x="992760" y="893650"/>
            <a:ext cx="3573385" cy="1007620"/>
            <a:chOff x="992760" y="893650"/>
            <a:chExt cx="3573385" cy="1007620"/>
          </a:xfrm>
        </p:grpSpPr>
        <p:grpSp>
          <p:nvGrpSpPr>
            <p:cNvPr id="48" name="组合 47">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50"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企业理念</a:t>
                </a:r>
              </a:p>
            </p:txBody>
          </p:sp>
          <p:sp>
            <p:nvSpPr>
              <p:cNvPr id="51"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49" name="直接连接符 48"/>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29688991"/>
      </p:ext>
    </p:extLst>
  </p:cSld>
  <p:clrMapOvr>
    <a:masterClrMapping/>
  </p:clrMapOvr>
  <p:transition spd="med" advClick="0" advTm="7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225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84200" y="2193334"/>
            <a:ext cx="10985500" cy="1932564"/>
          </a:xfrm>
          <a:prstGeom prst="rect">
            <a:avLst/>
          </a:prstGeom>
          <a:blipFill dpi="0" rotWithShape="1">
            <a:blip r:embed="rId3">
              <a:extLst>
                <a:ext uri="{28A0092B-C50C-407E-A947-70E740481C1C}">
                  <a14:useLocalDpi xmlns:a14="http://schemas.microsoft.com/office/drawing/2010/main" val="0"/>
                </a:ext>
              </a:extLst>
            </a:blip>
            <a:srcRect/>
            <a:stretch>
              <a:fillRect t="-168396" b="-110566"/>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35" name="组合 34"/>
          <p:cNvGrpSpPr/>
          <p:nvPr/>
        </p:nvGrpSpPr>
        <p:grpSpPr>
          <a:xfrm>
            <a:off x="1199723" y="4699640"/>
            <a:ext cx="2082980" cy="1085674"/>
            <a:chOff x="1199723" y="4441450"/>
            <a:chExt cx="2082980" cy="1085674"/>
          </a:xfrm>
        </p:grpSpPr>
        <p:sp>
          <p:nvSpPr>
            <p:cNvPr id="14" name="TextBox 21"/>
            <p:cNvSpPr txBox="1"/>
            <p:nvPr/>
          </p:nvSpPr>
          <p:spPr>
            <a:xfrm>
              <a:off x="1199723" y="4926960"/>
              <a:ext cx="208298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打</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Subtitle 2">
              <a:extLst>
                <a:ext uri="{FF2B5EF4-FFF2-40B4-BE49-F238E27FC236}">
                  <a16:creationId xmlns:a16="http://schemas.microsoft.com/office/drawing/2014/main" xmlns="" id="{360062CF-4239-4286-B703-132EC1F0E32B}"/>
                </a:ext>
              </a:extLst>
            </p:cNvPr>
            <p:cNvSpPr txBox="1">
              <a:spLocks/>
            </p:cNvSpPr>
            <p:nvPr/>
          </p:nvSpPr>
          <p:spPr>
            <a:xfrm>
              <a:off x="1382587" y="4441450"/>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团结一致</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6" name="组合 35"/>
          <p:cNvGrpSpPr/>
          <p:nvPr/>
        </p:nvGrpSpPr>
        <p:grpSpPr>
          <a:xfrm>
            <a:off x="3780085" y="4699640"/>
            <a:ext cx="2082980" cy="1085674"/>
            <a:chOff x="3780085" y="4441450"/>
            <a:chExt cx="2082980" cy="1085674"/>
          </a:xfrm>
        </p:grpSpPr>
        <p:sp>
          <p:nvSpPr>
            <p:cNvPr id="18" name="TextBox 21"/>
            <p:cNvSpPr txBox="1"/>
            <p:nvPr/>
          </p:nvSpPr>
          <p:spPr>
            <a:xfrm>
              <a:off x="3780085" y="4926960"/>
              <a:ext cx="208298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Subtitle 2">
              <a:extLst>
                <a:ext uri="{FF2B5EF4-FFF2-40B4-BE49-F238E27FC236}">
                  <a16:creationId xmlns:a16="http://schemas.microsoft.com/office/drawing/2014/main" xmlns="" id="{360062CF-4239-4286-B703-132EC1F0E32B}"/>
                </a:ext>
              </a:extLst>
            </p:cNvPr>
            <p:cNvSpPr txBox="1">
              <a:spLocks/>
            </p:cNvSpPr>
            <p:nvPr/>
          </p:nvSpPr>
          <p:spPr>
            <a:xfrm>
              <a:off x="3962949" y="4441450"/>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稳步发展</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7" name="组合 36"/>
          <p:cNvGrpSpPr/>
          <p:nvPr/>
        </p:nvGrpSpPr>
        <p:grpSpPr>
          <a:xfrm>
            <a:off x="6360447" y="4699640"/>
            <a:ext cx="2082980" cy="1085674"/>
            <a:chOff x="6360447" y="4441450"/>
            <a:chExt cx="2082980" cy="1085674"/>
          </a:xfrm>
        </p:grpSpPr>
        <p:sp>
          <p:nvSpPr>
            <p:cNvPr id="22" name="TextBox 21"/>
            <p:cNvSpPr txBox="1"/>
            <p:nvPr/>
          </p:nvSpPr>
          <p:spPr>
            <a:xfrm>
              <a:off x="6360447" y="4926960"/>
              <a:ext cx="208298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6543311" y="4441450"/>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脚踏实地</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8" name="组合 37"/>
          <p:cNvGrpSpPr/>
          <p:nvPr/>
        </p:nvGrpSpPr>
        <p:grpSpPr>
          <a:xfrm>
            <a:off x="8940809" y="4699640"/>
            <a:ext cx="2082980" cy="1085674"/>
            <a:chOff x="8940809" y="4441450"/>
            <a:chExt cx="2082980" cy="1085674"/>
          </a:xfrm>
        </p:grpSpPr>
        <p:sp>
          <p:nvSpPr>
            <p:cNvPr id="26" name="TextBox 21"/>
            <p:cNvSpPr txBox="1"/>
            <p:nvPr/>
          </p:nvSpPr>
          <p:spPr>
            <a:xfrm>
              <a:off x="8940809" y="4926960"/>
              <a:ext cx="208298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Subtitle 2">
              <a:extLst>
                <a:ext uri="{FF2B5EF4-FFF2-40B4-BE49-F238E27FC236}">
                  <a16:creationId xmlns:a16="http://schemas.microsoft.com/office/drawing/2014/main" xmlns="" id="{360062CF-4239-4286-B703-132EC1F0E32B}"/>
                </a:ext>
              </a:extLst>
            </p:cNvPr>
            <p:cNvSpPr txBox="1">
              <a:spLocks/>
            </p:cNvSpPr>
            <p:nvPr/>
          </p:nvSpPr>
          <p:spPr>
            <a:xfrm>
              <a:off x="9123673" y="4441450"/>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勇于创新</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3" name="组合 32"/>
          <p:cNvGrpSpPr/>
          <p:nvPr/>
        </p:nvGrpSpPr>
        <p:grpSpPr>
          <a:xfrm>
            <a:off x="6944737" y="3596604"/>
            <a:ext cx="914400" cy="914400"/>
            <a:chOff x="6944737" y="3338414"/>
            <a:chExt cx="914400" cy="914400"/>
          </a:xfrm>
        </p:grpSpPr>
        <p:sp>
          <p:nvSpPr>
            <p:cNvPr id="21" name="椭圆 20"/>
            <p:cNvSpPr/>
            <p:nvPr/>
          </p:nvSpPr>
          <p:spPr>
            <a:xfrm>
              <a:off x="6944737" y="3338414"/>
              <a:ext cx="914400" cy="914400"/>
            </a:xfrm>
            <a:prstGeom prst="ellips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Shape 2619"/>
            <p:cNvSpPr/>
            <p:nvPr/>
          </p:nvSpPr>
          <p:spPr>
            <a:xfrm>
              <a:off x="7238684" y="3632362"/>
              <a:ext cx="326506" cy="326504"/>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grpSp>
      <p:grpSp>
        <p:nvGrpSpPr>
          <p:cNvPr id="34" name="组合 33"/>
          <p:cNvGrpSpPr/>
          <p:nvPr/>
        </p:nvGrpSpPr>
        <p:grpSpPr>
          <a:xfrm>
            <a:off x="9525099" y="3596604"/>
            <a:ext cx="914400" cy="914400"/>
            <a:chOff x="9525099" y="3338414"/>
            <a:chExt cx="914400" cy="914400"/>
          </a:xfrm>
        </p:grpSpPr>
        <p:sp>
          <p:nvSpPr>
            <p:cNvPr id="25" name="椭圆 24"/>
            <p:cNvSpPr/>
            <p:nvPr/>
          </p:nvSpPr>
          <p:spPr>
            <a:xfrm>
              <a:off x="9525099" y="3338414"/>
              <a:ext cx="914400" cy="914400"/>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Shape 2620"/>
            <p:cNvSpPr/>
            <p:nvPr/>
          </p:nvSpPr>
          <p:spPr>
            <a:xfrm>
              <a:off x="9819046" y="3647146"/>
              <a:ext cx="326506" cy="296936"/>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grpSp>
      <p:grpSp>
        <p:nvGrpSpPr>
          <p:cNvPr id="6" name="组合 5"/>
          <p:cNvGrpSpPr/>
          <p:nvPr/>
        </p:nvGrpSpPr>
        <p:grpSpPr>
          <a:xfrm>
            <a:off x="1784013" y="3596604"/>
            <a:ext cx="914400" cy="914400"/>
            <a:chOff x="1784013" y="3338414"/>
            <a:chExt cx="914400" cy="914400"/>
          </a:xfrm>
        </p:grpSpPr>
        <p:sp>
          <p:nvSpPr>
            <p:cNvPr id="4" name="椭圆 3"/>
            <p:cNvSpPr/>
            <p:nvPr/>
          </p:nvSpPr>
          <p:spPr>
            <a:xfrm>
              <a:off x="1784013" y="3338414"/>
              <a:ext cx="914400" cy="914400"/>
            </a:xfrm>
            <a:prstGeom prst="ellips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Shape 2570"/>
            <p:cNvSpPr/>
            <p:nvPr/>
          </p:nvSpPr>
          <p:spPr>
            <a:xfrm>
              <a:off x="2077960" y="3636071"/>
              <a:ext cx="326506" cy="319087"/>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grpSp>
      <p:grpSp>
        <p:nvGrpSpPr>
          <p:cNvPr id="32" name="组合 31"/>
          <p:cNvGrpSpPr/>
          <p:nvPr/>
        </p:nvGrpSpPr>
        <p:grpSpPr>
          <a:xfrm>
            <a:off x="4364375" y="3596604"/>
            <a:ext cx="914400" cy="914400"/>
            <a:chOff x="4364375" y="3338414"/>
            <a:chExt cx="914400" cy="914400"/>
          </a:xfrm>
        </p:grpSpPr>
        <p:sp>
          <p:nvSpPr>
            <p:cNvPr id="17" name="椭圆 16"/>
            <p:cNvSpPr/>
            <p:nvPr/>
          </p:nvSpPr>
          <p:spPr>
            <a:xfrm>
              <a:off x="4364375" y="3338414"/>
              <a:ext cx="914400" cy="914400"/>
            </a:xfrm>
            <a:prstGeom prst="ellipse">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Shape 2547"/>
            <p:cNvSpPr/>
            <p:nvPr/>
          </p:nvSpPr>
          <p:spPr>
            <a:xfrm>
              <a:off x="4658322" y="3632361"/>
              <a:ext cx="326506" cy="326506"/>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grpSp>
      <p:grpSp>
        <p:nvGrpSpPr>
          <p:cNvPr id="39" name="组合 38"/>
          <p:cNvGrpSpPr/>
          <p:nvPr/>
        </p:nvGrpSpPr>
        <p:grpSpPr>
          <a:xfrm>
            <a:off x="992760" y="893650"/>
            <a:ext cx="3573385" cy="1007620"/>
            <a:chOff x="992760" y="893650"/>
            <a:chExt cx="3573385" cy="1007620"/>
          </a:xfrm>
        </p:grpSpPr>
        <p:grpSp>
          <p:nvGrpSpPr>
            <p:cNvPr id="40" name="组合 39">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42"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企业信条</a:t>
                </a:r>
              </a:p>
            </p:txBody>
          </p:sp>
          <p:sp>
            <p:nvSpPr>
              <p:cNvPr id="43"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41" name="直接连接符 40"/>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09015124"/>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000"/>
                                        <p:tgtEl>
                                          <p:spTgt spid="35"/>
                                        </p:tgtEl>
                                      </p:cBhvr>
                                    </p:animEffect>
                                    <p:anim calcmode="lin" valueType="num">
                                      <p:cBhvr>
                                        <p:cTn id="29" dur="1000" fill="hold"/>
                                        <p:tgtEl>
                                          <p:spTgt spid="35"/>
                                        </p:tgtEl>
                                        <p:attrNameLst>
                                          <p:attrName>ppt_x</p:attrName>
                                        </p:attrNameLst>
                                      </p:cBhvr>
                                      <p:tavLst>
                                        <p:tav tm="0">
                                          <p:val>
                                            <p:strVal val="#ppt_x"/>
                                          </p:val>
                                        </p:tav>
                                        <p:tav tm="100000">
                                          <p:val>
                                            <p:strVal val="#ppt_x"/>
                                          </p:val>
                                        </p:tav>
                                      </p:tavLst>
                                    </p:anim>
                                    <p:anim calcmode="lin" valueType="num">
                                      <p:cBhvr>
                                        <p:cTn id="30" dur="1000" fill="hold"/>
                                        <p:tgtEl>
                                          <p:spTgt spid="35"/>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000"/>
                                        <p:tgtEl>
                                          <p:spTgt spid="37"/>
                                        </p:tgtEl>
                                      </p:cBhvr>
                                    </p:animEffect>
                                    <p:anim calcmode="lin" valueType="num">
                                      <p:cBhvr>
                                        <p:cTn id="41" dur="1000" fill="hold"/>
                                        <p:tgtEl>
                                          <p:spTgt spid="37"/>
                                        </p:tgtEl>
                                        <p:attrNameLst>
                                          <p:attrName>ppt_x</p:attrName>
                                        </p:attrNameLst>
                                      </p:cBhvr>
                                      <p:tavLst>
                                        <p:tav tm="0">
                                          <p:val>
                                            <p:strVal val="#ppt_x"/>
                                          </p:val>
                                        </p:tav>
                                        <p:tav tm="100000">
                                          <p:val>
                                            <p:strVal val="#ppt_x"/>
                                          </p:val>
                                        </p:tav>
                                      </p:tavLst>
                                    </p:anim>
                                    <p:anim calcmode="lin" valueType="num">
                                      <p:cBhvr>
                                        <p:cTn id="42" dur="1000" fill="hold"/>
                                        <p:tgtEl>
                                          <p:spTgt spid="37"/>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2" presetClass="entr" presetSubtype="0"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anim calcmode="lin" valueType="num">
                                      <p:cBhvr>
                                        <p:cTn id="47" dur="1000" fill="hold"/>
                                        <p:tgtEl>
                                          <p:spTgt spid="38"/>
                                        </p:tgtEl>
                                        <p:attrNameLst>
                                          <p:attrName>ppt_x</p:attrName>
                                        </p:attrNameLst>
                                      </p:cBhvr>
                                      <p:tavLst>
                                        <p:tav tm="0">
                                          <p:val>
                                            <p:strVal val="#ppt_x"/>
                                          </p:val>
                                        </p:tav>
                                        <p:tav tm="100000">
                                          <p:val>
                                            <p:strVal val="#ppt_x"/>
                                          </p:val>
                                        </p:tav>
                                      </p:tavLst>
                                    </p:anim>
                                    <p:anim calcmode="lin" valueType="num">
                                      <p:cBhvr>
                                        <p:cTn id="4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9112" y="2996792"/>
            <a:ext cx="2414139" cy="3329847"/>
          </a:xfrm>
          <a:prstGeom prst="rect">
            <a:avLst/>
          </a:prstGeom>
        </p:spPr>
      </p:pic>
      <p:pic>
        <p:nvPicPr>
          <p:cNvPr id="40" name="图片 3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1052" y="3547321"/>
            <a:ext cx="5040923" cy="2775507"/>
          </a:xfrm>
          <a:prstGeom prst="rect">
            <a:avLst/>
          </a:prstGeom>
        </p:spPr>
      </p:pic>
      <p:sp>
        <p:nvSpPr>
          <p:cNvPr id="42" name="MH_Desc_1"/>
          <p:cNvSpPr txBox="1">
            <a:spLocks noChangeArrowheads="1"/>
          </p:cNvSpPr>
          <p:nvPr>
            <p:custDataLst>
              <p:tags r:id="rId1"/>
            </p:custDataLst>
          </p:nvPr>
        </p:nvSpPr>
        <p:spPr bwMode="auto">
          <a:xfrm>
            <a:off x="4660394" y="5115292"/>
            <a:ext cx="6121906" cy="139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000" dirty="0">
                <a:solidFill>
                  <a:schemeClr val="tx1">
                    <a:lumMod val="75000"/>
                    <a:lumOff val="25000"/>
                  </a:schemeClr>
                </a:solidFill>
                <a:latin typeface="微软雅黑" panose="020B0503020204020204" pitchFamily="34" charset="-122"/>
                <a:cs typeface="+mn-ea"/>
                <a:sym typeface="+mn-lt"/>
              </a:rPr>
              <a:t>您的内容打在这里，或者通过复制您的文本后，在此框中选择粘贴，并选择只保留文字。您的内容打在</a:t>
            </a:r>
            <a:r>
              <a:rPr lang="zh-CN" altLang="en-US" sz="1000" dirty="0" smtClean="0">
                <a:solidFill>
                  <a:schemeClr val="tx1">
                    <a:lumMod val="75000"/>
                    <a:lumOff val="25000"/>
                  </a:schemeClr>
                </a:solidFill>
                <a:latin typeface="微软雅黑" panose="020B0503020204020204" pitchFamily="34" charset="-122"/>
                <a:cs typeface="+mn-ea"/>
                <a:sym typeface="+mn-lt"/>
              </a:rPr>
              <a:t>这里或者</a:t>
            </a:r>
            <a:r>
              <a:rPr lang="zh-CN" altLang="en-US" sz="1000" dirty="0">
                <a:solidFill>
                  <a:schemeClr val="tx1">
                    <a:lumMod val="75000"/>
                    <a:lumOff val="25000"/>
                  </a:schemeClr>
                </a:solidFill>
                <a:latin typeface="微软雅黑" panose="020B0503020204020204" pitchFamily="34" charset="-122"/>
                <a:cs typeface="+mn-ea"/>
                <a:sym typeface="+mn-lt"/>
              </a:rPr>
              <a:t>通过复制您的文本后，在此框中选择粘贴，并选择只保留文字</a:t>
            </a:r>
            <a:r>
              <a:rPr lang="zh-CN" altLang="en-US" sz="1000" dirty="0" smtClean="0">
                <a:solidFill>
                  <a:schemeClr val="tx1">
                    <a:lumMod val="75000"/>
                    <a:lumOff val="25000"/>
                  </a:schemeClr>
                </a:solidFill>
                <a:latin typeface="微软雅黑" panose="020B0503020204020204" pitchFamily="34" charset="-122"/>
                <a:cs typeface="+mn-ea"/>
                <a:sym typeface="+mn-lt"/>
              </a:rPr>
              <a:t>。</a:t>
            </a:r>
            <a:r>
              <a:rPr lang="zh-CN" altLang="en-US" sz="1000" dirty="0">
                <a:solidFill>
                  <a:schemeClr val="tx1">
                    <a:lumMod val="75000"/>
                    <a:lumOff val="25000"/>
                  </a:schemeClr>
                </a:solidFill>
                <a:latin typeface="微软雅黑" panose="020B0503020204020204" pitchFamily="34" charset="-122"/>
                <a:cs typeface="+mn-ea"/>
                <a:sym typeface="+mn-lt"/>
              </a:rPr>
              <a:t>您的内容打在</a:t>
            </a:r>
            <a:r>
              <a:rPr lang="zh-CN" altLang="en-US" sz="1000" dirty="0" smtClean="0">
                <a:solidFill>
                  <a:schemeClr val="tx1">
                    <a:lumMod val="75000"/>
                    <a:lumOff val="25000"/>
                  </a:schemeClr>
                </a:solidFill>
                <a:latin typeface="微软雅黑" panose="020B0503020204020204" pitchFamily="34" charset="-122"/>
                <a:cs typeface="+mn-ea"/>
                <a:sym typeface="+mn-lt"/>
              </a:rPr>
              <a:t>这里或者</a:t>
            </a:r>
            <a:r>
              <a:rPr lang="zh-CN" altLang="en-US" sz="1000" dirty="0">
                <a:solidFill>
                  <a:schemeClr val="tx1">
                    <a:lumMod val="75000"/>
                    <a:lumOff val="25000"/>
                  </a:schemeClr>
                </a:solidFill>
                <a:latin typeface="微软雅黑" panose="020B0503020204020204" pitchFamily="34" charset="-122"/>
                <a:cs typeface="+mn-ea"/>
                <a:sym typeface="+mn-lt"/>
              </a:rPr>
              <a:t>通过复制您的文本后，在此框中选择粘贴，并选择只保留文字</a:t>
            </a:r>
            <a:r>
              <a:rPr lang="zh-CN" altLang="en-US" sz="1000" dirty="0" smtClean="0">
                <a:solidFill>
                  <a:schemeClr val="tx1">
                    <a:lumMod val="75000"/>
                    <a:lumOff val="25000"/>
                  </a:schemeClr>
                </a:solidFill>
                <a:latin typeface="微软雅黑" panose="020B0503020204020204" pitchFamily="34" charset="-122"/>
                <a:cs typeface="+mn-ea"/>
                <a:sym typeface="+mn-lt"/>
              </a:rPr>
              <a:t>。</a:t>
            </a:r>
            <a:endParaRPr lang="zh-CN" altLang="en-US" sz="1000" dirty="0">
              <a:solidFill>
                <a:schemeClr val="tx1">
                  <a:lumMod val="75000"/>
                  <a:lumOff val="25000"/>
                </a:schemeClr>
              </a:solidFill>
              <a:latin typeface="微软雅黑" panose="020B0503020204020204" pitchFamily="34" charset="-122"/>
              <a:cs typeface="+mn-ea"/>
              <a:sym typeface="+mn-lt"/>
            </a:endParaRPr>
          </a:p>
        </p:txBody>
      </p:sp>
      <p:grpSp>
        <p:nvGrpSpPr>
          <p:cNvPr id="43" name="组合 42"/>
          <p:cNvGrpSpPr/>
          <p:nvPr/>
        </p:nvGrpSpPr>
        <p:grpSpPr>
          <a:xfrm>
            <a:off x="4643569" y="2146300"/>
            <a:ext cx="1551228" cy="1930418"/>
            <a:chOff x="3672843" y="1413075"/>
            <a:chExt cx="2160000" cy="2688000"/>
          </a:xfrm>
        </p:grpSpPr>
        <p:sp>
          <p:nvSpPr>
            <p:cNvPr id="44" name="MH_Other_1"/>
            <p:cNvSpPr/>
            <p:nvPr>
              <p:custDataLst>
                <p:tags r:id="rId6"/>
              </p:custDataLst>
            </p:nvPr>
          </p:nvSpPr>
          <p:spPr>
            <a:xfrm>
              <a:off x="3672843" y="1413075"/>
              <a:ext cx="2160000" cy="2688000"/>
            </a:xfrm>
            <a:prstGeom prst="rect">
              <a:avLst/>
            </a:prstGeom>
            <a:solidFill>
              <a:schemeClr val="bg1">
                <a:lumMod val="95000"/>
              </a:schemeClr>
            </a:solidFill>
            <a:ln w="1270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5" name="MH_Other_1"/>
            <p:cNvSpPr>
              <a:spLocks noChangeAspect="1"/>
            </p:cNvSpPr>
            <p:nvPr>
              <p:custDataLst>
                <p:tags r:id="rId7"/>
              </p:custDataLst>
            </p:nvPr>
          </p:nvSpPr>
          <p:spPr>
            <a:xfrm>
              <a:off x="3837984" y="1594724"/>
              <a:ext cx="1829717" cy="2324785"/>
            </a:xfrm>
            <a:prstGeom prst="rect">
              <a:avLst/>
            </a:prstGeom>
            <a:blipFill>
              <a:blip r:embed="rId12"/>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46" name="组合 45"/>
          <p:cNvGrpSpPr/>
          <p:nvPr/>
        </p:nvGrpSpPr>
        <p:grpSpPr>
          <a:xfrm>
            <a:off x="6692228" y="1937684"/>
            <a:ext cx="1936935" cy="2410408"/>
            <a:chOff x="6590489" y="1413075"/>
            <a:chExt cx="2160000" cy="2688000"/>
          </a:xfrm>
        </p:grpSpPr>
        <p:sp>
          <p:nvSpPr>
            <p:cNvPr id="47" name="MH_Other_2"/>
            <p:cNvSpPr/>
            <p:nvPr>
              <p:custDataLst>
                <p:tags r:id="rId4"/>
              </p:custDataLst>
            </p:nvPr>
          </p:nvSpPr>
          <p:spPr>
            <a:xfrm>
              <a:off x="6590489" y="1413075"/>
              <a:ext cx="2160000" cy="2688000"/>
            </a:xfrm>
            <a:prstGeom prst="rect">
              <a:avLst/>
            </a:prstGeom>
            <a:solidFill>
              <a:schemeClr val="bg1">
                <a:lumMod val="95000"/>
              </a:schemeClr>
            </a:solidFill>
            <a:ln w="1270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8" name="MH_Other_1"/>
            <p:cNvSpPr>
              <a:spLocks noChangeAspect="1"/>
            </p:cNvSpPr>
            <p:nvPr>
              <p:custDataLst>
                <p:tags r:id="rId5"/>
              </p:custDataLst>
            </p:nvPr>
          </p:nvSpPr>
          <p:spPr>
            <a:xfrm>
              <a:off x="6755631" y="1594724"/>
              <a:ext cx="1829717" cy="2324785"/>
            </a:xfrm>
            <a:prstGeom prst="rect">
              <a:avLst/>
            </a:prstGeom>
            <a:blipFill>
              <a:blip r:embed="rId13"/>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49" name="组合 48"/>
          <p:cNvGrpSpPr/>
          <p:nvPr/>
        </p:nvGrpSpPr>
        <p:grpSpPr>
          <a:xfrm>
            <a:off x="9126594" y="2146300"/>
            <a:ext cx="1551228" cy="1930418"/>
            <a:chOff x="9397669" y="1413075"/>
            <a:chExt cx="2160000" cy="2688000"/>
          </a:xfrm>
        </p:grpSpPr>
        <p:sp>
          <p:nvSpPr>
            <p:cNvPr id="50" name="MH_Other_1"/>
            <p:cNvSpPr/>
            <p:nvPr>
              <p:custDataLst>
                <p:tags r:id="rId2"/>
              </p:custDataLst>
            </p:nvPr>
          </p:nvSpPr>
          <p:spPr>
            <a:xfrm>
              <a:off x="9397669" y="1413075"/>
              <a:ext cx="2160000" cy="2688000"/>
            </a:xfrm>
            <a:prstGeom prst="rect">
              <a:avLst/>
            </a:prstGeom>
            <a:solidFill>
              <a:schemeClr val="bg1">
                <a:lumMod val="95000"/>
              </a:schemeClr>
            </a:solidFill>
            <a:ln w="1270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51" name="MH_Other_1"/>
            <p:cNvSpPr>
              <a:spLocks noChangeAspect="1"/>
            </p:cNvSpPr>
            <p:nvPr>
              <p:custDataLst>
                <p:tags r:id="rId3"/>
              </p:custDataLst>
            </p:nvPr>
          </p:nvSpPr>
          <p:spPr>
            <a:xfrm>
              <a:off x="9562811" y="1594724"/>
              <a:ext cx="1829717" cy="2324785"/>
            </a:xfrm>
            <a:prstGeom prst="rect">
              <a:avLst/>
            </a:prstGeom>
            <a:blipFill>
              <a:blip r:embed="rId14"/>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18" name="组合 17"/>
          <p:cNvGrpSpPr/>
          <p:nvPr/>
        </p:nvGrpSpPr>
        <p:grpSpPr>
          <a:xfrm>
            <a:off x="992760" y="893650"/>
            <a:ext cx="3573385" cy="1007620"/>
            <a:chOff x="992760" y="893650"/>
            <a:chExt cx="3573385" cy="1007620"/>
          </a:xfrm>
        </p:grpSpPr>
        <p:grpSp>
          <p:nvGrpSpPr>
            <p:cNvPr id="19" name="组合 18">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1"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企业资质</a:t>
                </a:r>
              </a:p>
            </p:txBody>
          </p:sp>
          <p:sp>
            <p:nvSpPr>
              <p:cNvPr id="22"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0" name="直接连接符 19"/>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4762167" y="4737100"/>
            <a:ext cx="1930061" cy="304800"/>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斩获荣誉殊荣</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223098"/>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500"/>
                                        <p:tgtEl>
                                          <p:spTgt spid="39"/>
                                        </p:tgtEl>
                                      </p:cBhvr>
                                    </p:animEffect>
                                    <p:anim calcmode="lin" valueType="num">
                                      <p:cBhvr>
                                        <p:cTn id="8" dur="1500" fill="hold"/>
                                        <p:tgtEl>
                                          <p:spTgt spid="39"/>
                                        </p:tgtEl>
                                        <p:attrNameLst>
                                          <p:attrName>ppt_x</p:attrName>
                                        </p:attrNameLst>
                                      </p:cBhvr>
                                      <p:tavLst>
                                        <p:tav tm="0">
                                          <p:val>
                                            <p:strVal val="#ppt_x"/>
                                          </p:val>
                                        </p:tav>
                                        <p:tav tm="100000">
                                          <p:val>
                                            <p:strVal val="#ppt_x"/>
                                          </p:val>
                                        </p:tav>
                                      </p:tavLst>
                                    </p:anim>
                                    <p:anim calcmode="lin" valueType="num">
                                      <p:cBhvr>
                                        <p:cTn id="9" dur="1500" fill="hold"/>
                                        <p:tgtEl>
                                          <p:spTgt spid="3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53" presetClass="entr" presetSubtype="16"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par>
                                <p:cTn id="25" presetID="22" presetClass="entr" presetSubtype="8" fill="hold" nodeType="withEffect">
                                  <p:stCondLst>
                                    <p:cond delay="50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1500"/>
                                        <p:tgtEl>
                                          <p:spTgt spid="40"/>
                                        </p:tgtEl>
                                      </p:cBhvr>
                                    </p:animEffect>
                                  </p:childTnLst>
                                </p:cTn>
                              </p:par>
                            </p:childTnLst>
                          </p:cTn>
                        </p:par>
                        <p:par>
                          <p:cTn id="28" fill="hold">
                            <p:stCondLst>
                              <p:cond delay="2000"/>
                            </p:stCondLst>
                            <p:childTnLst>
                              <p:par>
                                <p:cTn id="29" presetID="25"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decel="50000" fill="hold">
                                          <p:stCondLst>
                                            <p:cond delay="0"/>
                                          </p:stCondLst>
                                        </p:cTn>
                                        <p:tgtEl>
                                          <p:spTgt spid="42"/>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2"/>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2"/>
                                        </p:tgtEl>
                                        <p:attrNameLst>
                                          <p:attrName>ppt_w</p:attrName>
                                        </p:attrNameLst>
                                      </p:cBhvr>
                                      <p:tavLst>
                                        <p:tav tm="0">
                                          <p:val>
                                            <p:strVal val="#ppt_w*.05"/>
                                          </p:val>
                                        </p:tav>
                                        <p:tav tm="100000">
                                          <p:val>
                                            <p:strVal val="#ppt_w"/>
                                          </p:val>
                                        </p:tav>
                                      </p:tavLst>
                                    </p:anim>
                                    <p:anim calcmode="lin" valueType="num">
                                      <p:cBhvr>
                                        <p:cTn id="34" dur="1000" fill="hold"/>
                                        <p:tgtEl>
                                          <p:spTgt spid="42"/>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2"/>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2"/>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2"/>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6945" y="594911"/>
            <a:ext cx="10961264" cy="573098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0" fmla="*/ 0 w 12192000"/>
              <a:gd name="connsiteY0" fmla="*/ 0 h 6858000"/>
              <a:gd name="connsiteX1" fmla="*/ 8788400 w 12192000"/>
              <a:gd name="connsiteY1" fmla="*/ 0 h 6858000"/>
              <a:gd name="connsiteX2" fmla="*/ 12192000 w 12192000"/>
              <a:gd name="connsiteY2" fmla="*/ 0 h 6858000"/>
              <a:gd name="connsiteX3" fmla="*/ 12192000 w 12192000"/>
              <a:gd name="connsiteY3" fmla="*/ 6858000 h 6858000"/>
              <a:gd name="connsiteX4" fmla="*/ 0 w 12192000"/>
              <a:gd name="connsiteY4" fmla="*/ 6858000 h 6858000"/>
              <a:gd name="connsiteX5" fmla="*/ 0 w 12192000"/>
              <a:gd name="connsiteY5" fmla="*/ 0 h 6858000"/>
              <a:gd name="connsiteX0" fmla="*/ 0 w 12192000"/>
              <a:gd name="connsiteY0" fmla="*/ 0 h 6858000"/>
              <a:gd name="connsiteX1" fmla="*/ 8788400 w 12192000"/>
              <a:gd name="connsiteY1" fmla="*/ 0 h 6858000"/>
              <a:gd name="connsiteX2" fmla="*/ 12192000 w 12192000"/>
              <a:gd name="connsiteY2" fmla="*/ 0 h 6858000"/>
              <a:gd name="connsiteX3" fmla="*/ 12166600 w 12192000"/>
              <a:gd name="connsiteY3" fmla="*/ 2768600 h 6858000"/>
              <a:gd name="connsiteX4" fmla="*/ 12192000 w 12192000"/>
              <a:gd name="connsiteY4" fmla="*/ 6858000 h 6858000"/>
              <a:gd name="connsiteX5" fmla="*/ 0 w 12192000"/>
              <a:gd name="connsiteY5" fmla="*/ 6858000 h 6858000"/>
              <a:gd name="connsiteX6" fmla="*/ 0 w 12192000"/>
              <a:gd name="connsiteY6" fmla="*/ 0 h 6858000"/>
              <a:gd name="connsiteX0" fmla="*/ 0 w 12192000"/>
              <a:gd name="connsiteY0" fmla="*/ 0 h 6858000"/>
              <a:gd name="connsiteX1" fmla="*/ 8788400 w 12192000"/>
              <a:gd name="connsiteY1" fmla="*/ 0 h 6858000"/>
              <a:gd name="connsiteX2" fmla="*/ 12192000 w 12192000"/>
              <a:gd name="connsiteY2" fmla="*/ 0 h 6858000"/>
              <a:gd name="connsiteX3" fmla="*/ 12166600 w 12192000"/>
              <a:gd name="connsiteY3" fmla="*/ 2768600 h 6858000"/>
              <a:gd name="connsiteX4" fmla="*/ 12192000 w 12192000"/>
              <a:gd name="connsiteY4" fmla="*/ 6858000 h 6858000"/>
              <a:gd name="connsiteX5" fmla="*/ 2362200 w 12192000"/>
              <a:gd name="connsiteY5" fmla="*/ 6858000 h 6858000"/>
              <a:gd name="connsiteX6" fmla="*/ 0 w 12192000"/>
              <a:gd name="connsiteY6" fmla="*/ 6858000 h 6858000"/>
              <a:gd name="connsiteX7" fmla="*/ 0 w 12192000"/>
              <a:gd name="connsiteY7" fmla="*/ 0 h 6858000"/>
              <a:gd name="connsiteX0" fmla="*/ 0 w 12192000"/>
              <a:gd name="connsiteY0" fmla="*/ 0 h 6858000"/>
              <a:gd name="connsiteX1" fmla="*/ 8788400 w 12192000"/>
              <a:gd name="connsiteY1" fmla="*/ 0 h 6858000"/>
              <a:gd name="connsiteX2" fmla="*/ 12192000 w 12192000"/>
              <a:gd name="connsiteY2" fmla="*/ 0 h 6858000"/>
              <a:gd name="connsiteX3" fmla="*/ 12166600 w 12192000"/>
              <a:gd name="connsiteY3" fmla="*/ 2768600 h 6858000"/>
              <a:gd name="connsiteX4" fmla="*/ 2362200 w 12192000"/>
              <a:gd name="connsiteY4" fmla="*/ 6858000 h 6858000"/>
              <a:gd name="connsiteX5" fmla="*/ 0 w 12192000"/>
              <a:gd name="connsiteY5" fmla="*/ 6858000 h 6858000"/>
              <a:gd name="connsiteX6" fmla="*/ 0 w 12192000"/>
              <a:gd name="connsiteY6" fmla="*/ 0 h 6858000"/>
              <a:gd name="connsiteX0" fmla="*/ 0 w 12192000"/>
              <a:gd name="connsiteY0" fmla="*/ 6858000 h 6858000"/>
              <a:gd name="connsiteX1" fmla="*/ 8788400 w 12192000"/>
              <a:gd name="connsiteY1" fmla="*/ 0 h 6858000"/>
              <a:gd name="connsiteX2" fmla="*/ 12192000 w 12192000"/>
              <a:gd name="connsiteY2" fmla="*/ 0 h 6858000"/>
              <a:gd name="connsiteX3" fmla="*/ 12166600 w 12192000"/>
              <a:gd name="connsiteY3" fmla="*/ 2768600 h 6858000"/>
              <a:gd name="connsiteX4" fmla="*/ 236220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6858000"/>
                </a:moveTo>
                <a:lnTo>
                  <a:pt x="8788400" y="0"/>
                </a:lnTo>
                <a:lnTo>
                  <a:pt x="12192000" y="0"/>
                </a:lnTo>
                <a:lnTo>
                  <a:pt x="12166600" y="2768600"/>
                </a:lnTo>
                <a:lnTo>
                  <a:pt x="2362200" y="6858000"/>
                </a:lnTo>
                <a:lnTo>
                  <a:pt x="0" y="6858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673226" y="2126255"/>
            <a:ext cx="1697745" cy="959288"/>
          </a:xfrm>
          <a:prstGeom prst="rect">
            <a:avLst/>
          </a:prstGeom>
          <a:solidFill>
            <a:srgbClr val="86BC42"/>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2013</a:t>
            </a: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某某省</a:t>
            </a:r>
            <a:endParaRPr lang="en-US" altLang="zh-CN" sz="1400" b="1" dirty="0">
              <a:solidFill>
                <a:schemeClr val="bg1"/>
              </a:solidFill>
              <a:latin typeface="微软雅黑" panose="020B0503020204020204" pitchFamily="34" charset="-122"/>
              <a:ea typeface="微软雅黑" panose="020B0503020204020204" pitchFamily="34" charset="-122"/>
              <a:cs typeface="+mn-ea"/>
              <a:sym typeface="+mn-lt"/>
            </a:endParaRPr>
          </a:p>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十强广告运营商</a:t>
            </a:r>
          </a:p>
        </p:txBody>
      </p:sp>
      <p:sp>
        <p:nvSpPr>
          <p:cNvPr id="19" name="矩形 18"/>
          <p:cNvSpPr/>
          <p:nvPr/>
        </p:nvSpPr>
        <p:spPr>
          <a:xfrm>
            <a:off x="6803378" y="2126255"/>
            <a:ext cx="1697745" cy="959288"/>
          </a:xfrm>
          <a:prstGeom prst="rect">
            <a:avLst/>
          </a:prstGeom>
          <a:solidFill>
            <a:srgbClr val="86BC42"/>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345" tIns="67670" rIns="135345" bIns="6767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2014</a:t>
            </a: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某某市户外广告独家运营商</a:t>
            </a:r>
          </a:p>
        </p:txBody>
      </p:sp>
      <p:sp>
        <p:nvSpPr>
          <p:cNvPr id="20" name="矩形 19"/>
          <p:cNvSpPr/>
          <p:nvPr/>
        </p:nvSpPr>
        <p:spPr>
          <a:xfrm>
            <a:off x="8933530" y="2126255"/>
            <a:ext cx="1697745" cy="959288"/>
          </a:xfrm>
          <a:prstGeom prst="rect">
            <a:avLst/>
          </a:prstGeom>
          <a:solidFill>
            <a:srgbClr val="86BC42"/>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2015</a:t>
            </a: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某某省</a:t>
            </a:r>
            <a:endParaRPr lang="en-US" altLang="zh-CN" sz="1400" b="1" dirty="0">
              <a:solidFill>
                <a:schemeClr val="bg1"/>
              </a:solidFill>
              <a:latin typeface="微软雅黑" panose="020B0503020204020204" pitchFamily="34" charset="-122"/>
              <a:ea typeface="微软雅黑" panose="020B0503020204020204" pitchFamily="34" charset="-122"/>
              <a:cs typeface="+mn-ea"/>
              <a:sym typeface="+mn-lt"/>
            </a:endParaRPr>
          </a:p>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十强广告运营商</a:t>
            </a:r>
          </a:p>
        </p:txBody>
      </p:sp>
      <p:sp>
        <p:nvSpPr>
          <p:cNvPr id="21" name="矩形 20"/>
          <p:cNvSpPr/>
          <p:nvPr/>
        </p:nvSpPr>
        <p:spPr>
          <a:xfrm>
            <a:off x="4673226" y="3327137"/>
            <a:ext cx="1697745" cy="959288"/>
          </a:xfrm>
          <a:prstGeom prst="rect">
            <a:avLst/>
          </a:prstGeom>
          <a:solidFill>
            <a:srgbClr val="343434"/>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345" tIns="67670" rIns="135345" bIns="6767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2016</a:t>
            </a: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某某市户外广告独家运营商</a:t>
            </a:r>
          </a:p>
        </p:txBody>
      </p:sp>
      <p:sp>
        <p:nvSpPr>
          <p:cNvPr id="22" name="矩形 21"/>
          <p:cNvSpPr/>
          <p:nvPr/>
        </p:nvSpPr>
        <p:spPr>
          <a:xfrm>
            <a:off x="6803378" y="3327137"/>
            <a:ext cx="1697745" cy="959288"/>
          </a:xfrm>
          <a:prstGeom prst="rect">
            <a:avLst/>
          </a:prstGeom>
          <a:solidFill>
            <a:srgbClr val="343434"/>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2017</a:t>
            </a: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某某省</a:t>
            </a:r>
            <a:endParaRPr lang="en-US" altLang="zh-CN" sz="1400" b="1" dirty="0">
              <a:solidFill>
                <a:schemeClr val="bg1"/>
              </a:solidFill>
              <a:latin typeface="微软雅黑" panose="020B0503020204020204" pitchFamily="34" charset="-122"/>
              <a:ea typeface="微软雅黑" panose="020B0503020204020204" pitchFamily="34" charset="-122"/>
              <a:cs typeface="+mn-ea"/>
              <a:sym typeface="+mn-lt"/>
            </a:endParaRPr>
          </a:p>
          <a:p>
            <a:pPr algn="ct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十强广告运营商</a:t>
            </a:r>
          </a:p>
        </p:txBody>
      </p:sp>
      <p:sp>
        <p:nvSpPr>
          <p:cNvPr id="23" name="矩形 22"/>
          <p:cNvSpPr/>
          <p:nvPr/>
        </p:nvSpPr>
        <p:spPr>
          <a:xfrm>
            <a:off x="8933530" y="3327137"/>
            <a:ext cx="1697745" cy="959288"/>
          </a:xfrm>
          <a:prstGeom prst="rect">
            <a:avLst/>
          </a:prstGeom>
          <a:solidFill>
            <a:srgbClr val="343434"/>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345" tIns="67670" rIns="135345" bIns="6767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2018</a:t>
            </a:r>
            <a:r>
              <a:rPr lang="zh-CN" altLang="en-US" sz="1400" b="1" dirty="0">
                <a:solidFill>
                  <a:schemeClr val="bg1"/>
                </a:solidFill>
                <a:latin typeface="微软雅黑" panose="020B0503020204020204" pitchFamily="34" charset="-122"/>
                <a:ea typeface="微软雅黑" panose="020B0503020204020204" pitchFamily="34" charset="-122"/>
                <a:cs typeface="+mn-ea"/>
                <a:sym typeface="+mn-lt"/>
              </a:rPr>
              <a:t>某某市户外广告独家运营商</a:t>
            </a:r>
          </a:p>
        </p:txBody>
      </p:sp>
      <p:sp>
        <p:nvSpPr>
          <p:cNvPr id="24" name="TextBox 30"/>
          <p:cNvSpPr txBox="1"/>
          <p:nvPr/>
        </p:nvSpPr>
        <p:spPr>
          <a:xfrm>
            <a:off x="4487327" y="5244056"/>
            <a:ext cx="6320221" cy="643954"/>
          </a:xfrm>
          <a:prstGeom prst="rect">
            <a:avLst/>
          </a:prstGeom>
          <a:noFill/>
        </p:spPr>
        <p:txBody>
          <a:bodyPr wrap="square" lIns="180508" tIns="90263" rIns="180508" bIns="90263" rtlCol="0">
            <a:spAutoFit/>
          </a:bodyPr>
          <a:lstStyle>
            <a:defPPr>
              <a:defRPr lang="zh-CN"/>
            </a:defPPr>
            <a:lvl1pPr>
              <a:lnSpc>
                <a:spcPct val="150000"/>
              </a:lnSpc>
              <a:defRPr sz="1300">
                <a:solidFill>
                  <a:schemeClr val="bg1">
                    <a:lumMod val="50000"/>
                  </a:schemeClr>
                </a:solidFill>
                <a:latin typeface="+mn-ea"/>
                <a:cs typeface="+mn-ea"/>
              </a:defRPr>
            </a:lvl1pPr>
          </a:lstStyle>
          <a:p>
            <a:pPr fontAlgn="base">
              <a:spcBef>
                <a:spcPct val="0"/>
              </a:spcBef>
              <a:spcAft>
                <a:spcPct val="0"/>
              </a:spcAft>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您</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的内容打在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这里或者</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通过复制您的文本</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后在此</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框中选择</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粘贴并</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选择只保留文字。您的内容打在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这或者</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通过复制您的文本</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后在此</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框中选择</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粘并</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选择只保留</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文字在此</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lt"/>
              </a:rPr>
              <a:t>框中选择粘贴，并选择只保留文字。</a:t>
            </a:r>
          </a:p>
        </p:txBody>
      </p:sp>
      <p:grpSp>
        <p:nvGrpSpPr>
          <p:cNvPr id="25" name="组合 24"/>
          <p:cNvGrpSpPr/>
          <p:nvPr/>
        </p:nvGrpSpPr>
        <p:grpSpPr>
          <a:xfrm>
            <a:off x="735148" y="3107577"/>
            <a:ext cx="3545461" cy="3011774"/>
            <a:chOff x="534988" y="1879926"/>
            <a:chExt cx="4875212" cy="4141362"/>
          </a:xfrm>
          <a:blipFill dpi="0" rotWithShape="1">
            <a:blip r:embed="rId3">
              <a:extLst>
                <a:ext uri="{28A0092B-C50C-407E-A947-70E740481C1C}">
                  <a14:useLocalDpi xmlns:a14="http://schemas.microsoft.com/office/drawing/2010/main" val="0"/>
                </a:ext>
              </a:extLst>
            </a:blip>
            <a:srcRect/>
            <a:stretch>
              <a:fillRect/>
            </a:stretch>
          </a:blipFill>
        </p:grpSpPr>
        <p:pic>
          <p:nvPicPr>
            <p:cNvPr id="26"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4988" y="1879926"/>
              <a:ext cx="4875212" cy="376079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7" name="椭圆 26"/>
            <p:cNvSpPr/>
            <p:nvPr/>
          </p:nvSpPr>
          <p:spPr>
            <a:xfrm>
              <a:off x="793524" y="5481538"/>
              <a:ext cx="4521649" cy="5397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TextBox 12"/>
          <p:cNvSpPr txBox="1"/>
          <p:nvPr/>
        </p:nvSpPr>
        <p:spPr>
          <a:xfrm>
            <a:off x="4568740" y="4798414"/>
            <a:ext cx="2031325" cy="461665"/>
          </a:xfrm>
          <a:prstGeom prst="rect">
            <a:avLst/>
          </a:prstGeom>
          <a:noFill/>
        </p:spPr>
        <p:txBody>
          <a:bodyPr wrap="none" rtlCol="0">
            <a:spAutoFit/>
          </a:bodyPr>
          <a:lstStyle/>
          <a:p>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诚信铸就品质</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5"/>
          <p:cNvSpPr txBox="1"/>
          <p:nvPr/>
        </p:nvSpPr>
        <p:spPr>
          <a:xfrm>
            <a:off x="6715362" y="4798414"/>
            <a:ext cx="2031325" cy="461665"/>
          </a:xfrm>
          <a:prstGeom prst="rect">
            <a:avLst/>
          </a:prstGeom>
          <a:noFill/>
        </p:spPr>
        <p:txBody>
          <a:bodyPr wrap="none" rtlCol="0">
            <a:spAutoFit/>
          </a:bodyPr>
          <a:lstStyle/>
          <a:p>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创新引领未来</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0" name="组合 29"/>
          <p:cNvGrpSpPr/>
          <p:nvPr/>
        </p:nvGrpSpPr>
        <p:grpSpPr>
          <a:xfrm>
            <a:off x="992760" y="893650"/>
            <a:ext cx="3573385" cy="1007620"/>
            <a:chOff x="992760" y="893650"/>
            <a:chExt cx="3573385" cy="1007620"/>
          </a:xfrm>
        </p:grpSpPr>
        <p:grpSp>
          <p:nvGrpSpPr>
            <p:cNvPr id="31" name="组合 30">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3"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企业资质</a:t>
                </a:r>
              </a:p>
            </p:txBody>
          </p:sp>
          <p:sp>
            <p:nvSpPr>
              <p:cNvPr id="34"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2" name="直接连接符 31"/>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53333840"/>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37" presetClass="entr" presetSubtype="0"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900" decel="100000" fill="hold"/>
                                        <p:tgtEl>
                                          <p:spTgt spid="1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50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900" decel="100000" fill="hold"/>
                                        <p:tgtEl>
                                          <p:spTgt spid="20"/>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75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900" decel="100000" fill="hold"/>
                                        <p:tgtEl>
                                          <p:spTgt spid="2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15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900" decel="100000" fill="hold"/>
                                        <p:tgtEl>
                                          <p:spTgt spid="21"/>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175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900" decel="100000" fill="hold"/>
                                        <p:tgtEl>
                                          <p:spTgt spid="23"/>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40" presetID="37" presetClass="entr" presetSubtype="0" fill="hold" grpId="0" nodeType="withEffect">
                                  <p:stCondLst>
                                    <p:cond delay="20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900" decel="100000" fill="hold"/>
                                        <p:tgtEl>
                                          <p:spTgt spid="19"/>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46" fill="hold">
                            <p:stCondLst>
                              <p:cond delay="300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28"/>
                                        </p:tgtEl>
                                        <p:attrNameLst>
                                          <p:attrName>style.visibility</p:attrName>
                                        </p:attrNameLst>
                                      </p:cBhvr>
                                      <p:to>
                                        <p:strVal val="visible"/>
                                      </p:to>
                                    </p:set>
                                    <p:anim by="(-#ppt_w*2)" calcmode="lin" valueType="num">
                                      <p:cBhvr rctx="PPT">
                                        <p:cTn id="49" dur="500" autoRev="1" fill="hold">
                                          <p:stCondLst>
                                            <p:cond delay="0"/>
                                          </p:stCondLst>
                                        </p:cTn>
                                        <p:tgtEl>
                                          <p:spTgt spid="28"/>
                                        </p:tgtEl>
                                        <p:attrNameLst>
                                          <p:attrName>ppt_w</p:attrName>
                                        </p:attrNameLst>
                                      </p:cBhvr>
                                    </p:anim>
                                    <p:anim by="(#ppt_w*0.50)" calcmode="lin" valueType="num">
                                      <p:cBhvr>
                                        <p:cTn id="50" dur="500" decel="50000" autoRev="1" fill="hold">
                                          <p:stCondLst>
                                            <p:cond delay="0"/>
                                          </p:stCondLst>
                                        </p:cTn>
                                        <p:tgtEl>
                                          <p:spTgt spid="28"/>
                                        </p:tgtEl>
                                        <p:attrNameLst>
                                          <p:attrName>ppt_x</p:attrName>
                                        </p:attrNameLst>
                                      </p:cBhvr>
                                    </p:anim>
                                    <p:anim from="(-#ppt_h/2)" to="(#ppt_y)" calcmode="lin" valueType="num">
                                      <p:cBhvr>
                                        <p:cTn id="51" dur="1000" fill="hold">
                                          <p:stCondLst>
                                            <p:cond delay="0"/>
                                          </p:stCondLst>
                                        </p:cTn>
                                        <p:tgtEl>
                                          <p:spTgt spid="28"/>
                                        </p:tgtEl>
                                        <p:attrNameLst>
                                          <p:attrName>ppt_y</p:attrName>
                                        </p:attrNameLst>
                                      </p:cBhvr>
                                    </p:anim>
                                    <p:animRot by="21600000">
                                      <p:cBhvr>
                                        <p:cTn id="52" dur="1000" fill="hold">
                                          <p:stCondLst>
                                            <p:cond delay="0"/>
                                          </p:stCondLst>
                                        </p:cTn>
                                        <p:tgtEl>
                                          <p:spTgt spid="28"/>
                                        </p:tgtEl>
                                        <p:attrNameLst>
                                          <p:attrName>r</p:attrName>
                                        </p:attrNameLst>
                                      </p:cBhvr>
                                    </p:animRot>
                                  </p:childTnLst>
                                </p:cTn>
                              </p:par>
                            </p:childTnLst>
                          </p:cTn>
                        </p:par>
                        <p:par>
                          <p:cTn id="53" fill="hold">
                            <p:stCondLst>
                              <p:cond delay="450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by="(-#ppt_w*2)" calcmode="lin" valueType="num">
                                      <p:cBhvr rctx="PPT">
                                        <p:cTn id="56" dur="500" autoRev="1" fill="hold">
                                          <p:stCondLst>
                                            <p:cond delay="0"/>
                                          </p:stCondLst>
                                        </p:cTn>
                                        <p:tgtEl>
                                          <p:spTgt spid="29"/>
                                        </p:tgtEl>
                                        <p:attrNameLst>
                                          <p:attrName>ppt_w</p:attrName>
                                        </p:attrNameLst>
                                      </p:cBhvr>
                                    </p:anim>
                                    <p:anim by="(#ppt_w*0.50)" calcmode="lin" valueType="num">
                                      <p:cBhvr>
                                        <p:cTn id="57" dur="500" decel="50000" autoRev="1" fill="hold">
                                          <p:stCondLst>
                                            <p:cond delay="0"/>
                                          </p:stCondLst>
                                        </p:cTn>
                                        <p:tgtEl>
                                          <p:spTgt spid="29"/>
                                        </p:tgtEl>
                                        <p:attrNameLst>
                                          <p:attrName>ppt_x</p:attrName>
                                        </p:attrNameLst>
                                      </p:cBhvr>
                                    </p:anim>
                                    <p:anim from="(-#ppt_h/2)" to="(#ppt_y)" calcmode="lin" valueType="num">
                                      <p:cBhvr>
                                        <p:cTn id="58" dur="1000" fill="hold">
                                          <p:stCondLst>
                                            <p:cond delay="0"/>
                                          </p:stCondLst>
                                        </p:cTn>
                                        <p:tgtEl>
                                          <p:spTgt spid="29"/>
                                        </p:tgtEl>
                                        <p:attrNameLst>
                                          <p:attrName>ppt_y</p:attrName>
                                        </p:attrNameLst>
                                      </p:cBhvr>
                                    </p:anim>
                                    <p:animRot by="21600000">
                                      <p:cBhvr>
                                        <p:cTn id="59" dur="1000" fill="hold">
                                          <p:stCondLst>
                                            <p:cond delay="0"/>
                                          </p:stCondLst>
                                        </p:cTn>
                                        <p:tgtEl>
                                          <p:spTgt spid="29"/>
                                        </p:tgtEl>
                                        <p:attrNameLst>
                                          <p:attrName>r</p:attrName>
                                        </p:attrNameLst>
                                      </p:cBhvr>
                                    </p:animRot>
                                  </p:childTnLst>
                                </p:cTn>
                              </p:par>
                            </p:childTnLst>
                          </p:cTn>
                        </p:par>
                        <p:par>
                          <p:cTn id="60" fill="hold">
                            <p:stCondLst>
                              <p:cond delay="6000"/>
                            </p:stCondLst>
                            <p:childTnLst>
                              <p:par>
                                <p:cTn id="61" presetID="22" presetClass="entr" presetSubtype="8" fill="hold" grpId="0" nodeType="afterEffect">
                                  <p:stCondLst>
                                    <p:cond delay="0"/>
                                  </p:stCondLst>
                                  <p:iterate type="lt">
                                    <p:tmPct val="30000"/>
                                  </p:iterate>
                                  <p:childTnLst>
                                    <p:set>
                                      <p:cBhvr>
                                        <p:cTn id="62" dur="1" fill="hold">
                                          <p:stCondLst>
                                            <p:cond delay="0"/>
                                          </p:stCondLst>
                                        </p:cTn>
                                        <p:tgtEl>
                                          <p:spTgt spid="24"/>
                                        </p:tgtEl>
                                        <p:attrNameLst>
                                          <p:attrName>style.visibility</p:attrName>
                                        </p:attrNameLst>
                                      </p:cBhvr>
                                      <p:to>
                                        <p:strVal val="visible"/>
                                      </p:to>
                                    </p:set>
                                    <p:animEffect transition="in" filter="wipe(left)">
                                      <p:cBhvr>
                                        <p:cTn id="63" dur="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94911" y="4149820"/>
            <a:ext cx="10972800" cy="2166524"/>
          </a:xfrm>
          <a:prstGeom prst="rect">
            <a:avLst/>
          </a:prstGeom>
          <a:blipFill dpi="0" rotWithShape="1">
            <a:blip r:embed="rId3">
              <a:extLst>
                <a:ext uri="{28A0092B-C50C-407E-A947-70E740481C1C}">
                  <a14:useLocalDpi xmlns:a14="http://schemas.microsoft.com/office/drawing/2010/main" val="0"/>
                </a:ext>
              </a:extLst>
            </a:blip>
            <a:srcRect/>
            <a:stretch>
              <a:fillRect t="-142384" b="-9560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15" name="组合 14"/>
          <p:cNvGrpSpPr/>
          <p:nvPr/>
        </p:nvGrpSpPr>
        <p:grpSpPr>
          <a:xfrm>
            <a:off x="3836683" y="2150535"/>
            <a:ext cx="2010637" cy="3104639"/>
            <a:chOff x="3541771" y="1690642"/>
            <a:chExt cx="2260600" cy="3821158"/>
          </a:xfrm>
        </p:grpSpPr>
        <p:grpSp>
          <p:nvGrpSpPr>
            <p:cNvPr id="26" name="组合 25"/>
            <p:cNvGrpSpPr/>
            <p:nvPr/>
          </p:nvGrpSpPr>
          <p:grpSpPr>
            <a:xfrm>
              <a:off x="3541771" y="1690642"/>
              <a:ext cx="2260600" cy="3821158"/>
              <a:chOff x="622300" y="1690642"/>
              <a:chExt cx="2260600" cy="3821158"/>
            </a:xfrm>
          </p:grpSpPr>
          <p:sp>
            <p:nvSpPr>
              <p:cNvPr id="27" name="任意多边形 26"/>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extBox 21"/>
              <p:cNvSpPr txBox="1"/>
              <p:nvPr/>
            </p:nvSpPr>
            <p:spPr>
              <a:xfrm>
                <a:off x="818577" y="4193139"/>
                <a:ext cx="1868047" cy="984901"/>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0" name="Subtitle 2">
                <a:extLst>
                  <a:ext uri="{FF2B5EF4-FFF2-40B4-BE49-F238E27FC236}">
                    <a16:creationId xmlns:a16="http://schemas.microsoft.com/office/drawing/2014/main" xmlns="" id="{360062CF-4239-4286-B703-132EC1F0E32B}"/>
                  </a:ext>
                </a:extLst>
              </p:cNvPr>
              <p:cNvSpPr txBox="1">
                <a:spLocks/>
              </p:cNvSpPr>
              <p:nvPr/>
            </p:nvSpPr>
            <p:spPr>
              <a:xfrm>
                <a:off x="964406" y="3666951"/>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客户至上</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31"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TWO</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44" name="组合 43"/>
            <p:cNvGrpSpPr/>
            <p:nvPr/>
          </p:nvGrpSpPr>
          <p:grpSpPr>
            <a:xfrm>
              <a:off x="4457050" y="2905370"/>
              <a:ext cx="430042" cy="489652"/>
              <a:chOff x="7627938" y="2082801"/>
              <a:chExt cx="481013" cy="547688"/>
            </a:xfrm>
            <a:solidFill>
              <a:schemeClr val="bg1"/>
            </a:solidFill>
          </p:grpSpPr>
          <p:sp>
            <p:nvSpPr>
              <p:cNvPr id="45" name="Oval 8"/>
              <p:cNvSpPr>
                <a:spLocks noChangeArrowheads="1"/>
              </p:cNvSpPr>
              <p:nvPr/>
            </p:nvSpPr>
            <p:spPr bwMode="auto">
              <a:xfrm>
                <a:off x="7735888" y="2082801"/>
                <a:ext cx="265113" cy="265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9"/>
              <p:cNvSpPr>
                <a:spLocks/>
              </p:cNvSpPr>
              <p:nvPr/>
            </p:nvSpPr>
            <p:spPr bwMode="auto">
              <a:xfrm>
                <a:off x="7627938" y="2400301"/>
                <a:ext cx="239713" cy="230188"/>
              </a:xfrm>
              <a:custGeom>
                <a:avLst/>
                <a:gdLst>
                  <a:gd name="T0" fmla="*/ 49 w 84"/>
                  <a:gd name="T1" fmla="*/ 0 h 81"/>
                  <a:gd name="T2" fmla="*/ 49 w 84"/>
                  <a:gd name="T3" fmla="*/ 0 h 81"/>
                  <a:gd name="T4" fmla="*/ 0 w 84"/>
                  <a:gd name="T5" fmla="*/ 51 h 81"/>
                  <a:gd name="T6" fmla="*/ 0 w 84"/>
                  <a:gd name="T7" fmla="*/ 81 h 81"/>
                  <a:gd name="T8" fmla="*/ 84 w 84"/>
                  <a:gd name="T9" fmla="*/ 81 h 81"/>
                  <a:gd name="T10" fmla="*/ 50 w 84"/>
                  <a:gd name="T11" fmla="*/ 0 h 81"/>
                  <a:gd name="T12" fmla="*/ 49 w 84"/>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49" y="0"/>
                    </a:moveTo>
                    <a:cubicBezTo>
                      <a:pt x="49" y="0"/>
                      <a:pt x="49" y="0"/>
                      <a:pt x="49" y="0"/>
                    </a:cubicBezTo>
                    <a:cubicBezTo>
                      <a:pt x="21" y="1"/>
                      <a:pt x="0" y="24"/>
                      <a:pt x="0" y="51"/>
                    </a:cubicBezTo>
                    <a:cubicBezTo>
                      <a:pt x="0" y="81"/>
                      <a:pt x="0" y="81"/>
                      <a:pt x="0" y="81"/>
                    </a:cubicBezTo>
                    <a:cubicBezTo>
                      <a:pt x="84" y="81"/>
                      <a:pt x="84" y="81"/>
                      <a:pt x="84" y="81"/>
                    </a:cubicBezTo>
                    <a:cubicBezTo>
                      <a:pt x="50" y="0"/>
                      <a:pt x="50" y="0"/>
                      <a:pt x="50" y="0"/>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
              <p:cNvSpPr>
                <a:spLocks/>
              </p:cNvSpPr>
              <p:nvPr/>
            </p:nvSpPr>
            <p:spPr bwMode="auto">
              <a:xfrm>
                <a:off x="7869238" y="2400301"/>
                <a:ext cx="239713" cy="230188"/>
              </a:xfrm>
              <a:custGeom>
                <a:avLst/>
                <a:gdLst>
                  <a:gd name="T0" fmla="*/ 35 w 84"/>
                  <a:gd name="T1" fmla="*/ 0 h 81"/>
                  <a:gd name="T2" fmla="*/ 35 w 84"/>
                  <a:gd name="T3" fmla="*/ 0 h 81"/>
                  <a:gd name="T4" fmla="*/ 0 w 84"/>
                  <a:gd name="T5" fmla="*/ 81 h 81"/>
                  <a:gd name="T6" fmla="*/ 84 w 84"/>
                  <a:gd name="T7" fmla="*/ 81 h 81"/>
                  <a:gd name="T8" fmla="*/ 84 w 84"/>
                  <a:gd name="T9" fmla="*/ 51 h 81"/>
                  <a:gd name="T10" fmla="*/ 35 w 84"/>
                  <a:gd name="T11" fmla="*/ 0 h 81"/>
                </a:gdLst>
                <a:ahLst/>
                <a:cxnLst>
                  <a:cxn ang="0">
                    <a:pos x="T0" y="T1"/>
                  </a:cxn>
                  <a:cxn ang="0">
                    <a:pos x="T2" y="T3"/>
                  </a:cxn>
                  <a:cxn ang="0">
                    <a:pos x="T4" y="T5"/>
                  </a:cxn>
                  <a:cxn ang="0">
                    <a:pos x="T6" y="T7"/>
                  </a:cxn>
                  <a:cxn ang="0">
                    <a:pos x="T8" y="T9"/>
                  </a:cxn>
                  <a:cxn ang="0">
                    <a:pos x="T10" y="T11"/>
                  </a:cxn>
                </a:cxnLst>
                <a:rect l="0" t="0" r="r" b="b"/>
                <a:pathLst>
                  <a:path w="84" h="81">
                    <a:moveTo>
                      <a:pt x="35" y="0"/>
                    </a:moveTo>
                    <a:cubicBezTo>
                      <a:pt x="35" y="0"/>
                      <a:pt x="35" y="0"/>
                      <a:pt x="35" y="0"/>
                    </a:cubicBezTo>
                    <a:cubicBezTo>
                      <a:pt x="0" y="81"/>
                      <a:pt x="0" y="81"/>
                      <a:pt x="0" y="81"/>
                    </a:cubicBezTo>
                    <a:cubicBezTo>
                      <a:pt x="84" y="81"/>
                      <a:pt x="84" y="81"/>
                      <a:pt x="84" y="81"/>
                    </a:cubicBezTo>
                    <a:cubicBezTo>
                      <a:pt x="84" y="51"/>
                      <a:pt x="84" y="51"/>
                      <a:pt x="84" y="51"/>
                    </a:cubicBezTo>
                    <a:cubicBezTo>
                      <a:pt x="84" y="24"/>
                      <a:pt x="63" y="1"/>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7"/>
          <p:cNvGrpSpPr/>
          <p:nvPr/>
        </p:nvGrpSpPr>
        <p:grpSpPr>
          <a:xfrm>
            <a:off x="1407033" y="2150535"/>
            <a:ext cx="2010637" cy="3104639"/>
            <a:chOff x="754504" y="1690642"/>
            <a:chExt cx="2260600" cy="3821158"/>
          </a:xfrm>
        </p:grpSpPr>
        <p:grpSp>
          <p:nvGrpSpPr>
            <p:cNvPr id="7" name="组合 6"/>
            <p:cNvGrpSpPr/>
            <p:nvPr/>
          </p:nvGrpSpPr>
          <p:grpSpPr>
            <a:xfrm>
              <a:off x="754504" y="1690642"/>
              <a:ext cx="2260600" cy="3821158"/>
              <a:chOff x="622300" y="1690642"/>
              <a:chExt cx="2260600" cy="3821158"/>
            </a:xfrm>
          </p:grpSpPr>
          <p:sp>
            <p:nvSpPr>
              <p:cNvPr id="19" name="任意多边形 18"/>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18577" y="4193139"/>
                <a:ext cx="1868047" cy="984901"/>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这里您的</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964406" y="3666951"/>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诚信求实</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ONE</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48" name="组合 47"/>
            <p:cNvGrpSpPr/>
            <p:nvPr/>
          </p:nvGrpSpPr>
          <p:grpSpPr>
            <a:xfrm>
              <a:off x="1640688" y="2954336"/>
              <a:ext cx="488232" cy="391721"/>
              <a:chOff x="6411913" y="2146301"/>
              <a:chExt cx="546100" cy="438150"/>
            </a:xfrm>
            <a:solidFill>
              <a:schemeClr val="bg1"/>
            </a:solidFill>
          </p:grpSpPr>
          <p:sp>
            <p:nvSpPr>
              <p:cNvPr id="49" name="Freeform 34"/>
              <p:cNvSpPr>
                <a:spLocks/>
              </p:cNvSpPr>
              <p:nvPr/>
            </p:nvSpPr>
            <p:spPr bwMode="auto">
              <a:xfrm>
                <a:off x="6778625" y="2287588"/>
                <a:ext cx="28575" cy="63500"/>
              </a:xfrm>
              <a:custGeom>
                <a:avLst/>
                <a:gdLst>
                  <a:gd name="T0" fmla="*/ 6 w 10"/>
                  <a:gd name="T1" fmla="*/ 10 h 22"/>
                  <a:gd name="T2" fmla="*/ 2 w 10"/>
                  <a:gd name="T3" fmla="*/ 6 h 22"/>
                  <a:gd name="T4" fmla="*/ 5 w 10"/>
                  <a:gd name="T5" fmla="*/ 4 h 22"/>
                  <a:gd name="T6" fmla="*/ 9 w 10"/>
                  <a:gd name="T7" fmla="*/ 5 h 22"/>
                  <a:gd name="T8" fmla="*/ 9 w 10"/>
                  <a:gd name="T9" fmla="*/ 3 h 22"/>
                  <a:gd name="T10" fmla="*/ 6 w 10"/>
                  <a:gd name="T11" fmla="*/ 2 h 22"/>
                  <a:gd name="T12" fmla="*/ 6 w 10"/>
                  <a:gd name="T13" fmla="*/ 0 h 22"/>
                  <a:gd name="T14" fmla="*/ 4 w 10"/>
                  <a:gd name="T15" fmla="*/ 0 h 22"/>
                  <a:gd name="T16" fmla="*/ 4 w 10"/>
                  <a:gd name="T17" fmla="*/ 2 h 22"/>
                  <a:gd name="T18" fmla="*/ 0 w 10"/>
                  <a:gd name="T19" fmla="*/ 7 h 22"/>
                  <a:gd name="T20" fmla="*/ 4 w 10"/>
                  <a:gd name="T21" fmla="*/ 12 h 22"/>
                  <a:gd name="T22" fmla="*/ 8 w 10"/>
                  <a:gd name="T23" fmla="*/ 15 h 22"/>
                  <a:gd name="T24" fmla="*/ 4 w 10"/>
                  <a:gd name="T25" fmla="*/ 18 h 22"/>
                  <a:gd name="T26" fmla="*/ 0 w 10"/>
                  <a:gd name="T27" fmla="*/ 16 h 22"/>
                  <a:gd name="T28" fmla="*/ 0 w 10"/>
                  <a:gd name="T29" fmla="*/ 18 h 22"/>
                  <a:gd name="T30" fmla="*/ 4 w 10"/>
                  <a:gd name="T31" fmla="*/ 20 h 22"/>
                  <a:gd name="T32" fmla="*/ 4 w 10"/>
                  <a:gd name="T33" fmla="*/ 22 h 22"/>
                  <a:gd name="T34" fmla="*/ 6 w 10"/>
                  <a:gd name="T35" fmla="*/ 22 h 22"/>
                  <a:gd name="T36" fmla="*/ 6 w 10"/>
                  <a:gd name="T37" fmla="*/ 19 h 22"/>
                  <a:gd name="T38" fmla="*/ 10 w 10"/>
                  <a:gd name="T39" fmla="*/ 15 h 22"/>
                  <a:gd name="T40" fmla="*/ 6 w 10"/>
                  <a:gd name="T41"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22">
                    <a:moveTo>
                      <a:pt x="6" y="10"/>
                    </a:moveTo>
                    <a:cubicBezTo>
                      <a:pt x="3" y="9"/>
                      <a:pt x="2" y="8"/>
                      <a:pt x="2" y="6"/>
                    </a:cubicBezTo>
                    <a:cubicBezTo>
                      <a:pt x="2" y="5"/>
                      <a:pt x="3" y="4"/>
                      <a:pt x="5" y="4"/>
                    </a:cubicBezTo>
                    <a:cubicBezTo>
                      <a:pt x="7" y="4"/>
                      <a:pt x="8" y="5"/>
                      <a:pt x="9" y="5"/>
                    </a:cubicBezTo>
                    <a:cubicBezTo>
                      <a:pt x="9" y="3"/>
                      <a:pt x="9" y="3"/>
                      <a:pt x="9" y="3"/>
                    </a:cubicBezTo>
                    <a:cubicBezTo>
                      <a:pt x="9" y="3"/>
                      <a:pt x="7" y="2"/>
                      <a:pt x="6" y="2"/>
                    </a:cubicBezTo>
                    <a:cubicBezTo>
                      <a:pt x="6" y="0"/>
                      <a:pt x="6" y="0"/>
                      <a:pt x="6" y="0"/>
                    </a:cubicBezTo>
                    <a:cubicBezTo>
                      <a:pt x="4" y="0"/>
                      <a:pt x="4" y="0"/>
                      <a:pt x="4" y="0"/>
                    </a:cubicBezTo>
                    <a:cubicBezTo>
                      <a:pt x="4" y="2"/>
                      <a:pt x="4" y="2"/>
                      <a:pt x="4" y="2"/>
                    </a:cubicBezTo>
                    <a:cubicBezTo>
                      <a:pt x="2" y="3"/>
                      <a:pt x="0" y="5"/>
                      <a:pt x="0" y="7"/>
                    </a:cubicBezTo>
                    <a:cubicBezTo>
                      <a:pt x="0" y="9"/>
                      <a:pt x="2" y="11"/>
                      <a:pt x="4" y="12"/>
                    </a:cubicBezTo>
                    <a:cubicBezTo>
                      <a:pt x="7" y="12"/>
                      <a:pt x="8" y="13"/>
                      <a:pt x="8" y="15"/>
                    </a:cubicBezTo>
                    <a:cubicBezTo>
                      <a:pt x="8" y="16"/>
                      <a:pt x="6" y="18"/>
                      <a:pt x="4" y="18"/>
                    </a:cubicBezTo>
                    <a:cubicBezTo>
                      <a:pt x="3" y="18"/>
                      <a:pt x="1" y="17"/>
                      <a:pt x="0" y="16"/>
                    </a:cubicBezTo>
                    <a:cubicBezTo>
                      <a:pt x="0" y="18"/>
                      <a:pt x="0" y="18"/>
                      <a:pt x="0" y="18"/>
                    </a:cubicBezTo>
                    <a:cubicBezTo>
                      <a:pt x="1" y="19"/>
                      <a:pt x="2" y="19"/>
                      <a:pt x="4" y="20"/>
                    </a:cubicBezTo>
                    <a:cubicBezTo>
                      <a:pt x="4" y="22"/>
                      <a:pt x="4" y="22"/>
                      <a:pt x="4" y="22"/>
                    </a:cubicBezTo>
                    <a:cubicBezTo>
                      <a:pt x="6" y="22"/>
                      <a:pt x="6" y="22"/>
                      <a:pt x="6" y="22"/>
                    </a:cubicBezTo>
                    <a:cubicBezTo>
                      <a:pt x="6" y="19"/>
                      <a:pt x="6" y="19"/>
                      <a:pt x="6" y="19"/>
                    </a:cubicBezTo>
                    <a:cubicBezTo>
                      <a:pt x="8" y="19"/>
                      <a:pt x="10" y="17"/>
                      <a:pt x="10" y="15"/>
                    </a:cubicBezTo>
                    <a:cubicBezTo>
                      <a:pt x="10" y="12"/>
                      <a:pt x="9" y="11"/>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5"/>
              <p:cNvSpPr>
                <a:spLocks/>
              </p:cNvSpPr>
              <p:nvPr/>
            </p:nvSpPr>
            <p:spPr bwMode="auto">
              <a:xfrm>
                <a:off x="6411913" y="2146301"/>
                <a:ext cx="420688" cy="438150"/>
              </a:xfrm>
              <a:custGeom>
                <a:avLst/>
                <a:gdLst>
                  <a:gd name="T0" fmla="*/ 68 w 148"/>
                  <a:gd name="T1" fmla="*/ 21 h 154"/>
                  <a:gd name="T2" fmla="*/ 148 w 148"/>
                  <a:gd name="T3" fmla="*/ 21 h 154"/>
                  <a:gd name="T4" fmla="*/ 148 w 148"/>
                  <a:gd name="T5" fmla="*/ 14 h 154"/>
                  <a:gd name="T6" fmla="*/ 135 w 148"/>
                  <a:gd name="T7" fmla="*/ 0 h 154"/>
                  <a:gd name="T8" fmla="*/ 13 w 148"/>
                  <a:gd name="T9" fmla="*/ 0 h 154"/>
                  <a:gd name="T10" fmla="*/ 0 w 148"/>
                  <a:gd name="T11" fmla="*/ 14 h 154"/>
                  <a:gd name="T12" fmla="*/ 0 w 148"/>
                  <a:gd name="T13" fmla="*/ 108 h 154"/>
                  <a:gd name="T14" fmla="*/ 13 w 148"/>
                  <a:gd name="T15" fmla="*/ 122 h 154"/>
                  <a:gd name="T16" fmla="*/ 68 w 148"/>
                  <a:gd name="T17" fmla="*/ 122 h 154"/>
                  <a:gd name="T18" fmla="*/ 68 w 148"/>
                  <a:gd name="T19" fmla="*/ 123 h 154"/>
                  <a:gd name="T20" fmla="*/ 68 w 148"/>
                  <a:gd name="T21" fmla="*/ 142 h 154"/>
                  <a:gd name="T22" fmla="*/ 34 w 148"/>
                  <a:gd name="T23" fmla="*/ 142 h 154"/>
                  <a:gd name="T24" fmla="*/ 28 w 148"/>
                  <a:gd name="T25" fmla="*/ 148 h 154"/>
                  <a:gd name="T26" fmla="*/ 34 w 148"/>
                  <a:gd name="T27" fmla="*/ 154 h 154"/>
                  <a:gd name="T28" fmla="*/ 114 w 148"/>
                  <a:gd name="T29" fmla="*/ 154 h 154"/>
                  <a:gd name="T30" fmla="*/ 120 w 148"/>
                  <a:gd name="T31" fmla="*/ 148 h 154"/>
                  <a:gd name="T32" fmla="*/ 114 w 148"/>
                  <a:gd name="T33" fmla="*/ 142 h 154"/>
                  <a:gd name="T34" fmla="*/ 80 w 148"/>
                  <a:gd name="T35" fmla="*/ 142 h 154"/>
                  <a:gd name="T36" fmla="*/ 80 w 148"/>
                  <a:gd name="T37" fmla="*/ 123 h 154"/>
                  <a:gd name="T38" fmla="*/ 80 w 148"/>
                  <a:gd name="T39" fmla="*/ 122 h 154"/>
                  <a:gd name="T40" fmla="*/ 135 w 148"/>
                  <a:gd name="T41" fmla="*/ 122 h 154"/>
                  <a:gd name="T42" fmla="*/ 148 w 148"/>
                  <a:gd name="T43" fmla="*/ 108 h 154"/>
                  <a:gd name="T44" fmla="*/ 148 w 148"/>
                  <a:gd name="T45" fmla="*/ 102 h 154"/>
                  <a:gd name="T46" fmla="*/ 68 w 148"/>
                  <a:gd name="T47" fmla="*/ 102 h 154"/>
                  <a:gd name="T48" fmla="*/ 68 w 148"/>
                  <a:gd name="T49" fmla="*/ 2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54">
                    <a:moveTo>
                      <a:pt x="68" y="21"/>
                    </a:moveTo>
                    <a:cubicBezTo>
                      <a:pt x="148" y="21"/>
                      <a:pt x="148" y="21"/>
                      <a:pt x="148" y="21"/>
                    </a:cubicBezTo>
                    <a:cubicBezTo>
                      <a:pt x="148" y="14"/>
                      <a:pt x="148" y="14"/>
                      <a:pt x="148" y="14"/>
                    </a:cubicBezTo>
                    <a:cubicBezTo>
                      <a:pt x="148" y="6"/>
                      <a:pt x="142" y="0"/>
                      <a:pt x="135" y="0"/>
                    </a:cubicBezTo>
                    <a:cubicBezTo>
                      <a:pt x="13" y="0"/>
                      <a:pt x="13" y="0"/>
                      <a:pt x="13" y="0"/>
                    </a:cubicBezTo>
                    <a:cubicBezTo>
                      <a:pt x="5" y="0"/>
                      <a:pt x="0" y="6"/>
                      <a:pt x="0" y="14"/>
                    </a:cubicBezTo>
                    <a:cubicBezTo>
                      <a:pt x="0" y="108"/>
                      <a:pt x="0" y="108"/>
                      <a:pt x="0" y="108"/>
                    </a:cubicBezTo>
                    <a:cubicBezTo>
                      <a:pt x="0" y="116"/>
                      <a:pt x="5" y="122"/>
                      <a:pt x="13" y="122"/>
                    </a:cubicBezTo>
                    <a:cubicBezTo>
                      <a:pt x="68" y="122"/>
                      <a:pt x="68" y="122"/>
                      <a:pt x="68" y="122"/>
                    </a:cubicBezTo>
                    <a:cubicBezTo>
                      <a:pt x="68" y="122"/>
                      <a:pt x="68" y="123"/>
                      <a:pt x="68" y="123"/>
                    </a:cubicBezTo>
                    <a:cubicBezTo>
                      <a:pt x="68" y="142"/>
                      <a:pt x="68" y="142"/>
                      <a:pt x="68" y="142"/>
                    </a:cubicBezTo>
                    <a:cubicBezTo>
                      <a:pt x="34" y="142"/>
                      <a:pt x="34" y="142"/>
                      <a:pt x="34" y="142"/>
                    </a:cubicBezTo>
                    <a:cubicBezTo>
                      <a:pt x="31" y="142"/>
                      <a:pt x="28" y="144"/>
                      <a:pt x="28" y="148"/>
                    </a:cubicBezTo>
                    <a:cubicBezTo>
                      <a:pt x="28" y="151"/>
                      <a:pt x="31" y="154"/>
                      <a:pt x="34" y="154"/>
                    </a:cubicBezTo>
                    <a:cubicBezTo>
                      <a:pt x="114" y="154"/>
                      <a:pt x="114" y="154"/>
                      <a:pt x="114" y="154"/>
                    </a:cubicBezTo>
                    <a:cubicBezTo>
                      <a:pt x="117" y="154"/>
                      <a:pt x="120" y="151"/>
                      <a:pt x="120" y="148"/>
                    </a:cubicBezTo>
                    <a:cubicBezTo>
                      <a:pt x="120" y="144"/>
                      <a:pt x="117" y="142"/>
                      <a:pt x="114" y="142"/>
                    </a:cubicBezTo>
                    <a:cubicBezTo>
                      <a:pt x="80" y="142"/>
                      <a:pt x="80" y="142"/>
                      <a:pt x="80" y="142"/>
                    </a:cubicBezTo>
                    <a:cubicBezTo>
                      <a:pt x="80" y="123"/>
                      <a:pt x="80" y="123"/>
                      <a:pt x="80" y="123"/>
                    </a:cubicBezTo>
                    <a:cubicBezTo>
                      <a:pt x="80" y="123"/>
                      <a:pt x="80" y="122"/>
                      <a:pt x="80" y="122"/>
                    </a:cubicBezTo>
                    <a:cubicBezTo>
                      <a:pt x="135" y="122"/>
                      <a:pt x="135" y="122"/>
                      <a:pt x="135" y="122"/>
                    </a:cubicBezTo>
                    <a:cubicBezTo>
                      <a:pt x="142" y="122"/>
                      <a:pt x="148" y="116"/>
                      <a:pt x="148" y="108"/>
                    </a:cubicBezTo>
                    <a:cubicBezTo>
                      <a:pt x="148" y="102"/>
                      <a:pt x="148" y="102"/>
                      <a:pt x="148" y="102"/>
                    </a:cubicBezTo>
                    <a:cubicBezTo>
                      <a:pt x="68" y="102"/>
                      <a:pt x="68" y="102"/>
                      <a:pt x="68" y="102"/>
                    </a:cubicBezTo>
                    <a:lnTo>
                      <a:pt x="68"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6"/>
              <p:cNvSpPr>
                <a:spLocks noEditPoints="1"/>
              </p:cNvSpPr>
              <p:nvPr/>
            </p:nvSpPr>
            <p:spPr bwMode="auto">
              <a:xfrm>
                <a:off x="6627813" y="2228851"/>
                <a:ext cx="330200" cy="182563"/>
              </a:xfrm>
              <a:custGeom>
                <a:avLst/>
                <a:gdLst>
                  <a:gd name="T0" fmla="*/ 0 w 116"/>
                  <a:gd name="T1" fmla="*/ 0 h 64"/>
                  <a:gd name="T2" fmla="*/ 0 w 116"/>
                  <a:gd name="T3" fmla="*/ 64 h 64"/>
                  <a:gd name="T4" fmla="*/ 116 w 116"/>
                  <a:gd name="T5" fmla="*/ 64 h 64"/>
                  <a:gd name="T6" fmla="*/ 116 w 116"/>
                  <a:gd name="T7" fmla="*/ 0 h 64"/>
                  <a:gd name="T8" fmla="*/ 0 w 116"/>
                  <a:gd name="T9" fmla="*/ 0 h 64"/>
                  <a:gd name="T10" fmla="*/ 17 w 116"/>
                  <a:gd name="T11" fmla="*/ 35 h 64"/>
                  <a:gd name="T12" fmla="*/ 14 w 116"/>
                  <a:gd name="T13" fmla="*/ 32 h 64"/>
                  <a:gd name="T14" fmla="*/ 17 w 116"/>
                  <a:gd name="T15" fmla="*/ 30 h 64"/>
                  <a:gd name="T16" fmla="*/ 19 w 116"/>
                  <a:gd name="T17" fmla="*/ 32 h 64"/>
                  <a:gd name="T18" fmla="*/ 17 w 116"/>
                  <a:gd name="T19" fmla="*/ 35 h 64"/>
                  <a:gd name="T20" fmla="*/ 58 w 116"/>
                  <a:gd name="T21" fmla="*/ 50 h 64"/>
                  <a:gd name="T22" fmla="*/ 41 w 116"/>
                  <a:gd name="T23" fmla="*/ 32 h 64"/>
                  <a:gd name="T24" fmla="*/ 58 w 116"/>
                  <a:gd name="T25" fmla="*/ 14 h 64"/>
                  <a:gd name="T26" fmla="*/ 75 w 116"/>
                  <a:gd name="T27" fmla="*/ 32 h 64"/>
                  <a:gd name="T28" fmla="*/ 58 w 116"/>
                  <a:gd name="T29" fmla="*/ 50 h 64"/>
                  <a:gd name="T30" fmla="*/ 99 w 116"/>
                  <a:gd name="T31" fmla="*/ 35 h 64"/>
                  <a:gd name="T32" fmla="*/ 97 w 116"/>
                  <a:gd name="T33" fmla="*/ 32 h 64"/>
                  <a:gd name="T34" fmla="*/ 99 w 116"/>
                  <a:gd name="T35" fmla="*/ 30 h 64"/>
                  <a:gd name="T36" fmla="*/ 102 w 116"/>
                  <a:gd name="T37" fmla="*/ 32 h 64"/>
                  <a:gd name="T38" fmla="*/ 99 w 116"/>
                  <a:gd name="T39" fmla="*/ 3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64">
                    <a:moveTo>
                      <a:pt x="0" y="0"/>
                    </a:moveTo>
                    <a:cubicBezTo>
                      <a:pt x="0" y="64"/>
                      <a:pt x="0" y="64"/>
                      <a:pt x="0" y="64"/>
                    </a:cubicBezTo>
                    <a:cubicBezTo>
                      <a:pt x="116" y="64"/>
                      <a:pt x="116" y="64"/>
                      <a:pt x="116" y="64"/>
                    </a:cubicBezTo>
                    <a:cubicBezTo>
                      <a:pt x="116" y="0"/>
                      <a:pt x="116" y="0"/>
                      <a:pt x="116" y="0"/>
                    </a:cubicBezTo>
                    <a:lnTo>
                      <a:pt x="0" y="0"/>
                    </a:lnTo>
                    <a:close/>
                    <a:moveTo>
                      <a:pt x="17" y="35"/>
                    </a:moveTo>
                    <a:cubicBezTo>
                      <a:pt x="15" y="35"/>
                      <a:pt x="14" y="34"/>
                      <a:pt x="14" y="32"/>
                    </a:cubicBezTo>
                    <a:cubicBezTo>
                      <a:pt x="14" y="31"/>
                      <a:pt x="15" y="30"/>
                      <a:pt x="17" y="30"/>
                    </a:cubicBezTo>
                    <a:cubicBezTo>
                      <a:pt x="18" y="30"/>
                      <a:pt x="19" y="31"/>
                      <a:pt x="19" y="32"/>
                    </a:cubicBezTo>
                    <a:cubicBezTo>
                      <a:pt x="19" y="34"/>
                      <a:pt x="18" y="35"/>
                      <a:pt x="17" y="35"/>
                    </a:cubicBezTo>
                    <a:close/>
                    <a:moveTo>
                      <a:pt x="58" y="50"/>
                    </a:moveTo>
                    <a:cubicBezTo>
                      <a:pt x="49" y="50"/>
                      <a:pt x="41" y="42"/>
                      <a:pt x="41" y="32"/>
                    </a:cubicBezTo>
                    <a:cubicBezTo>
                      <a:pt x="41" y="22"/>
                      <a:pt x="49" y="14"/>
                      <a:pt x="58" y="14"/>
                    </a:cubicBezTo>
                    <a:cubicBezTo>
                      <a:pt x="67" y="14"/>
                      <a:pt x="75" y="22"/>
                      <a:pt x="75" y="32"/>
                    </a:cubicBezTo>
                    <a:cubicBezTo>
                      <a:pt x="75" y="42"/>
                      <a:pt x="67" y="50"/>
                      <a:pt x="58" y="50"/>
                    </a:cubicBezTo>
                    <a:close/>
                    <a:moveTo>
                      <a:pt x="99" y="35"/>
                    </a:moveTo>
                    <a:cubicBezTo>
                      <a:pt x="98" y="35"/>
                      <a:pt x="97" y="34"/>
                      <a:pt x="97" y="32"/>
                    </a:cubicBezTo>
                    <a:cubicBezTo>
                      <a:pt x="97" y="31"/>
                      <a:pt x="98" y="30"/>
                      <a:pt x="99" y="30"/>
                    </a:cubicBezTo>
                    <a:cubicBezTo>
                      <a:pt x="101" y="30"/>
                      <a:pt x="102" y="31"/>
                      <a:pt x="102" y="32"/>
                    </a:cubicBezTo>
                    <a:cubicBezTo>
                      <a:pt x="102" y="34"/>
                      <a:pt x="101" y="35"/>
                      <a:pt x="9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6266333" y="2150535"/>
            <a:ext cx="2010637" cy="3104639"/>
            <a:chOff x="6329038" y="1690642"/>
            <a:chExt cx="2260600" cy="3821158"/>
          </a:xfrm>
        </p:grpSpPr>
        <p:grpSp>
          <p:nvGrpSpPr>
            <p:cNvPr id="32" name="组合 31"/>
            <p:cNvGrpSpPr/>
            <p:nvPr/>
          </p:nvGrpSpPr>
          <p:grpSpPr>
            <a:xfrm>
              <a:off x="6329038" y="1690642"/>
              <a:ext cx="2260600" cy="3821158"/>
              <a:chOff x="622300" y="1690642"/>
              <a:chExt cx="2260600" cy="3821158"/>
            </a:xfrm>
          </p:grpSpPr>
          <p:sp>
            <p:nvSpPr>
              <p:cNvPr id="33" name="任意多边形 32"/>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21"/>
              <p:cNvSpPr txBox="1"/>
              <p:nvPr/>
            </p:nvSpPr>
            <p:spPr>
              <a:xfrm>
                <a:off x="818577" y="4193139"/>
                <a:ext cx="1868047" cy="984901"/>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这里您的</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6" name="Subtitle 2">
                <a:extLst>
                  <a:ext uri="{FF2B5EF4-FFF2-40B4-BE49-F238E27FC236}">
                    <a16:creationId xmlns:a16="http://schemas.microsoft.com/office/drawing/2014/main" xmlns="" id="{360062CF-4239-4286-B703-132EC1F0E32B}"/>
                  </a:ext>
                </a:extLst>
              </p:cNvPr>
              <p:cNvSpPr txBox="1">
                <a:spLocks/>
              </p:cNvSpPr>
              <p:nvPr/>
            </p:nvSpPr>
            <p:spPr>
              <a:xfrm>
                <a:off x="964406" y="3666951"/>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开拓创新</a:t>
                </a:r>
                <a:endParaRPr lang="id-ID" altLang="zh-CN"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37"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THREE</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52" name="Freeform 94"/>
            <p:cNvSpPr>
              <a:spLocks noEditPoints="1"/>
            </p:cNvSpPr>
            <p:nvPr/>
          </p:nvSpPr>
          <p:spPr bwMode="auto">
            <a:xfrm>
              <a:off x="7203158" y="2905370"/>
              <a:ext cx="512361" cy="489652"/>
            </a:xfrm>
            <a:custGeom>
              <a:avLst/>
              <a:gdLst>
                <a:gd name="T0" fmla="*/ 196 w 201"/>
                <a:gd name="T1" fmla="*/ 166 h 192"/>
                <a:gd name="T2" fmla="*/ 146 w 201"/>
                <a:gd name="T3" fmla="*/ 117 h 192"/>
                <a:gd name="T4" fmla="*/ 145 w 201"/>
                <a:gd name="T5" fmla="*/ 115 h 192"/>
                <a:gd name="T6" fmla="*/ 135 w 201"/>
                <a:gd name="T7" fmla="*/ 22 h 192"/>
                <a:gd name="T8" fmla="*/ 82 w 201"/>
                <a:gd name="T9" fmla="*/ 0 h 192"/>
                <a:gd name="T10" fmla="*/ 29 w 201"/>
                <a:gd name="T11" fmla="*/ 22 h 192"/>
                <a:gd name="T12" fmla="*/ 29 w 201"/>
                <a:gd name="T13" fmla="*/ 128 h 192"/>
                <a:gd name="T14" fmla="*/ 82 w 201"/>
                <a:gd name="T15" fmla="*/ 149 h 192"/>
                <a:gd name="T16" fmla="*/ 123 w 201"/>
                <a:gd name="T17" fmla="*/ 138 h 192"/>
                <a:gd name="T18" fmla="*/ 124 w 201"/>
                <a:gd name="T19" fmla="*/ 139 h 192"/>
                <a:gd name="T20" fmla="*/ 173 w 201"/>
                <a:gd name="T21" fmla="*/ 189 h 192"/>
                <a:gd name="T22" fmla="*/ 183 w 201"/>
                <a:gd name="T23" fmla="*/ 192 h 192"/>
                <a:gd name="T24" fmla="*/ 191 w 201"/>
                <a:gd name="T25" fmla="*/ 189 h 192"/>
                <a:gd name="T26" fmla="*/ 196 w 201"/>
                <a:gd name="T27" fmla="*/ 184 h 192"/>
                <a:gd name="T28" fmla="*/ 196 w 201"/>
                <a:gd name="T29" fmla="*/ 166 h 192"/>
                <a:gd name="T30" fmla="*/ 52 w 201"/>
                <a:gd name="T31" fmla="*/ 120 h 192"/>
                <a:gd name="T32" fmla="*/ 52 w 201"/>
                <a:gd name="T33" fmla="*/ 120 h 192"/>
                <a:gd name="T34" fmla="*/ 120 w 201"/>
                <a:gd name="T35" fmla="*/ 113 h 192"/>
                <a:gd name="T36" fmla="*/ 120 w 201"/>
                <a:gd name="T37" fmla="*/ 113 h 192"/>
                <a:gd name="T38" fmla="*/ 120 w 201"/>
                <a:gd name="T39" fmla="*/ 74 h 192"/>
                <a:gd name="T40" fmla="*/ 103 w 201"/>
                <a:gd name="T41" fmla="*/ 74 h 192"/>
                <a:gd name="T42" fmla="*/ 103 w 201"/>
                <a:gd name="T43" fmla="*/ 125 h 192"/>
                <a:gd name="T44" fmla="*/ 91 w 201"/>
                <a:gd name="T45" fmla="*/ 128 h 192"/>
                <a:gd name="T46" fmla="*/ 91 w 201"/>
                <a:gd name="T47" fmla="*/ 33 h 192"/>
                <a:gd name="T48" fmla="*/ 73 w 201"/>
                <a:gd name="T49" fmla="*/ 33 h 192"/>
                <a:gd name="T50" fmla="*/ 73 w 201"/>
                <a:gd name="T51" fmla="*/ 128 h 192"/>
                <a:gd name="T52" fmla="*/ 61 w 201"/>
                <a:gd name="T53" fmla="*/ 125 h 192"/>
                <a:gd name="T54" fmla="*/ 61 w 201"/>
                <a:gd name="T55" fmla="*/ 55 h 192"/>
                <a:gd name="T56" fmla="*/ 44 w 201"/>
                <a:gd name="T57" fmla="*/ 55 h 192"/>
                <a:gd name="T58" fmla="*/ 44 w 201"/>
                <a:gd name="T59" fmla="*/ 113 h 192"/>
                <a:gd name="T60" fmla="*/ 44 w 201"/>
                <a:gd name="T61" fmla="*/ 113 h 192"/>
                <a:gd name="T62" fmla="*/ 44 w 201"/>
                <a:gd name="T63" fmla="*/ 37 h 192"/>
                <a:gd name="T64" fmla="*/ 82 w 201"/>
                <a:gd name="T65" fmla="*/ 21 h 192"/>
                <a:gd name="T66" fmla="*/ 120 w 201"/>
                <a:gd name="T67" fmla="*/ 37 h 192"/>
                <a:gd name="T68" fmla="*/ 136 w 201"/>
                <a:gd name="T69" fmla="*/ 75 h 192"/>
                <a:gd name="T70" fmla="*/ 120 w 201"/>
                <a:gd name="T71" fmla="*/ 11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1" h="192">
                  <a:moveTo>
                    <a:pt x="196" y="166"/>
                  </a:moveTo>
                  <a:cubicBezTo>
                    <a:pt x="146" y="117"/>
                    <a:pt x="146" y="117"/>
                    <a:pt x="146" y="117"/>
                  </a:cubicBezTo>
                  <a:cubicBezTo>
                    <a:pt x="146" y="116"/>
                    <a:pt x="145" y="116"/>
                    <a:pt x="145" y="115"/>
                  </a:cubicBezTo>
                  <a:cubicBezTo>
                    <a:pt x="164" y="86"/>
                    <a:pt x="160" y="47"/>
                    <a:pt x="135" y="22"/>
                  </a:cubicBezTo>
                  <a:cubicBezTo>
                    <a:pt x="121" y="8"/>
                    <a:pt x="102" y="0"/>
                    <a:pt x="82" y="0"/>
                  </a:cubicBezTo>
                  <a:cubicBezTo>
                    <a:pt x="62" y="0"/>
                    <a:pt x="43" y="8"/>
                    <a:pt x="29" y="22"/>
                  </a:cubicBezTo>
                  <a:cubicBezTo>
                    <a:pt x="0" y="51"/>
                    <a:pt x="0" y="99"/>
                    <a:pt x="29" y="128"/>
                  </a:cubicBezTo>
                  <a:cubicBezTo>
                    <a:pt x="43" y="142"/>
                    <a:pt x="62" y="149"/>
                    <a:pt x="82" y="149"/>
                  </a:cubicBezTo>
                  <a:cubicBezTo>
                    <a:pt x="97" y="149"/>
                    <a:pt x="110" y="145"/>
                    <a:pt x="123" y="138"/>
                  </a:cubicBezTo>
                  <a:cubicBezTo>
                    <a:pt x="123" y="138"/>
                    <a:pt x="123" y="139"/>
                    <a:pt x="124" y="139"/>
                  </a:cubicBezTo>
                  <a:cubicBezTo>
                    <a:pt x="173" y="189"/>
                    <a:pt x="173" y="189"/>
                    <a:pt x="173" y="189"/>
                  </a:cubicBezTo>
                  <a:cubicBezTo>
                    <a:pt x="176" y="191"/>
                    <a:pt x="179" y="192"/>
                    <a:pt x="183" y="192"/>
                  </a:cubicBezTo>
                  <a:cubicBezTo>
                    <a:pt x="186" y="192"/>
                    <a:pt x="189" y="191"/>
                    <a:pt x="191" y="189"/>
                  </a:cubicBezTo>
                  <a:cubicBezTo>
                    <a:pt x="196" y="184"/>
                    <a:pt x="196" y="184"/>
                    <a:pt x="196" y="184"/>
                  </a:cubicBezTo>
                  <a:cubicBezTo>
                    <a:pt x="201" y="179"/>
                    <a:pt x="201" y="171"/>
                    <a:pt x="196" y="166"/>
                  </a:cubicBezTo>
                  <a:close/>
                  <a:moveTo>
                    <a:pt x="52" y="120"/>
                  </a:moveTo>
                  <a:cubicBezTo>
                    <a:pt x="52" y="120"/>
                    <a:pt x="52" y="120"/>
                    <a:pt x="52" y="120"/>
                  </a:cubicBezTo>
                  <a:close/>
                  <a:moveTo>
                    <a:pt x="120" y="113"/>
                  </a:moveTo>
                  <a:cubicBezTo>
                    <a:pt x="120" y="113"/>
                    <a:pt x="120" y="113"/>
                    <a:pt x="120" y="113"/>
                  </a:cubicBezTo>
                  <a:cubicBezTo>
                    <a:pt x="120" y="74"/>
                    <a:pt x="120" y="74"/>
                    <a:pt x="120" y="74"/>
                  </a:cubicBezTo>
                  <a:cubicBezTo>
                    <a:pt x="103" y="74"/>
                    <a:pt x="103" y="74"/>
                    <a:pt x="103" y="74"/>
                  </a:cubicBezTo>
                  <a:cubicBezTo>
                    <a:pt x="103" y="125"/>
                    <a:pt x="103" y="125"/>
                    <a:pt x="103" y="125"/>
                  </a:cubicBezTo>
                  <a:cubicBezTo>
                    <a:pt x="99" y="126"/>
                    <a:pt x="95" y="127"/>
                    <a:pt x="91" y="128"/>
                  </a:cubicBezTo>
                  <a:cubicBezTo>
                    <a:pt x="91" y="33"/>
                    <a:pt x="91" y="33"/>
                    <a:pt x="91" y="33"/>
                  </a:cubicBezTo>
                  <a:cubicBezTo>
                    <a:pt x="73" y="33"/>
                    <a:pt x="73" y="33"/>
                    <a:pt x="73" y="33"/>
                  </a:cubicBezTo>
                  <a:cubicBezTo>
                    <a:pt x="73" y="128"/>
                    <a:pt x="73" y="128"/>
                    <a:pt x="73" y="128"/>
                  </a:cubicBezTo>
                  <a:cubicBezTo>
                    <a:pt x="69" y="127"/>
                    <a:pt x="65" y="126"/>
                    <a:pt x="61" y="125"/>
                  </a:cubicBezTo>
                  <a:cubicBezTo>
                    <a:pt x="61" y="55"/>
                    <a:pt x="61" y="55"/>
                    <a:pt x="61" y="55"/>
                  </a:cubicBezTo>
                  <a:cubicBezTo>
                    <a:pt x="44" y="55"/>
                    <a:pt x="44" y="55"/>
                    <a:pt x="44" y="55"/>
                  </a:cubicBezTo>
                  <a:cubicBezTo>
                    <a:pt x="44" y="113"/>
                    <a:pt x="44" y="113"/>
                    <a:pt x="44" y="113"/>
                  </a:cubicBezTo>
                  <a:cubicBezTo>
                    <a:pt x="44" y="113"/>
                    <a:pt x="44" y="113"/>
                    <a:pt x="44" y="113"/>
                  </a:cubicBezTo>
                  <a:cubicBezTo>
                    <a:pt x="23" y="92"/>
                    <a:pt x="23" y="58"/>
                    <a:pt x="44" y="37"/>
                  </a:cubicBezTo>
                  <a:cubicBezTo>
                    <a:pt x="54" y="27"/>
                    <a:pt x="68" y="21"/>
                    <a:pt x="82" y="21"/>
                  </a:cubicBezTo>
                  <a:cubicBezTo>
                    <a:pt x="96" y="21"/>
                    <a:pt x="110" y="27"/>
                    <a:pt x="120" y="37"/>
                  </a:cubicBezTo>
                  <a:cubicBezTo>
                    <a:pt x="130" y="47"/>
                    <a:pt x="136" y="61"/>
                    <a:pt x="136" y="75"/>
                  </a:cubicBezTo>
                  <a:cubicBezTo>
                    <a:pt x="136" y="89"/>
                    <a:pt x="130" y="103"/>
                    <a:pt x="120" y="1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8695984" y="2150535"/>
            <a:ext cx="2010637" cy="3104639"/>
            <a:chOff x="9116305" y="1690642"/>
            <a:chExt cx="2260600" cy="3821158"/>
          </a:xfrm>
        </p:grpSpPr>
        <p:grpSp>
          <p:nvGrpSpPr>
            <p:cNvPr id="38" name="组合 37"/>
            <p:cNvGrpSpPr/>
            <p:nvPr/>
          </p:nvGrpSpPr>
          <p:grpSpPr>
            <a:xfrm>
              <a:off x="9116305" y="1690642"/>
              <a:ext cx="2260600" cy="3821158"/>
              <a:chOff x="622300" y="1690642"/>
              <a:chExt cx="2260600" cy="3821158"/>
            </a:xfrm>
          </p:grpSpPr>
          <p:sp>
            <p:nvSpPr>
              <p:cNvPr id="39" name="任意多边形 38"/>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TextBox 21"/>
              <p:cNvSpPr txBox="1"/>
              <p:nvPr/>
            </p:nvSpPr>
            <p:spPr>
              <a:xfrm>
                <a:off x="818577" y="4193139"/>
                <a:ext cx="1868047" cy="984901"/>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a:t>
                </a:r>
                <a:r>
                  <a:rPr lang="zh-CN" altLang="en-US" sz="1000" dirty="0">
                    <a:solidFill>
                      <a:schemeClr val="bg1"/>
                    </a:solidFill>
                    <a:latin typeface="微软雅黑" panose="020B0503020204020204" pitchFamily="34" charset="-122"/>
                    <a:ea typeface="微软雅黑" panose="020B0503020204020204" pitchFamily="34" charset="-122"/>
                  </a:rPr>
                  <a:t>的</a:t>
                </a:r>
                <a:r>
                  <a:rPr lang="zh-CN" altLang="en-US" sz="1000" dirty="0" smtClean="0">
                    <a:solidFill>
                      <a:schemeClr val="bg1"/>
                    </a:solidFill>
                    <a:latin typeface="微软雅黑" panose="020B0503020204020204" pitchFamily="34" charset="-122"/>
                    <a:ea typeface="微软雅黑" panose="020B0503020204020204" pitchFamily="34" charset="-122"/>
                  </a:rPr>
                  <a:t>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42" name="Subtitle 2">
                <a:extLst>
                  <a:ext uri="{FF2B5EF4-FFF2-40B4-BE49-F238E27FC236}">
                    <a16:creationId xmlns:a16="http://schemas.microsoft.com/office/drawing/2014/main" xmlns="" id="{360062CF-4239-4286-B703-132EC1F0E32B}"/>
                  </a:ext>
                </a:extLst>
              </p:cNvPr>
              <p:cNvSpPr txBox="1">
                <a:spLocks/>
              </p:cNvSpPr>
              <p:nvPr/>
            </p:nvSpPr>
            <p:spPr>
              <a:xfrm>
                <a:off x="964406" y="3666951"/>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质量过硬</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43"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FOUR</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53" name="组合 52"/>
            <p:cNvGrpSpPr/>
            <p:nvPr/>
          </p:nvGrpSpPr>
          <p:grpSpPr>
            <a:xfrm>
              <a:off x="10001070" y="2911047"/>
              <a:ext cx="491071" cy="478298"/>
              <a:chOff x="8778875" y="1025526"/>
              <a:chExt cx="549275" cy="534988"/>
            </a:xfrm>
            <a:solidFill>
              <a:schemeClr val="bg1"/>
            </a:solidFill>
          </p:grpSpPr>
          <p:sp>
            <p:nvSpPr>
              <p:cNvPr id="54" name="Freeform 134"/>
              <p:cNvSpPr>
                <a:spLocks noEditPoints="1"/>
              </p:cNvSpPr>
              <p:nvPr/>
            </p:nvSpPr>
            <p:spPr bwMode="auto">
              <a:xfrm>
                <a:off x="8931275" y="1108076"/>
                <a:ext cx="242888" cy="236538"/>
              </a:xfrm>
              <a:custGeom>
                <a:avLst/>
                <a:gdLst>
                  <a:gd name="T0" fmla="*/ 43 w 85"/>
                  <a:gd name="T1" fmla="*/ 83 h 83"/>
                  <a:gd name="T2" fmla="*/ 85 w 85"/>
                  <a:gd name="T3" fmla="*/ 42 h 83"/>
                  <a:gd name="T4" fmla="*/ 43 w 85"/>
                  <a:gd name="T5" fmla="*/ 0 h 83"/>
                  <a:gd name="T6" fmla="*/ 0 w 85"/>
                  <a:gd name="T7" fmla="*/ 42 h 83"/>
                  <a:gd name="T8" fmla="*/ 43 w 85"/>
                  <a:gd name="T9" fmla="*/ 83 h 83"/>
                  <a:gd name="T10" fmla="*/ 43 w 85"/>
                  <a:gd name="T11" fmla="*/ 20 h 83"/>
                  <a:gd name="T12" fmla="*/ 65 w 85"/>
                  <a:gd name="T13" fmla="*/ 42 h 83"/>
                  <a:gd name="T14" fmla="*/ 43 w 85"/>
                  <a:gd name="T15" fmla="*/ 63 h 83"/>
                  <a:gd name="T16" fmla="*/ 20 w 85"/>
                  <a:gd name="T17" fmla="*/ 42 h 83"/>
                  <a:gd name="T18" fmla="*/ 43 w 85"/>
                  <a:gd name="T19" fmla="*/ 2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3">
                    <a:moveTo>
                      <a:pt x="43" y="83"/>
                    </a:moveTo>
                    <a:cubicBezTo>
                      <a:pt x="66" y="83"/>
                      <a:pt x="85" y="65"/>
                      <a:pt x="85" y="42"/>
                    </a:cubicBezTo>
                    <a:cubicBezTo>
                      <a:pt x="85" y="19"/>
                      <a:pt x="66" y="0"/>
                      <a:pt x="43" y="0"/>
                    </a:cubicBezTo>
                    <a:cubicBezTo>
                      <a:pt x="19" y="0"/>
                      <a:pt x="0" y="19"/>
                      <a:pt x="0" y="42"/>
                    </a:cubicBezTo>
                    <a:cubicBezTo>
                      <a:pt x="0" y="65"/>
                      <a:pt x="19" y="83"/>
                      <a:pt x="43" y="83"/>
                    </a:cubicBezTo>
                    <a:close/>
                    <a:moveTo>
                      <a:pt x="43" y="20"/>
                    </a:moveTo>
                    <a:cubicBezTo>
                      <a:pt x="55" y="20"/>
                      <a:pt x="65" y="30"/>
                      <a:pt x="65" y="42"/>
                    </a:cubicBezTo>
                    <a:cubicBezTo>
                      <a:pt x="65" y="54"/>
                      <a:pt x="55" y="63"/>
                      <a:pt x="43" y="63"/>
                    </a:cubicBezTo>
                    <a:cubicBezTo>
                      <a:pt x="30" y="63"/>
                      <a:pt x="20" y="54"/>
                      <a:pt x="20" y="42"/>
                    </a:cubicBezTo>
                    <a:cubicBezTo>
                      <a:pt x="20" y="30"/>
                      <a:pt x="30" y="20"/>
                      <a:pt x="4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135"/>
              <p:cNvSpPr>
                <a:spLocks noChangeArrowheads="1"/>
              </p:cNvSpPr>
              <p:nvPr/>
            </p:nvSpPr>
            <p:spPr bwMode="auto">
              <a:xfrm>
                <a:off x="9012238" y="1187451"/>
                <a:ext cx="82550"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6"/>
              <p:cNvSpPr>
                <a:spLocks noEditPoints="1"/>
              </p:cNvSpPr>
              <p:nvPr/>
            </p:nvSpPr>
            <p:spPr bwMode="auto">
              <a:xfrm>
                <a:off x="8778875" y="1025526"/>
                <a:ext cx="549275" cy="534988"/>
              </a:xfrm>
              <a:custGeom>
                <a:avLst/>
                <a:gdLst>
                  <a:gd name="T0" fmla="*/ 192 w 193"/>
                  <a:gd name="T1" fmla="*/ 179 h 188"/>
                  <a:gd name="T2" fmla="*/ 151 w 193"/>
                  <a:gd name="T3" fmla="*/ 120 h 188"/>
                  <a:gd name="T4" fmla="*/ 150 w 193"/>
                  <a:gd name="T5" fmla="*/ 118 h 188"/>
                  <a:gd name="T6" fmla="*/ 169 w 193"/>
                  <a:gd name="T7" fmla="*/ 71 h 188"/>
                  <a:gd name="T8" fmla="*/ 97 w 193"/>
                  <a:gd name="T9" fmla="*/ 0 h 188"/>
                  <a:gd name="T10" fmla="*/ 24 w 193"/>
                  <a:gd name="T11" fmla="*/ 71 h 188"/>
                  <a:gd name="T12" fmla="*/ 43 w 193"/>
                  <a:gd name="T13" fmla="*/ 118 h 188"/>
                  <a:gd name="T14" fmla="*/ 42 w 193"/>
                  <a:gd name="T15" fmla="*/ 120 h 188"/>
                  <a:gd name="T16" fmla="*/ 2 w 193"/>
                  <a:gd name="T17" fmla="*/ 179 h 188"/>
                  <a:gd name="T18" fmla="*/ 3 w 193"/>
                  <a:gd name="T19" fmla="*/ 187 h 188"/>
                  <a:gd name="T20" fmla="*/ 6 w 193"/>
                  <a:gd name="T21" fmla="*/ 188 h 188"/>
                  <a:gd name="T22" fmla="*/ 11 w 193"/>
                  <a:gd name="T23" fmla="*/ 185 h 188"/>
                  <a:gd name="T24" fmla="*/ 23 w 193"/>
                  <a:gd name="T25" fmla="*/ 167 h 188"/>
                  <a:gd name="T26" fmla="*/ 170 w 193"/>
                  <a:gd name="T27" fmla="*/ 167 h 188"/>
                  <a:gd name="T28" fmla="*/ 182 w 193"/>
                  <a:gd name="T29" fmla="*/ 185 h 188"/>
                  <a:gd name="T30" fmla="*/ 187 w 193"/>
                  <a:gd name="T31" fmla="*/ 188 h 188"/>
                  <a:gd name="T32" fmla="*/ 190 w 193"/>
                  <a:gd name="T33" fmla="*/ 187 h 188"/>
                  <a:gd name="T34" fmla="*/ 192 w 193"/>
                  <a:gd name="T35" fmla="*/ 179 h 188"/>
                  <a:gd name="T36" fmla="*/ 97 w 193"/>
                  <a:gd name="T37" fmla="*/ 21 h 188"/>
                  <a:gd name="T38" fmla="*/ 147 w 193"/>
                  <a:gd name="T39" fmla="*/ 71 h 188"/>
                  <a:gd name="T40" fmla="*/ 97 w 193"/>
                  <a:gd name="T41" fmla="*/ 120 h 188"/>
                  <a:gd name="T42" fmla="*/ 46 w 193"/>
                  <a:gd name="T43" fmla="*/ 71 h 188"/>
                  <a:gd name="T44" fmla="*/ 97 w 193"/>
                  <a:gd name="T45" fmla="*/ 21 h 188"/>
                  <a:gd name="T46" fmla="*/ 31 w 193"/>
                  <a:gd name="T47" fmla="*/ 156 h 188"/>
                  <a:gd name="T48" fmla="*/ 51 w 193"/>
                  <a:gd name="T49" fmla="*/ 126 h 188"/>
                  <a:gd name="T50" fmla="*/ 52 w 193"/>
                  <a:gd name="T51" fmla="*/ 126 h 188"/>
                  <a:gd name="T52" fmla="*/ 97 w 193"/>
                  <a:gd name="T53" fmla="*/ 141 h 188"/>
                  <a:gd name="T54" fmla="*/ 141 w 193"/>
                  <a:gd name="T55" fmla="*/ 126 h 188"/>
                  <a:gd name="T56" fmla="*/ 142 w 193"/>
                  <a:gd name="T57" fmla="*/ 126 h 188"/>
                  <a:gd name="T58" fmla="*/ 162 w 193"/>
                  <a:gd name="T59" fmla="*/ 156 h 188"/>
                  <a:gd name="T60" fmla="*/ 31 w 193"/>
                  <a:gd name="T61" fmla="*/ 1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3" h="188">
                    <a:moveTo>
                      <a:pt x="192" y="179"/>
                    </a:moveTo>
                    <a:cubicBezTo>
                      <a:pt x="151" y="120"/>
                      <a:pt x="151" y="120"/>
                      <a:pt x="151" y="120"/>
                    </a:cubicBezTo>
                    <a:cubicBezTo>
                      <a:pt x="151" y="119"/>
                      <a:pt x="150" y="119"/>
                      <a:pt x="150" y="118"/>
                    </a:cubicBezTo>
                    <a:cubicBezTo>
                      <a:pt x="162" y="106"/>
                      <a:pt x="169" y="89"/>
                      <a:pt x="169" y="71"/>
                    </a:cubicBezTo>
                    <a:cubicBezTo>
                      <a:pt x="169" y="32"/>
                      <a:pt x="136" y="0"/>
                      <a:pt x="97" y="0"/>
                    </a:cubicBezTo>
                    <a:cubicBezTo>
                      <a:pt x="57" y="0"/>
                      <a:pt x="24" y="32"/>
                      <a:pt x="24" y="71"/>
                    </a:cubicBezTo>
                    <a:cubicBezTo>
                      <a:pt x="24" y="89"/>
                      <a:pt x="32" y="106"/>
                      <a:pt x="43" y="118"/>
                    </a:cubicBezTo>
                    <a:cubicBezTo>
                      <a:pt x="43" y="119"/>
                      <a:pt x="42" y="119"/>
                      <a:pt x="42" y="120"/>
                    </a:cubicBezTo>
                    <a:cubicBezTo>
                      <a:pt x="2" y="179"/>
                      <a:pt x="2" y="179"/>
                      <a:pt x="2" y="179"/>
                    </a:cubicBezTo>
                    <a:cubicBezTo>
                      <a:pt x="0" y="181"/>
                      <a:pt x="0" y="185"/>
                      <a:pt x="3" y="187"/>
                    </a:cubicBezTo>
                    <a:cubicBezTo>
                      <a:pt x="4" y="187"/>
                      <a:pt x="5" y="188"/>
                      <a:pt x="6" y="188"/>
                    </a:cubicBezTo>
                    <a:cubicBezTo>
                      <a:pt x="8" y="188"/>
                      <a:pt x="10" y="187"/>
                      <a:pt x="11" y="185"/>
                    </a:cubicBezTo>
                    <a:cubicBezTo>
                      <a:pt x="23" y="167"/>
                      <a:pt x="23" y="167"/>
                      <a:pt x="23" y="167"/>
                    </a:cubicBezTo>
                    <a:cubicBezTo>
                      <a:pt x="170" y="167"/>
                      <a:pt x="170" y="167"/>
                      <a:pt x="170" y="167"/>
                    </a:cubicBezTo>
                    <a:cubicBezTo>
                      <a:pt x="182" y="185"/>
                      <a:pt x="182" y="185"/>
                      <a:pt x="182" y="185"/>
                    </a:cubicBezTo>
                    <a:cubicBezTo>
                      <a:pt x="183" y="187"/>
                      <a:pt x="185" y="188"/>
                      <a:pt x="187" y="188"/>
                    </a:cubicBezTo>
                    <a:cubicBezTo>
                      <a:pt x="188" y="188"/>
                      <a:pt x="189" y="187"/>
                      <a:pt x="190" y="187"/>
                    </a:cubicBezTo>
                    <a:cubicBezTo>
                      <a:pt x="193" y="185"/>
                      <a:pt x="193" y="181"/>
                      <a:pt x="192" y="179"/>
                    </a:cubicBezTo>
                    <a:close/>
                    <a:moveTo>
                      <a:pt x="97" y="21"/>
                    </a:moveTo>
                    <a:cubicBezTo>
                      <a:pt x="124" y="21"/>
                      <a:pt x="147" y="44"/>
                      <a:pt x="147" y="71"/>
                    </a:cubicBezTo>
                    <a:cubicBezTo>
                      <a:pt x="147" y="98"/>
                      <a:pt x="124" y="120"/>
                      <a:pt x="97" y="120"/>
                    </a:cubicBezTo>
                    <a:cubicBezTo>
                      <a:pt x="69" y="120"/>
                      <a:pt x="46" y="98"/>
                      <a:pt x="46" y="71"/>
                    </a:cubicBezTo>
                    <a:cubicBezTo>
                      <a:pt x="46" y="44"/>
                      <a:pt x="69" y="21"/>
                      <a:pt x="97" y="21"/>
                    </a:cubicBezTo>
                    <a:close/>
                    <a:moveTo>
                      <a:pt x="31" y="156"/>
                    </a:moveTo>
                    <a:cubicBezTo>
                      <a:pt x="51" y="126"/>
                      <a:pt x="51" y="126"/>
                      <a:pt x="51" y="126"/>
                    </a:cubicBezTo>
                    <a:cubicBezTo>
                      <a:pt x="52" y="126"/>
                      <a:pt x="52" y="126"/>
                      <a:pt x="52" y="126"/>
                    </a:cubicBezTo>
                    <a:cubicBezTo>
                      <a:pt x="64" y="135"/>
                      <a:pt x="80" y="141"/>
                      <a:pt x="97" y="141"/>
                    </a:cubicBezTo>
                    <a:cubicBezTo>
                      <a:pt x="113" y="141"/>
                      <a:pt x="129" y="135"/>
                      <a:pt x="141" y="126"/>
                    </a:cubicBezTo>
                    <a:cubicBezTo>
                      <a:pt x="142" y="126"/>
                      <a:pt x="142" y="126"/>
                      <a:pt x="142" y="126"/>
                    </a:cubicBezTo>
                    <a:cubicBezTo>
                      <a:pt x="162" y="156"/>
                      <a:pt x="162" y="156"/>
                      <a:pt x="162" y="156"/>
                    </a:cubicBezTo>
                    <a:lnTo>
                      <a:pt x="31"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6" name="组合 55"/>
          <p:cNvGrpSpPr/>
          <p:nvPr/>
        </p:nvGrpSpPr>
        <p:grpSpPr>
          <a:xfrm>
            <a:off x="992760" y="893650"/>
            <a:ext cx="3573385" cy="1007620"/>
            <a:chOff x="992760" y="893650"/>
            <a:chExt cx="3573385" cy="1007620"/>
          </a:xfrm>
        </p:grpSpPr>
        <p:grpSp>
          <p:nvGrpSpPr>
            <p:cNvPr id="57" name="组合 56">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59"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经营理念</a:t>
                </a:r>
              </a:p>
            </p:txBody>
          </p:sp>
          <p:sp>
            <p:nvSpPr>
              <p:cNvPr id="60"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58" name="直接连接符 57"/>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65679014"/>
      </p:ext>
    </p:extLst>
  </p:cSld>
  <p:clrMapOvr>
    <a:masterClrMapping/>
  </p:clrMapOvr>
  <p:transition spd="med" advClick="0" advTm="8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1189202" y="4667045"/>
            <a:ext cx="4707556" cy="1200329"/>
          </a:xfrm>
          <a:prstGeom prst="rect">
            <a:avLst/>
          </a:prstGeom>
          <a:noFill/>
        </p:spPr>
        <p:txBody>
          <a:bodyPr wrap="square" rtlCol="0">
            <a:spAutoFit/>
          </a:bodyPr>
          <a:lstStyle/>
          <a:p>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Brief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template</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templateBrief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ppt</a:t>
            </a:r>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p:txBody>
      </p:sp>
      <p:sp>
        <p:nvSpPr>
          <p:cNvPr id="33" name="矩形 32">
            <a:extLst>
              <a:ext uri="{FF2B5EF4-FFF2-40B4-BE49-F238E27FC236}">
                <a16:creationId xmlns:a16="http://schemas.microsoft.com/office/drawing/2014/main" xmlns="" id="{E953EC67-983F-4ED9-8A74-8D1FAF97B993}"/>
              </a:ext>
            </a:extLst>
          </p:cNvPr>
          <p:cNvSpPr/>
          <p:nvPr/>
        </p:nvSpPr>
        <p:spPr>
          <a:xfrm>
            <a:off x="2371655" y="2425232"/>
            <a:ext cx="274482" cy="248202"/>
          </a:xfrm>
          <a:prstGeom prst="rect">
            <a:avLst/>
          </a:prstGeom>
          <a:noFill/>
          <a:ln w="19050">
            <a:solidFill>
              <a:srgbClr val="86BC42"/>
            </a:soli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noProof="1">
              <a:solidFill>
                <a:prstClr val="white"/>
              </a:solidFill>
              <a:ea typeface="微软雅黑 Light" panose="020B0502040204020203" pitchFamily="34" charset="-122"/>
            </a:endParaRPr>
          </a:p>
        </p:txBody>
      </p:sp>
      <p:sp>
        <p:nvSpPr>
          <p:cNvPr id="49" name="圆角矩形 48"/>
          <p:cNvSpPr/>
          <p:nvPr/>
        </p:nvSpPr>
        <p:spPr>
          <a:xfrm>
            <a:off x="2137101" y="2906353"/>
            <a:ext cx="162807" cy="166369"/>
          </a:xfrm>
          <a:prstGeom prst="roundRect">
            <a:avLst>
              <a:gd name="adj" fmla="val 0"/>
            </a:avLst>
          </a:prstGeom>
          <a:solidFill>
            <a:srgbClr val="86BC42">
              <a:alpha val="8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50" name="圆角矩形 49"/>
          <p:cNvSpPr/>
          <p:nvPr/>
        </p:nvSpPr>
        <p:spPr>
          <a:xfrm>
            <a:off x="2646137" y="3191959"/>
            <a:ext cx="93930" cy="107368"/>
          </a:xfrm>
          <a:prstGeom prst="roundRect">
            <a:avLst>
              <a:gd name="adj" fmla="val 0"/>
            </a:avLst>
          </a:prstGeom>
          <a:solidFill>
            <a:srgbClr val="86BC42">
              <a:alpha val="4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grpSp>
        <p:nvGrpSpPr>
          <p:cNvPr id="4" name="组合 3"/>
          <p:cNvGrpSpPr/>
          <p:nvPr/>
        </p:nvGrpSpPr>
        <p:grpSpPr>
          <a:xfrm>
            <a:off x="1262550" y="1309811"/>
            <a:ext cx="1323257" cy="1254619"/>
            <a:chOff x="1296375" y="2442947"/>
            <a:chExt cx="1642138" cy="1556959"/>
          </a:xfrm>
        </p:grpSpPr>
        <p:sp>
          <p:nvSpPr>
            <p:cNvPr id="38" name="圆角矩形 37"/>
            <p:cNvSpPr/>
            <p:nvPr/>
          </p:nvSpPr>
          <p:spPr>
            <a:xfrm>
              <a:off x="1324332" y="2452161"/>
              <a:ext cx="1548332" cy="1547745"/>
            </a:xfrm>
            <a:prstGeom prst="roundRect">
              <a:avLst>
                <a:gd name="adj" fmla="val 0"/>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bg1"/>
                </a:solidFill>
              </a:endParaRPr>
            </a:p>
          </p:txBody>
        </p:sp>
        <p:sp>
          <p:nvSpPr>
            <p:cNvPr id="48" name="TextBox 30">
              <a:extLst>
                <a:ext uri="{FF2B5EF4-FFF2-40B4-BE49-F238E27FC236}">
                  <a16:creationId xmlns:a16="http://schemas.microsoft.com/office/drawing/2014/main" xmlns="" id="{BA8EA202-F87D-45AF-91DB-F2B3A7B8F57B}"/>
                </a:ext>
              </a:extLst>
            </p:cNvPr>
            <p:cNvSpPr txBox="1"/>
            <p:nvPr/>
          </p:nvSpPr>
          <p:spPr>
            <a:xfrm>
              <a:off x="1396299" y="2442947"/>
              <a:ext cx="1389866" cy="1375003"/>
            </a:xfrm>
            <a:prstGeom prst="rect">
              <a:avLst/>
            </a:prstGeom>
            <a:noFill/>
          </p:spPr>
          <p:txBody>
            <a:bodyPr wrap="square" rtlCol="0">
              <a:spAutoFit/>
            </a:bodyPr>
            <a:lstStyle/>
            <a:p>
              <a:pPr algn="ctr" defTabSz="228600"/>
              <a:r>
                <a:rPr lang="en-US" altLang="zh-CN" sz="6600" dirty="0" smtClean="0">
                  <a:solidFill>
                    <a:schemeClr val="bg1"/>
                  </a:solidFill>
                  <a:latin typeface="Agency FB" panose="020B0503020202020204" pitchFamily="34" charset="0"/>
                  <a:ea typeface="微软雅黑 Light" panose="020B0502040204020203" pitchFamily="34" charset="-122"/>
                </a:rPr>
                <a:t>01</a:t>
              </a:r>
              <a:endParaRPr lang="zh-CN" altLang="en-US" sz="6600" dirty="0">
                <a:solidFill>
                  <a:schemeClr val="bg1"/>
                </a:solidFill>
                <a:latin typeface="Agency FB" panose="020B0503020202020204" pitchFamily="34" charset="0"/>
                <a:ea typeface="微软雅黑 Light" panose="020B0502040204020203" pitchFamily="34" charset="-122"/>
              </a:endParaRPr>
            </a:p>
          </p:txBody>
        </p:sp>
        <p:sp>
          <p:nvSpPr>
            <p:cNvPr id="51" name="TextBox 30">
              <a:extLst>
                <a:ext uri="{FF2B5EF4-FFF2-40B4-BE49-F238E27FC236}">
                  <a16:creationId xmlns:a16="http://schemas.microsoft.com/office/drawing/2014/main" xmlns="" id="{BA8EA202-F87D-45AF-91DB-F2B3A7B8F57B}"/>
                </a:ext>
              </a:extLst>
            </p:cNvPr>
            <p:cNvSpPr txBox="1"/>
            <p:nvPr/>
          </p:nvSpPr>
          <p:spPr>
            <a:xfrm>
              <a:off x="1296375" y="3507262"/>
              <a:ext cx="1642138" cy="420139"/>
            </a:xfrm>
            <a:prstGeom prst="rect">
              <a:avLst/>
            </a:prstGeom>
            <a:noFill/>
          </p:spPr>
          <p:txBody>
            <a:bodyPr wrap="square" rtlCol="0">
              <a:spAutoFit/>
            </a:bodyPr>
            <a:lstStyle/>
            <a:p>
              <a:pPr algn="ctr" defTabSz="228600"/>
              <a:r>
                <a:rPr lang="en-US" altLang="zh-CN" sz="1600" b="1" spc="300" dirty="0" smtClean="0">
                  <a:solidFill>
                    <a:schemeClr val="bg1"/>
                  </a:solidFill>
                  <a:latin typeface="仿宋" panose="02010609060101010101" pitchFamily="49" charset="-122"/>
                  <a:ea typeface="仿宋" panose="02010609060101010101" pitchFamily="49" charset="-122"/>
                </a:rPr>
                <a:t>PART</a:t>
              </a:r>
              <a:endParaRPr lang="zh-CN" altLang="en-US" sz="1600" b="1" spc="300" dirty="0">
                <a:solidFill>
                  <a:schemeClr val="bg1"/>
                </a:solidFill>
                <a:latin typeface="仿宋" panose="02010609060101010101" pitchFamily="49" charset="-122"/>
                <a:ea typeface="仿宋" panose="02010609060101010101" pitchFamily="49" charset="-122"/>
              </a:endParaRPr>
            </a:p>
          </p:txBody>
        </p:sp>
      </p:grpSp>
      <p:sp>
        <p:nvSpPr>
          <p:cNvPr id="52" name="文本框 51"/>
          <p:cNvSpPr txBox="1"/>
          <p:nvPr/>
        </p:nvSpPr>
        <p:spPr>
          <a:xfrm>
            <a:off x="1147637" y="3910426"/>
            <a:ext cx="2880666" cy="812530"/>
          </a:xfrm>
          <a:prstGeom prst="rect">
            <a:avLst/>
          </a:prstGeom>
          <a:noFill/>
          <a:scene3d>
            <a:camera prst="perspectiveRight"/>
            <a:lightRig rig="threePt" dir="t"/>
          </a:scene3d>
        </p:spPr>
        <p:txBody>
          <a:bodyPr wrap="square" rtlCol="0">
            <a:spAutoFit/>
          </a:bodyPr>
          <a:lstStyle/>
          <a:p>
            <a:pPr>
              <a:lnSpc>
                <a:spcPct val="130000"/>
              </a:lnSpc>
            </a:pPr>
            <a:r>
              <a:rPr lang="zh-CN" altLang="en-US" sz="3600" b="1" dirty="0" smtClean="0">
                <a:solidFill>
                  <a:srgbClr val="343434"/>
                </a:solidFill>
                <a:latin typeface="微软雅黑" panose="020B0503020204020204" pitchFamily="34" charset="-122"/>
                <a:ea typeface="微软雅黑" panose="020B0503020204020204" pitchFamily="34" charset="-122"/>
              </a:rPr>
              <a:t>公司与团队</a:t>
            </a:r>
            <a:endParaRPr lang="zh-CN" altLang="en-US" sz="3600" b="1" dirty="0">
              <a:solidFill>
                <a:srgbClr val="343434"/>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5723760" y="1240860"/>
            <a:ext cx="5614899" cy="1754326"/>
          </a:xfrm>
          <a:prstGeom prst="rect">
            <a:avLst/>
          </a:prstGeom>
          <a:noFill/>
          <a:scene3d>
            <a:camera prst="perspectiveRight"/>
            <a:lightRig rig="threePt" dir="t"/>
          </a:scene3d>
        </p:spPr>
        <p:txBody>
          <a:bodyPr wrap="square" rtlCol="0">
            <a:spAutoFit/>
          </a:bodyPr>
          <a:lstStyle/>
          <a:p>
            <a:pPr algn="r" fontAlgn="auto">
              <a:spcBef>
                <a:spcPts val="0"/>
              </a:spcBef>
              <a:spcAft>
                <a:spcPts val="0"/>
              </a:spcAft>
              <a:buFontTx/>
              <a:buNone/>
            </a:pPr>
            <a:r>
              <a:rPr lang="en-US" altLang="zh-CN" sz="5400" spc="300" dirty="0" smtClean="0">
                <a:solidFill>
                  <a:srgbClr val="86BC42">
                    <a:alpha val="28000"/>
                  </a:srgbClr>
                </a:solidFill>
                <a:latin typeface="Impact" panose="020B0806030902050204" pitchFamily="34" charset="0"/>
                <a:ea typeface="微软雅黑" panose="020B0503020204020204" pitchFamily="34" charset="-122"/>
              </a:rPr>
              <a:t>COMPANY INTRODUCTION</a:t>
            </a:r>
            <a:endParaRPr lang="en-US" altLang="zh-CN" sz="5400" spc="300" dirty="0">
              <a:solidFill>
                <a:srgbClr val="86BC42">
                  <a:alpha val="28000"/>
                </a:srgbClr>
              </a:solidFill>
              <a:latin typeface="Impact" panose="020B0806030902050204" pitchFamily="34" charset="0"/>
              <a:ea typeface="微软雅黑" panose="020B0503020204020204" pitchFamily="34"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8344" y="999556"/>
            <a:ext cx="5715000" cy="5715000"/>
          </a:xfrm>
          <a:prstGeom prst="rect">
            <a:avLst/>
          </a:prstGeom>
        </p:spPr>
      </p:pic>
      <p:cxnSp>
        <p:nvCxnSpPr>
          <p:cNvPr id="6" name="直接连接符 5"/>
          <p:cNvCxnSpPr/>
          <p:nvPr/>
        </p:nvCxnSpPr>
        <p:spPr>
          <a:xfrm>
            <a:off x="1285078" y="5795322"/>
            <a:ext cx="559986"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69651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53" presetClass="entr" presetSubtype="16"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52"/>
                                        </p:tgtEl>
                                        <p:attrNameLst>
                                          <p:attrName>style.visibility</p:attrName>
                                        </p:attrNameLst>
                                      </p:cBhvr>
                                      <p:to>
                                        <p:strVal val="visible"/>
                                      </p:to>
                                    </p:set>
                                    <p:anim calcmode="lin" valueType="num">
                                      <p:cBhvr>
                                        <p:cTn id="35" dur="7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36" dur="750" fill="hold"/>
                                        <p:tgtEl>
                                          <p:spTgt spid="52"/>
                                        </p:tgtEl>
                                        <p:attrNameLst>
                                          <p:attrName>ppt_y</p:attrName>
                                        </p:attrNameLst>
                                      </p:cBhvr>
                                      <p:tavLst>
                                        <p:tav tm="0">
                                          <p:val>
                                            <p:strVal val="#ppt_y"/>
                                          </p:val>
                                        </p:tav>
                                        <p:tav tm="100000">
                                          <p:val>
                                            <p:strVal val="#ppt_y"/>
                                          </p:val>
                                        </p:tav>
                                      </p:tavLst>
                                    </p:anim>
                                    <p:anim calcmode="lin" valueType="num">
                                      <p:cBhvr>
                                        <p:cTn id="37" dur="7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38" dur="7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750" tmFilter="0,0; .5, 1; 1, 1"/>
                                        <p:tgtEl>
                                          <p:spTgt spid="52"/>
                                        </p:tgtEl>
                                      </p:cBhvr>
                                    </p:animEffect>
                                  </p:childTnLst>
                                </p:cTn>
                              </p:par>
                              <p:par>
                                <p:cTn id="40" presetID="22" presetClass="entr" presetSubtype="1" fill="hold" grpId="0" nodeType="withEffect">
                                  <p:stCondLst>
                                    <p:cond delay="125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22" presetClass="entr" presetSubtype="8" fill="hold" nodeType="withEffect">
                                  <p:stCondLst>
                                    <p:cond delay="150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33" grpId="0" animBg="1"/>
      <p:bldP spid="49" grpId="0" animBg="1"/>
      <p:bldP spid="50" grpId="0" animBg="1"/>
      <p:bldP spid="52"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a:xfrm>
            <a:off x="93990" y="3717531"/>
            <a:ext cx="33539" cy="4071"/>
          </a:xfrm>
          <a:custGeom>
            <a:avLst/>
            <a:gdLst>
              <a:gd name="connsiteX0" fmla="*/ 0 w 33539"/>
              <a:gd name="connsiteY0" fmla="*/ 0 h 4071"/>
              <a:gd name="connsiteX1" fmla="*/ 33539 w 33539"/>
              <a:gd name="connsiteY1" fmla="*/ 4071 h 4071"/>
              <a:gd name="connsiteX2" fmla="*/ 0 w 33539"/>
              <a:gd name="connsiteY2" fmla="*/ 4071 h 4071"/>
              <a:gd name="connsiteX3" fmla="*/ 0 w 33539"/>
              <a:gd name="connsiteY3" fmla="*/ 0 h 4071"/>
            </a:gdLst>
            <a:ahLst/>
            <a:cxnLst>
              <a:cxn ang="0">
                <a:pos x="connsiteX0" y="connsiteY0"/>
              </a:cxn>
              <a:cxn ang="0">
                <a:pos x="connsiteX1" y="connsiteY1"/>
              </a:cxn>
              <a:cxn ang="0">
                <a:pos x="connsiteX2" y="connsiteY2"/>
              </a:cxn>
              <a:cxn ang="0">
                <a:pos x="connsiteX3" y="connsiteY3"/>
              </a:cxn>
            </a:cxnLst>
            <a:rect l="l" t="t" r="r" b="b"/>
            <a:pathLst>
              <a:path w="33539" h="4071">
                <a:moveTo>
                  <a:pt x="0" y="0"/>
                </a:moveTo>
                <a:lnTo>
                  <a:pt x="33539" y="4071"/>
                </a:lnTo>
                <a:lnTo>
                  <a:pt x="0" y="4071"/>
                </a:lnTo>
                <a:lnTo>
                  <a:pt x="0"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任意多边形 15"/>
          <p:cNvSpPr/>
          <p:nvPr/>
        </p:nvSpPr>
        <p:spPr>
          <a:xfrm>
            <a:off x="12252451" y="3717531"/>
            <a:ext cx="33539" cy="4071"/>
          </a:xfrm>
          <a:custGeom>
            <a:avLst/>
            <a:gdLst>
              <a:gd name="connsiteX0" fmla="*/ 33539 w 33539"/>
              <a:gd name="connsiteY0" fmla="*/ 0 h 4071"/>
              <a:gd name="connsiteX1" fmla="*/ 33539 w 33539"/>
              <a:gd name="connsiteY1" fmla="*/ 4071 h 4071"/>
              <a:gd name="connsiteX2" fmla="*/ 0 w 33539"/>
              <a:gd name="connsiteY2" fmla="*/ 4071 h 4071"/>
              <a:gd name="connsiteX3" fmla="*/ 33539 w 33539"/>
              <a:gd name="connsiteY3" fmla="*/ 0 h 4071"/>
            </a:gdLst>
            <a:ahLst/>
            <a:cxnLst>
              <a:cxn ang="0">
                <a:pos x="connsiteX0" y="connsiteY0"/>
              </a:cxn>
              <a:cxn ang="0">
                <a:pos x="connsiteX1" y="connsiteY1"/>
              </a:cxn>
              <a:cxn ang="0">
                <a:pos x="connsiteX2" y="connsiteY2"/>
              </a:cxn>
              <a:cxn ang="0">
                <a:pos x="connsiteX3" y="connsiteY3"/>
              </a:cxn>
            </a:cxnLst>
            <a:rect l="l" t="t" r="r" b="b"/>
            <a:pathLst>
              <a:path w="33539" h="4071">
                <a:moveTo>
                  <a:pt x="33539" y="0"/>
                </a:moveTo>
                <a:lnTo>
                  <a:pt x="33539" y="4071"/>
                </a:lnTo>
                <a:lnTo>
                  <a:pt x="0" y="4071"/>
                </a:lnTo>
                <a:lnTo>
                  <a:pt x="33539"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560303" y="2408543"/>
            <a:ext cx="2607936" cy="3079426"/>
            <a:chOff x="1596325" y="2538920"/>
            <a:chExt cx="2758699" cy="3257446"/>
          </a:xfrm>
        </p:grpSpPr>
        <p:sp>
          <p:nvSpPr>
            <p:cNvPr id="6" name="矩形 5"/>
            <p:cNvSpPr/>
            <p:nvPr/>
          </p:nvSpPr>
          <p:spPr>
            <a:xfrm>
              <a:off x="1596325" y="2991173"/>
              <a:ext cx="2758699" cy="2805193"/>
            </a:xfrm>
            <a:prstGeom prst="rect">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椭圆 6"/>
            <p:cNvSpPr/>
            <p:nvPr/>
          </p:nvSpPr>
          <p:spPr>
            <a:xfrm>
              <a:off x="2331284" y="2538920"/>
              <a:ext cx="1288780" cy="1288780"/>
            </a:xfrm>
            <a:prstGeom prst="ellipse">
              <a:avLst/>
            </a:prstGeom>
            <a:blipFill dpi="0" rotWithShape="1">
              <a:blip r:embed="rId3" cstate="print">
                <a:extLst>
                  <a:ext uri="{28A0092B-C50C-407E-A947-70E740481C1C}">
                    <a14:useLocalDpi xmlns:a14="http://schemas.microsoft.com/office/drawing/2010/main" val="0"/>
                  </a:ext>
                </a:extLst>
              </a:blip>
              <a:srcRect/>
              <a:stretch>
                <a:fillRect l="-24941" r="-24941"/>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1"/>
            <p:cNvSpPr txBox="1"/>
            <p:nvPr/>
          </p:nvSpPr>
          <p:spPr>
            <a:xfrm>
              <a:off x="1934184" y="4588251"/>
              <a:ext cx="2082980" cy="800219"/>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a:t>
              </a:r>
              <a:r>
                <a:rPr lang="zh-CN" altLang="en-US" sz="1000" dirty="0">
                  <a:solidFill>
                    <a:schemeClr val="bg1"/>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bg1"/>
                  </a:solidFill>
                  <a:latin typeface="微软雅黑" panose="020B0503020204020204" pitchFamily="34" charset="-122"/>
                  <a:ea typeface="微软雅黑" panose="020B0503020204020204" pitchFamily="34" charset="-122"/>
                </a:rPr>
                <a:t>通过</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6" name="Subtitle 2">
              <a:extLst>
                <a:ext uri="{FF2B5EF4-FFF2-40B4-BE49-F238E27FC236}">
                  <a16:creationId xmlns:a16="http://schemas.microsoft.com/office/drawing/2014/main" xmlns="" id="{360062CF-4239-4286-B703-132EC1F0E32B}"/>
                </a:ext>
              </a:extLst>
            </p:cNvPr>
            <p:cNvSpPr txBox="1">
              <a:spLocks/>
            </p:cNvSpPr>
            <p:nvPr/>
          </p:nvSpPr>
          <p:spPr>
            <a:xfrm>
              <a:off x="2117048" y="410274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稳定的客户</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9" name="组合 28"/>
          <p:cNvGrpSpPr/>
          <p:nvPr/>
        </p:nvGrpSpPr>
        <p:grpSpPr>
          <a:xfrm>
            <a:off x="4797331" y="2408543"/>
            <a:ext cx="2607936" cy="3079426"/>
            <a:chOff x="1596325" y="2538920"/>
            <a:chExt cx="2758699" cy="3257446"/>
          </a:xfrm>
        </p:grpSpPr>
        <p:sp>
          <p:nvSpPr>
            <p:cNvPr id="30" name="矩形 29"/>
            <p:cNvSpPr/>
            <p:nvPr/>
          </p:nvSpPr>
          <p:spPr>
            <a:xfrm>
              <a:off x="1596325" y="2991173"/>
              <a:ext cx="2758699" cy="2805193"/>
            </a:xfrm>
            <a:prstGeom prst="rect">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椭圆 30"/>
            <p:cNvSpPr/>
            <p:nvPr/>
          </p:nvSpPr>
          <p:spPr>
            <a:xfrm>
              <a:off x="2331284" y="2538920"/>
              <a:ext cx="1288780" cy="1288780"/>
            </a:xfrm>
            <a:prstGeom prst="ellipse">
              <a:avLst/>
            </a:prstGeom>
            <a:blipFill dpi="0" rotWithShape="1">
              <a:blip r:embed="rId4" cstate="print">
                <a:extLst>
                  <a:ext uri="{28A0092B-C50C-407E-A947-70E740481C1C}">
                    <a14:useLocalDpi xmlns:a14="http://schemas.microsoft.com/office/drawing/2010/main" val="0"/>
                  </a:ext>
                </a:extLst>
              </a:blip>
              <a:srcRect/>
              <a:stretch>
                <a:fillRect l="-25000" r="-25000"/>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TextBox 21"/>
            <p:cNvSpPr txBox="1"/>
            <p:nvPr/>
          </p:nvSpPr>
          <p:spPr>
            <a:xfrm>
              <a:off x="1934184" y="4588251"/>
              <a:ext cx="2082980" cy="800219"/>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a:t>
              </a:r>
              <a:r>
                <a:rPr lang="zh-CN" altLang="en-US" sz="1000" dirty="0">
                  <a:solidFill>
                    <a:schemeClr val="bg1"/>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bg1"/>
                  </a:solidFill>
                  <a:latin typeface="微软雅黑" panose="020B0503020204020204" pitchFamily="34" charset="-122"/>
                  <a:ea typeface="微软雅黑" panose="020B0503020204020204" pitchFamily="34" charset="-122"/>
                </a:rPr>
                <a:t>通过</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3" name="Subtitle 2">
              <a:extLst>
                <a:ext uri="{FF2B5EF4-FFF2-40B4-BE49-F238E27FC236}">
                  <a16:creationId xmlns:a16="http://schemas.microsoft.com/office/drawing/2014/main" xmlns="" id="{360062CF-4239-4286-B703-132EC1F0E32B}"/>
                </a:ext>
              </a:extLst>
            </p:cNvPr>
            <p:cNvSpPr txBox="1">
              <a:spLocks/>
            </p:cNvSpPr>
            <p:nvPr/>
          </p:nvSpPr>
          <p:spPr>
            <a:xfrm>
              <a:off x="2117048" y="410274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持续的资源</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4" name="组合 33"/>
          <p:cNvGrpSpPr/>
          <p:nvPr/>
        </p:nvGrpSpPr>
        <p:grpSpPr>
          <a:xfrm>
            <a:off x="8034359" y="2408543"/>
            <a:ext cx="2607936" cy="3079426"/>
            <a:chOff x="1596325" y="2538920"/>
            <a:chExt cx="2758699" cy="3257446"/>
          </a:xfrm>
        </p:grpSpPr>
        <p:sp>
          <p:nvSpPr>
            <p:cNvPr id="35" name="矩形 34"/>
            <p:cNvSpPr/>
            <p:nvPr/>
          </p:nvSpPr>
          <p:spPr>
            <a:xfrm>
              <a:off x="1596325" y="2991173"/>
              <a:ext cx="2758699" cy="2805193"/>
            </a:xfrm>
            <a:prstGeom prst="rect">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椭圆 35"/>
            <p:cNvSpPr/>
            <p:nvPr/>
          </p:nvSpPr>
          <p:spPr>
            <a:xfrm>
              <a:off x="2331284" y="2538920"/>
              <a:ext cx="1288780" cy="1288780"/>
            </a:xfrm>
            <a:prstGeom prst="ellipse">
              <a:avLst/>
            </a:prstGeom>
            <a:blipFill dpi="0" rotWithShape="1">
              <a:blip r:embed="rId5" cstate="print">
                <a:extLst>
                  <a:ext uri="{28A0092B-C50C-407E-A947-70E740481C1C}">
                    <a14:useLocalDpi xmlns:a14="http://schemas.microsoft.com/office/drawing/2010/main" val="0"/>
                  </a:ext>
                </a:extLst>
              </a:blip>
              <a:srcRect/>
              <a:stretch>
                <a:fillRect l="-1920" r="-48080"/>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TextBox 21"/>
            <p:cNvSpPr txBox="1"/>
            <p:nvPr/>
          </p:nvSpPr>
          <p:spPr>
            <a:xfrm>
              <a:off x="1934184" y="4588251"/>
              <a:ext cx="2082980" cy="800219"/>
            </a:xfrm>
            <a:prstGeom prst="rect">
              <a:avLst/>
            </a:prstGeom>
            <a:noFill/>
          </p:spPr>
          <p:txBody>
            <a:bodyPr wrap="square" lIns="0" tIns="0" rIns="0" bIns="0"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这里您</a:t>
              </a:r>
              <a:r>
                <a:rPr lang="zh-CN" altLang="en-US" sz="1000" dirty="0">
                  <a:solidFill>
                    <a:schemeClr val="bg1"/>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bg1"/>
                  </a:solidFill>
                  <a:latin typeface="微软雅黑" panose="020B0503020204020204" pitchFamily="34" charset="-122"/>
                  <a:ea typeface="微软雅黑" panose="020B0503020204020204" pitchFamily="34" charset="-122"/>
                </a:rPr>
                <a:t>通过</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8" name="Subtitle 2">
              <a:extLst>
                <a:ext uri="{FF2B5EF4-FFF2-40B4-BE49-F238E27FC236}">
                  <a16:creationId xmlns:a16="http://schemas.microsoft.com/office/drawing/2014/main" xmlns="" id="{360062CF-4239-4286-B703-132EC1F0E32B}"/>
                </a:ext>
              </a:extLst>
            </p:cNvPr>
            <p:cNvSpPr txBox="1">
              <a:spLocks/>
            </p:cNvSpPr>
            <p:nvPr/>
          </p:nvSpPr>
          <p:spPr>
            <a:xfrm>
              <a:off x="2117048" y="410274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稳固的市场</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4" name="组合 23"/>
          <p:cNvGrpSpPr/>
          <p:nvPr/>
        </p:nvGrpSpPr>
        <p:grpSpPr>
          <a:xfrm>
            <a:off x="992760" y="893650"/>
            <a:ext cx="3573385" cy="1007620"/>
            <a:chOff x="992760" y="893650"/>
            <a:chExt cx="3573385" cy="1007620"/>
          </a:xfrm>
        </p:grpSpPr>
        <p:grpSp>
          <p:nvGrpSpPr>
            <p:cNvPr id="27" name="组合 26">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40"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品牌价值</a:t>
                </a:r>
              </a:p>
            </p:txBody>
          </p:sp>
          <p:sp>
            <p:nvSpPr>
              <p:cNvPr id="41"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8" name="直接连接符 27"/>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09862883"/>
      </p:ext>
    </p:extLst>
  </p:cSld>
  <p:clrMapOvr>
    <a:masterClrMapping/>
  </p:clrMapOvr>
  <p:transition spd="med" advClick="0" advTm="4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randombar(horizontal)">
                                      <p:cBhvr>
                                        <p:cTn id="10" dur="500"/>
                                        <p:tgtEl>
                                          <p:spTgt spid="16"/>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1189202" y="4667045"/>
            <a:ext cx="4707556" cy="1200329"/>
          </a:xfrm>
          <a:prstGeom prst="rect">
            <a:avLst/>
          </a:prstGeom>
          <a:noFill/>
        </p:spPr>
        <p:txBody>
          <a:bodyPr wrap="square" rtlCol="0">
            <a:spAutoFit/>
          </a:bodyPr>
          <a:lstStyle/>
          <a:p>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Brief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template</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ppt</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a:t>
            </a:r>
            <a:r>
              <a:rPr lang="en-US" altLang="zh-CN" sz="1200" dirty="0" err="1">
                <a:solidFill>
                  <a:schemeClr val="bg1">
                    <a:lumMod val="50000"/>
                  </a:schemeClr>
                </a:solidFill>
                <a:latin typeface="Adobe 宋体 Std L" panose="02020300000000000000" pitchFamily="18" charset="-122"/>
                <a:ea typeface="Adobe 宋体 Std L" panose="02020300000000000000" pitchFamily="18" charset="-122"/>
              </a:rPr>
              <a:t>templateBrief</a:t>
            </a:r>
            <a:r>
              <a:rPr lang="en-US" altLang="zh-CN" sz="1200" dirty="0">
                <a:solidFill>
                  <a:schemeClr val="bg1">
                    <a:lumMod val="50000"/>
                  </a:schemeClr>
                </a:solidFill>
                <a:latin typeface="Adobe 宋体 Std L" panose="02020300000000000000" pitchFamily="18" charset="-122"/>
                <a:ea typeface="Adobe 宋体 Std L" panose="02020300000000000000" pitchFamily="18" charset="-122"/>
              </a:rPr>
              <a:t> introduction to the business plan for atmospheric minimalism </a:t>
            </a:r>
            <a:r>
              <a:rPr lang="en-US" altLang="zh-CN" sz="1200" dirty="0" err="1" smtClean="0">
                <a:solidFill>
                  <a:schemeClr val="bg1">
                    <a:lumMod val="50000"/>
                  </a:schemeClr>
                </a:solidFill>
                <a:latin typeface="Adobe 宋体 Std L" panose="02020300000000000000" pitchFamily="18" charset="-122"/>
                <a:ea typeface="Adobe 宋体 Std L" panose="02020300000000000000" pitchFamily="18" charset="-122"/>
              </a:rPr>
              <a:t>ppt</a:t>
            </a:r>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a:p>
            <a:endParaRPr lang="zh-CN" altLang="en-US" sz="1200" dirty="0">
              <a:solidFill>
                <a:schemeClr val="bg1">
                  <a:lumMod val="50000"/>
                </a:schemeClr>
              </a:solidFill>
              <a:latin typeface="Adobe 宋体 Std L" panose="02020300000000000000" pitchFamily="18" charset="-122"/>
              <a:ea typeface="Adobe 宋体 Std L" panose="02020300000000000000" pitchFamily="18" charset="-122"/>
            </a:endParaRPr>
          </a:p>
        </p:txBody>
      </p:sp>
      <p:sp>
        <p:nvSpPr>
          <p:cNvPr id="33" name="矩形 32">
            <a:extLst>
              <a:ext uri="{FF2B5EF4-FFF2-40B4-BE49-F238E27FC236}">
                <a16:creationId xmlns:a16="http://schemas.microsoft.com/office/drawing/2014/main" xmlns="" id="{E953EC67-983F-4ED9-8A74-8D1FAF97B993}"/>
              </a:ext>
            </a:extLst>
          </p:cNvPr>
          <p:cNvSpPr/>
          <p:nvPr/>
        </p:nvSpPr>
        <p:spPr>
          <a:xfrm>
            <a:off x="2371655" y="2425232"/>
            <a:ext cx="274482" cy="248202"/>
          </a:xfrm>
          <a:prstGeom prst="rect">
            <a:avLst/>
          </a:prstGeom>
          <a:noFill/>
          <a:ln w="19050">
            <a:solidFill>
              <a:srgbClr val="86BC42"/>
            </a:soli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noProof="1">
              <a:solidFill>
                <a:prstClr val="white"/>
              </a:solidFill>
              <a:ea typeface="微软雅黑 Light" panose="020B0502040204020203" pitchFamily="34" charset="-122"/>
            </a:endParaRPr>
          </a:p>
        </p:txBody>
      </p:sp>
      <p:sp>
        <p:nvSpPr>
          <p:cNvPr id="49" name="圆角矩形 48"/>
          <p:cNvSpPr/>
          <p:nvPr/>
        </p:nvSpPr>
        <p:spPr>
          <a:xfrm>
            <a:off x="2137101" y="2906353"/>
            <a:ext cx="162807" cy="166369"/>
          </a:xfrm>
          <a:prstGeom prst="roundRect">
            <a:avLst>
              <a:gd name="adj" fmla="val 0"/>
            </a:avLst>
          </a:prstGeom>
          <a:solidFill>
            <a:srgbClr val="86BC42">
              <a:alpha val="8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50" name="圆角矩形 49"/>
          <p:cNvSpPr/>
          <p:nvPr/>
        </p:nvSpPr>
        <p:spPr>
          <a:xfrm>
            <a:off x="2646137" y="3191959"/>
            <a:ext cx="93930" cy="107368"/>
          </a:xfrm>
          <a:prstGeom prst="roundRect">
            <a:avLst>
              <a:gd name="adj" fmla="val 0"/>
            </a:avLst>
          </a:prstGeom>
          <a:solidFill>
            <a:srgbClr val="86BC42">
              <a:alpha val="40000"/>
            </a:srgb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grpSp>
        <p:nvGrpSpPr>
          <p:cNvPr id="4" name="组合 3"/>
          <p:cNvGrpSpPr/>
          <p:nvPr/>
        </p:nvGrpSpPr>
        <p:grpSpPr>
          <a:xfrm>
            <a:off x="1262550" y="1309811"/>
            <a:ext cx="1323257" cy="1254619"/>
            <a:chOff x="1296375" y="2442947"/>
            <a:chExt cx="1642138" cy="1556959"/>
          </a:xfrm>
        </p:grpSpPr>
        <p:sp>
          <p:nvSpPr>
            <p:cNvPr id="38" name="圆角矩形 37"/>
            <p:cNvSpPr/>
            <p:nvPr/>
          </p:nvSpPr>
          <p:spPr>
            <a:xfrm>
              <a:off x="1324332" y="2452161"/>
              <a:ext cx="1548332" cy="1547745"/>
            </a:xfrm>
            <a:prstGeom prst="roundRect">
              <a:avLst>
                <a:gd name="adj" fmla="val 0"/>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bg1"/>
                </a:solidFill>
              </a:endParaRPr>
            </a:p>
          </p:txBody>
        </p:sp>
        <p:sp>
          <p:nvSpPr>
            <p:cNvPr id="48" name="TextBox 30">
              <a:extLst>
                <a:ext uri="{FF2B5EF4-FFF2-40B4-BE49-F238E27FC236}">
                  <a16:creationId xmlns:a16="http://schemas.microsoft.com/office/drawing/2014/main" xmlns="" id="{BA8EA202-F87D-45AF-91DB-F2B3A7B8F57B}"/>
                </a:ext>
              </a:extLst>
            </p:cNvPr>
            <p:cNvSpPr txBox="1"/>
            <p:nvPr/>
          </p:nvSpPr>
          <p:spPr>
            <a:xfrm>
              <a:off x="1396299" y="2442947"/>
              <a:ext cx="1389866" cy="1375003"/>
            </a:xfrm>
            <a:prstGeom prst="rect">
              <a:avLst/>
            </a:prstGeom>
            <a:noFill/>
          </p:spPr>
          <p:txBody>
            <a:bodyPr wrap="square" rtlCol="0">
              <a:spAutoFit/>
            </a:bodyPr>
            <a:lstStyle/>
            <a:p>
              <a:pPr algn="ctr" defTabSz="228600"/>
              <a:r>
                <a:rPr lang="en-US" altLang="zh-CN" sz="6600" dirty="0" smtClean="0">
                  <a:solidFill>
                    <a:schemeClr val="bg1"/>
                  </a:solidFill>
                  <a:latin typeface="Agency FB" panose="020B0503020202020204" pitchFamily="34" charset="0"/>
                  <a:ea typeface="微软雅黑 Light" panose="020B0502040204020203" pitchFamily="34" charset="-122"/>
                </a:rPr>
                <a:t>04</a:t>
              </a:r>
              <a:endParaRPr lang="zh-CN" altLang="en-US" sz="6600" dirty="0">
                <a:solidFill>
                  <a:schemeClr val="bg1"/>
                </a:solidFill>
                <a:latin typeface="Agency FB" panose="020B0503020202020204" pitchFamily="34" charset="0"/>
                <a:ea typeface="微软雅黑 Light" panose="020B0502040204020203" pitchFamily="34" charset="-122"/>
              </a:endParaRPr>
            </a:p>
          </p:txBody>
        </p:sp>
        <p:sp>
          <p:nvSpPr>
            <p:cNvPr id="51" name="TextBox 30">
              <a:extLst>
                <a:ext uri="{FF2B5EF4-FFF2-40B4-BE49-F238E27FC236}">
                  <a16:creationId xmlns:a16="http://schemas.microsoft.com/office/drawing/2014/main" xmlns="" id="{BA8EA202-F87D-45AF-91DB-F2B3A7B8F57B}"/>
                </a:ext>
              </a:extLst>
            </p:cNvPr>
            <p:cNvSpPr txBox="1"/>
            <p:nvPr/>
          </p:nvSpPr>
          <p:spPr>
            <a:xfrm>
              <a:off x="1296375" y="3507262"/>
              <a:ext cx="1642138" cy="420139"/>
            </a:xfrm>
            <a:prstGeom prst="rect">
              <a:avLst/>
            </a:prstGeom>
            <a:noFill/>
          </p:spPr>
          <p:txBody>
            <a:bodyPr wrap="square" rtlCol="0">
              <a:spAutoFit/>
            </a:bodyPr>
            <a:lstStyle/>
            <a:p>
              <a:pPr algn="ctr" defTabSz="228600"/>
              <a:r>
                <a:rPr lang="en-US" altLang="zh-CN" sz="1600" b="1" spc="300" dirty="0" smtClean="0">
                  <a:solidFill>
                    <a:schemeClr val="bg1"/>
                  </a:solidFill>
                  <a:latin typeface="仿宋" panose="02010609060101010101" pitchFamily="49" charset="-122"/>
                  <a:ea typeface="仿宋" panose="02010609060101010101" pitchFamily="49" charset="-122"/>
                </a:rPr>
                <a:t>PART</a:t>
              </a:r>
              <a:endParaRPr lang="zh-CN" altLang="en-US" sz="1600" b="1" spc="300" dirty="0">
                <a:solidFill>
                  <a:schemeClr val="bg1"/>
                </a:solidFill>
                <a:latin typeface="仿宋" panose="02010609060101010101" pitchFamily="49" charset="-122"/>
                <a:ea typeface="仿宋" panose="02010609060101010101" pitchFamily="49" charset="-122"/>
              </a:endParaRPr>
            </a:p>
          </p:txBody>
        </p:sp>
      </p:grpSp>
      <p:sp>
        <p:nvSpPr>
          <p:cNvPr id="52" name="文本框 51"/>
          <p:cNvSpPr txBox="1"/>
          <p:nvPr/>
        </p:nvSpPr>
        <p:spPr>
          <a:xfrm>
            <a:off x="1147637" y="3910426"/>
            <a:ext cx="2880666" cy="742319"/>
          </a:xfrm>
          <a:prstGeom prst="rect">
            <a:avLst/>
          </a:prstGeom>
          <a:noFill/>
          <a:scene3d>
            <a:camera prst="perspectiveRight"/>
            <a:lightRig rig="threePt" dir="t"/>
          </a:scene3d>
        </p:spPr>
        <p:txBody>
          <a:bodyPr wrap="square" rtlCol="0">
            <a:spAutoFit/>
          </a:bodyPr>
          <a:lstStyle/>
          <a:p>
            <a:pPr>
              <a:lnSpc>
                <a:spcPct val="130000"/>
              </a:lnSpc>
            </a:pPr>
            <a:r>
              <a:rPr lang="zh-CN" altLang="en-US" sz="3600" b="1" dirty="0">
                <a:solidFill>
                  <a:srgbClr val="343434"/>
                </a:solidFill>
                <a:latin typeface="微软雅黑" panose="020B0503020204020204" pitchFamily="34" charset="-122"/>
                <a:ea typeface="微软雅黑" panose="020B0503020204020204" pitchFamily="34" charset="-122"/>
              </a:rPr>
              <a:t>规划与未来</a:t>
            </a:r>
          </a:p>
        </p:txBody>
      </p:sp>
      <p:sp>
        <p:nvSpPr>
          <p:cNvPr id="14" name="文本框 13"/>
          <p:cNvSpPr txBox="1"/>
          <p:nvPr/>
        </p:nvSpPr>
        <p:spPr>
          <a:xfrm>
            <a:off x="5723760" y="1240860"/>
            <a:ext cx="5614899" cy="1754326"/>
          </a:xfrm>
          <a:prstGeom prst="rect">
            <a:avLst/>
          </a:prstGeom>
          <a:noFill/>
          <a:scene3d>
            <a:camera prst="perspectiveRight"/>
            <a:lightRig rig="threePt" dir="t"/>
          </a:scene3d>
        </p:spPr>
        <p:txBody>
          <a:bodyPr wrap="square" rtlCol="0">
            <a:spAutoFit/>
          </a:bodyPr>
          <a:lstStyle/>
          <a:p>
            <a:pPr algn="r" fontAlgn="auto">
              <a:spcBef>
                <a:spcPts val="0"/>
              </a:spcBef>
              <a:spcAft>
                <a:spcPts val="0"/>
              </a:spcAft>
              <a:buFontTx/>
              <a:buNone/>
            </a:pPr>
            <a:r>
              <a:rPr lang="en-US" altLang="zh-CN" sz="5400" spc="300" dirty="0" smtClean="0">
                <a:solidFill>
                  <a:srgbClr val="86BC42">
                    <a:alpha val="28000"/>
                  </a:srgbClr>
                </a:solidFill>
                <a:latin typeface="Impact" panose="020B0806030902050204" pitchFamily="34" charset="0"/>
                <a:ea typeface="微软雅黑" panose="020B0503020204020204" pitchFamily="34" charset="-122"/>
              </a:rPr>
              <a:t>COMPANY INTRODUCTION</a:t>
            </a:r>
            <a:endParaRPr lang="en-US" altLang="zh-CN" sz="5400" spc="300" dirty="0">
              <a:solidFill>
                <a:srgbClr val="86BC42">
                  <a:alpha val="28000"/>
                </a:srgbClr>
              </a:solidFill>
              <a:latin typeface="Impact" panose="020B0806030902050204" pitchFamily="34" charset="0"/>
              <a:ea typeface="微软雅黑" panose="020B0503020204020204" pitchFamily="34"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8344" y="999556"/>
            <a:ext cx="5715000" cy="5715000"/>
          </a:xfrm>
          <a:prstGeom prst="rect">
            <a:avLst/>
          </a:prstGeom>
        </p:spPr>
      </p:pic>
      <p:cxnSp>
        <p:nvCxnSpPr>
          <p:cNvPr id="6" name="直接连接符 5"/>
          <p:cNvCxnSpPr/>
          <p:nvPr/>
        </p:nvCxnSpPr>
        <p:spPr>
          <a:xfrm>
            <a:off x="1285078" y="5795322"/>
            <a:ext cx="559986"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931976"/>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53" presetClass="entr" presetSubtype="16"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52"/>
                                        </p:tgtEl>
                                        <p:attrNameLst>
                                          <p:attrName>style.visibility</p:attrName>
                                        </p:attrNameLst>
                                      </p:cBhvr>
                                      <p:to>
                                        <p:strVal val="visible"/>
                                      </p:to>
                                    </p:set>
                                    <p:anim calcmode="lin" valueType="num">
                                      <p:cBhvr>
                                        <p:cTn id="35" dur="7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36" dur="750" fill="hold"/>
                                        <p:tgtEl>
                                          <p:spTgt spid="52"/>
                                        </p:tgtEl>
                                        <p:attrNameLst>
                                          <p:attrName>ppt_y</p:attrName>
                                        </p:attrNameLst>
                                      </p:cBhvr>
                                      <p:tavLst>
                                        <p:tav tm="0">
                                          <p:val>
                                            <p:strVal val="#ppt_y"/>
                                          </p:val>
                                        </p:tav>
                                        <p:tav tm="100000">
                                          <p:val>
                                            <p:strVal val="#ppt_y"/>
                                          </p:val>
                                        </p:tav>
                                      </p:tavLst>
                                    </p:anim>
                                    <p:anim calcmode="lin" valueType="num">
                                      <p:cBhvr>
                                        <p:cTn id="37" dur="7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38" dur="7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750" tmFilter="0,0; .5, 1; 1, 1"/>
                                        <p:tgtEl>
                                          <p:spTgt spid="52"/>
                                        </p:tgtEl>
                                      </p:cBhvr>
                                    </p:animEffect>
                                  </p:childTnLst>
                                </p:cTn>
                              </p:par>
                              <p:par>
                                <p:cTn id="40" presetID="22" presetClass="entr" presetSubtype="1" fill="hold" grpId="0" nodeType="withEffect">
                                  <p:stCondLst>
                                    <p:cond delay="125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22" presetClass="entr" presetSubtype="8" fill="hold" nodeType="withEffect">
                                  <p:stCondLst>
                                    <p:cond delay="150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33" grpId="0" animBg="1"/>
      <p:bldP spid="49" grpId="0" animBg="1"/>
      <p:bldP spid="50" grpId="0" animBg="1"/>
      <p:bldP spid="52"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4916" y="589767"/>
            <a:ext cx="5935200" cy="5724396"/>
          </a:xfrm>
          <a:custGeom>
            <a:avLst/>
            <a:gdLst>
              <a:gd name="connsiteX0" fmla="*/ 0 w 7110549"/>
              <a:gd name="connsiteY0" fmla="*/ 0 h 6858000"/>
              <a:gd name="connsiteX1" fmla="*/ 7110549 w 7110549"/>
              <a:gd name="connsiteY1" fmla="*/ 0 h 6858000"/>
              <a:gd name="connsiteX2" fmla="*/ 7110549 w 7110549"/>
              <a:gd name="connsiteY2" fmla="*/ 6858000 h 6858000"/>
              <a:gd name="connsiteX3" fmla="*/ 0 w 7110549"/>
              <a:gd name="connsiteY3" fmla="*/ 6858000 h 6858000"/>
              <a:gd name="connsiteX4" fmla="*/ 0 w 7110549"/>
              <a:gd name="connsiteY4"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6858000 h 6858000"/>
              <a:gd name="connsiteX5" fmla="*/ 0 w 7110549"/>
              <a:gd name="connsiteY5"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0549" h="6858000">
                <a:moveTo>
                  <a:pt x="0" y="0"/>
                </a:moveTo>
                <a:lnTo>
                  <a:pt x="7110549" y="0"/>
                </a:lnTo>
                <a:lnTo>
                  <a:pt x="7110549" y="6858000"/>
                </a:lnTo>
                <a:lnTo>
                  <a:pt x="2024743" y="6844937"/>
                </a:lnTo>
                <a:lnTo>
                  <a:pt x="0" y="0"/>
                </a:lnTo>
                <a:close/>
              </a:path>
            </a:pathLst>
          </a:custGeom>
          <a:blipFill dpi="0" rotWithShape="1">
            <a:blip r:embed="rId3">
              <a:extLst>
                <a:ext uri="{28A0092B-C50C-407E-A947-70E740481C1C}">
                  <a14:useLocalDpi xmlns:a14="http://schemas.microsoft.com/office/drawing/2010/main" val="0"/>
                </a:ext>
              </a:extLst>
            </a:blip>
            <a:srcRect/>
            <a:stretch>
              <a:fillRect l="-415" r="-590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241278" y="2329675"/>
            <a:ext cx="4084647" cy="805662"/>
            <a:chOff x="444137" y="1767721"/>
            <a:chExt cx="4084647" cy="805662"/>
          </a:xfrm>
        </p:grpSpPr>
        <p:sp>
          <p:nvSpPr>
            <p:cNvPr id="4" name="矩形 3"/>
            <p:cNvSpPr/>
            <p:nvPr/>
          </p:nvSpPr>
          <p:spPr>
            <a:xfrm>
              <a:off x="444137" y="1791579"/>
              <a:ext cx="829186" cy="781804"/>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21"/>
            <p:cNvSpPr txBox="1"/>
            <p:nvPr/>
          </p:nvSpPr>
          <p:spPr>
            <a:xfrm>
              <a:off x="1588970" y="2155602"/>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Subtitle 2">
              <a:extLst>
                <a:ext uri="{FF2B5EF4-FFF2-40B4-BE49-F238E27FC236}">
                  <a16:creationId xmlns:a16="http://schemas.microsoft.com/office/drawing/2014/main" xmlns="" id="{360062CF-4239-4286-B703-132EC1F0E32B}"/>
                </a:ext>
              </a:extLst>
            </p:cNvPr>
            <p:cNvSpPr txBox="1">
              <a:spLocks/>
            </p:cNvSpPr>
            <p:nvPr/>
          </p:nvSpPr>
          <p:spPr>
            <a:xfrm>
              <a:off x="1493130" y="176772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政策支持</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23" name="组合 22"/>
            <p:cNvGrpSpPr/>
            <p:nvPr/>
          </p:nvGrpSpPr>
          <p:grpSpPr>
            <a:xfrm>
              <a:off x="647985" y="1927200"/>
              <a:ext cx="455799" cy="457102"/>
              <a:chOff x="1649413" y="1535114"/>
              <a:chExt cx="555625" cy="557213"/>
            </a:xfrm>
            <a:solidFill>
              <a:schemeClr val="bg1"/>
            </a:solidFill>
          </p:grpSpPr>
          <p:sp>
            <p:nvSpPr>
              <p:cNvPr id="24" name="Freeform 33"/>
              <p:cNvSpPr>
                <a:spLocks/>
              </p:cNvSpPr>
              <p:nvPr/>
            </p:nvSpPr>
            <p:spPr bwMode="auto">
              <a:xfrm>
                <a:off x="2147888" y="1535114"/>
                <a:ext cx="57150" cy="58738"/>
              </a:xfrm>
              <a:custGeom>
                <a:avLst/>
                <a:gdLst>
                  <a:gd name="T0" fmla="*/ 0 w 20"/>
                  <a:gd name="T1" fmla="*/ 9 h 20"/>
                  <a:gd name="T2" fmla="*/ 11 w 20"/>
                  <a:gd name="T3" fmla="*/ 20 h 20"/>
                  <a:gd name="T4" fmla="*/ 14 w 20"/>
                  <a:gd name="T5" fmla="*/ 5 h 20"/>
                  <a:gd name="T6" fmla="*/ 0 w 20"/>
                  <a:gd name="T7" fmla="*/ 9 h 20"/>
                </a:gdLst>
                <a:ahLst/>
                <a:cxnLst>
                  <a:cxn ang="0">
                    <a:pos x="T0" y="T1"/>
                  </a:cxn>
                  <a:cxn ang="0">
                    <a:pos x="T2" y="T3"/>
                  </a:cxn>
                  <a:cxn ang="0">
                    <a:pos x="T4" y="T5"/>
                  </a:cxn>
                  <a:cxn ang="0">
                    <a:pos x="T6" y="T7"/>
                  </a:cxn>
                </a:cxnLst>
                <a:rect l="0" t="0" r="r" b="b"/>
                <a:pathLst>
                  <a:path w="20" h="20">
                    <a:moveTo>
                      <a:pt x="0" y="9"/>
                    </a:moveTo>
                    <a:cubicBezTo>
                      <a:pt x="11" y="20"/>
                      <a:pt x="11" y="20"/>
                      <a:pt x="11" y="20"/>
                    </a:cubicBezTo>
                    <a:cubicBezTo>
                      <a:pt x="18" y="13"/>
                      <a:pt x="20" y="11"/>
                      <a:pt x="14" y="5"/>
                    </a:cubicBezTo>
                    <a:cubicBezTo>
                      <a:pt x="9" y="0"/>
                      <a:pt x="7" y="2"/>
                      <a:pt x="0"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4"/>
              <p:cNvSpPr>
                <a:spLocks noEditPoints="1"/>
              </p:cNvSpPr>
              <p:nvPr/>
            </p:nvSpPr>
            <p:spPr bwMode="auto">
              <a:xfrm>
                <a:off x="1830388" y="1555751"/>
                <a:ext cx="355600" cy="355600"/>
              </a:xfrm>
              <a:custGeom>
                <a:avLst/>
                <a:gdLst>
                  <a:gd name="T0" fmla="*/ 0 w 224"/>
                  <a:gd name="T1" fmla="*/ 224 h 224"/>
                  <a:gd name="T2" fmla="*/ 20 w 224"/>
                  <a:gd name="T3" fmla="*/ 175 h 224"/>
                  <a:gd name="T4" fmla="*/ 197 w 224"/>
                  <a:gd name="T5" fmla="*/ 0 h 224"/>
                  <a:gd name="T6" fmla="*/ 224 w 224"/>
                  <a:gd name="T7" fmla="*/ 27 h 224"/>
                  <a:gd name="T8" fmla="*/ 45 w 224"/>
                  <a:gd name="T9" fmla="*/ 206 h 224"/>
                  <a:gd name="T10" fmla="*/ 0 w 224"/>
                  <a:gd name="T11" fmla="*/ 224 h 224"/>
                  <a:gd name="T12" fmla="*/ 29 w 224"/>
                  <a:gd name="T13" fmla="*/ 184 h 224"/>
                  <a:gd name="T14" fmla="*/ 22 w 224"/>
                  <a:gd name="T15" fmla="*/ 201 h 224"/>
                  <a:gd name="T16" fmla="*/ 40 w 224"/>
                  <a:gd name="T17" fmla="*/ 193 h 224"/>
                  <a:gd name="T18" fmla="*/ 206 w 224"/>
                  <a:gd name="T19" fmla="*/ 27 h 224"/>
                  <a:gd name="T20" fmla="*/ 197 w 224"/>
                  <a:gd name="T21" fmla="*/ 16 h 224"/>
                  <a:gd name="T22" fmla="*/ 29 w 224"/>
                  <a:gd name="T23" fmla="*/ 18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24">
                    <a:moveTo>
                      <a:pt x="0" y="224"/>
                    </a:moveTo>
                    <a:lnTo>
                      <a:pt x="20" y="175"/>
                    </a:lnTo>
                    <a:lnTo>
                      <a:pt x="197" y="0"/>
                    </a:lnTo>
                    <a:lnTo>
                      <a:pt x="224" y="27"/>
                    </a:lnTo>
                    <a:lnTo>
                      <a:pt x="45" y="206"/>
                    </a:lnTo>
                    <a:lnTo>
                      <a:pt x="0" y="224"/>
                    </a:lnTo>
                    <a:close/>
                    <a:moveTo>
                      <a:pt x="29" y="184"/>
                    </a:moveTo>
                    <a:lnTo>
                      <a:pt x="22" y="201"/>
                    </a:lnTo>
                    <a:lnTo>
                      <a:pt x="40" y="193"/>
                    </a:lnTo>
                    <a:lnTo>
                      <a:pt x="206" y="27"/>
                    </a:lnTo>
                    <a:lnTo>
                      <a:pt x="197" y="16"/>
                    </a:lnTo>
                    <a:lnTo>
                      <a:pt x="29" y="18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5"/>
              <p:cNvSpPr>
                <a:spLocks/>
              </p:cNvSpPr>
              <p:nvPr/>
            </p:nvSpPr>
            <p:spPr bwMode="auto">
              <a:xfrm>
                <a:off x="1847850" y="1843089"/>
                <a:ext cx="50800" cy="50800"/>
              </a:xfrm>
              <a:custGeom>
                <a:avLst/>
                <a:gdLst>
                  <a:gd name="T0" fmla="*/ 32 w 32"/>
                  <a:gd name="T1" fmla="*/ 18 h 32"/>
                  <a:gd name="T2" fmla="*/ 0 w 32"/>
                  <a:gd name="T3" fmla="*/ 32 h 32"/>
                  <a:gd name="T4" fmla="*/ 0 w 32"/>
                  <a:gd name="T5" fmla="*/ 32 h 32"/>
                  <a:gd name="T6" fmla="*/ 12 w 32"/>
                  <a:gd name="T7" fmla="*/ 0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0" y="32"/>
                    </a:lnTo>
                    <a:lnTo>
                      <a:pt x="0" y="32"/>
                    </a:lnTo>
                    <a:lnTo>
                      <a:pt x="12" y="0"/>
                    </a:lnTo>
                    <a:lnTo>
                      <a:pt x="32" y="1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6"/>
              <p:cNvSpPr>
                <a:spLocks/>
              </p:cNvSpPr>
              <p:nvPr/>
            </p:nvSpPr>
            <p:spPr bwMode="auto">
              <a:xfrm>
                <a:off x="1649413" y="1668464"/>
                <a:ext cx="422275" cy="423863"/>
              </a:xfrm>
              <a:custGeom>
                <a:avLst/>
                <a:gdLst>
                  <a:gd name="T0" fmla="*/ 266 w 266"/>
                  <a:gd name="T1" fmla="*/ 267 h 267"/>
                  <a:gd name="T2" fmla="*/ 0 w 266"/>
                  <a:gd name="T3" fmla="*/ 267 h 267"/>
                  <a:gd name="T4" fmla="*/ 0 w 266"/>
                  <a:gd name="T5" fmla="*/ 0 h 267"/>
                  <a:gd name="T6" fmla="*/ 219 w 266"/>
                  <a:gd name="T7" fmla="*/ 0 h 267"/>
                  <a:gd name="T8" fmla="*/ 219 w 266"/>
                  <a:gd name="T9" fmla="*/ 12 h 267"/>
                  <a:gd name="T10" fmla="*/ 11 w 266"/>
                  <a:gd name="T11" fmla="*/ 12 h 267"/>
                  <a:gd name="T12" fmla="*/ 11 w 266"/>
                  <a:gd name="T13" fmla="*/ 254 h 267"/>
                  <a:gd name="T14" fmla="*/ 255 w 266"/>
                  <a:gd name="T15" fmla="*/ 254 h 267"/>
                  <a:gd name="T16" fmla="*/ 255 w 266"/>
                  <a:gd name="T17" fmla="*/ 47 h 267"/>
                  <a:gd name="T18" fmla="*/ 266 w 266"/>
                  <a:gd name="T19" fmla="*/ 47 h 267"/>
                  <a:gd name="T20" fmla="*/ 266 w 266"/>
                  <a:gd name="T21"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267">
                    <a:moveTo>
                      <a:pt x="266" y="267"/>
                    </a:moveTo>
                    <a:lnTo>
                      <a:pt x="0" y="267"/>
                    </a:lnTo>
                    <a:lnTo>
                      <a:pt x="0" y="0"/>
                    </a:lnTo>
                    <a:lnTo>
                      <a:pt x="219" y="0"/>
                    </a:lnTo>
                    <a:lnTo>
                      <a:pt x="219" y="12"/>
                    </a:lnTo>
                    <a:lnTo>
                      <a:pt x="11" y="12"/>
                    </a:lnTo>
                    <a:lnTo>
                      <a:pt x="11" y="254"/>
                    </a:lnTo>
                    <a:lnTo>
                      <a:pt x="255" y="254"/>
                    </a:lnTo>
                    <a:lnTo>
                      <a:pt x="255" y="47"/>
                    </a:lnTo>
                    <a:lnTo>
                      <a:pt x="266" y="47"/>
                    </a:lnTo>
                    <a:lnTo>
                      <a:pt x="266" y="267"/>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3" name="组合 12"/>
          <p:cNvGrpSpPr/>
          <p:nvPr/>
        </p:nvGrpSpPr>
        <p:grpSpPr>
          <a:xfrm>
            <a:off x="1241278" y="3627857"/>
            <a:ext cx="4084647" cy="805662"/>
            <a:chOff x="464077" y="3019637"/>
            <a:chExt cx="4084647" cy="805662"/>
          </a:xfrm>
        </p:grpSpPr>
        <p:sp>
          <p:nvSpPr>
            <p:cNvPr id="50" name="矩形 49"/>
            <p:cNvSpPr/>
            <p:nvPr/>
          </p:nvSpPr>
          <p:spPr>
            <a:xfrm>
              <a:off x="464077" y="3043495"/>
              <a:ext cx="829186" cy="781804"/>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21"/>
            <p:cNvSpPr txBox="1"/>
            <p:nvPr/>
          </p:nvSpPr>
          <p:spPr>
            <a:xfrm>
              <a:off x="1608910" y="3407518"/>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Subtitle 2">
              <a:extLst>
                <a:ext uri="{FF2B5EF4-FFF2-40B4-BE49-F238E27FC236}">
                  <a16:creationId xmlns:a16="http://schemas.microsoft.com/office/drawing/2014/main" xmlns="" id="{360062CF-4239-4286-B703-132EC1F0E32B}"/>
                </a:ext>
              </a:extLst>
            </p:cNvPr>
            <p:cNvSpPr txBox="1">
              <a:spLocks/>
            </p:cNvSpPr>
            <p:nvPr/>
          </p:nvSpPr>
          <p:spPr>
            <a:xfrm>
              <a:off x="1513070" y="3019637"/>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行业走势</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19" name="组合 18"/>
            <p:cNvGrpSpPr/>
            <p:nvPr/>
          </p:nvGrpSpPr>
          <p:grpSpPr>
            <a:xfrm>
              <a:off x="620843" y="3216362"/>
              <a:ext cx="451893" cy="451893"/>
              <a:chOff x="11187113" y="463551"/>
              <a:chExt cx="550863" cy="550863"/>
            </a:xfrm>
            <a:solidFill>
              <a:schemeClr val="bg1"/>
            </a:solidFill>
          </p:grpSpPr>
          <p:sp>
            <p:nvSpPr>
              <p:cNvPr id="20" name="Freeform 28"/>
              <p:cNvSpPr>
                <a:spLocks/>
              </p:cNvSpPr>
              <p:nvPr/>
            </p:nvSpPr>
            <p:spPr bwMode="auto">
              <a:xfrm>
                <a:off x="11253788" y="727076"/>
                <a:ext cx="419100" cy="287338"/>
              </a:xfrm>
              <a:custGeom>
                <a:avLst/>
                <a:gdLst>
                  <a:gd name="T0" fmla="*/ 264 w 264"/>
                  <a:gd name="T1" fmla="*/ 181 h 181"/>
                  <a:gd name="T2" fmla="*/ 0 w 264"/>
                  <a:gd name="T3" fmla="*/ 181 h 181"/>
                  <a:gd name="T4" fmla="*/ 0 w 264"/>
                  <a:gd name="T5" fmla="*/ 0 h 181"/>
                  <a:gd name="T6" fmla="*/ 13 w 264"/>
                  <a:gd name="T7" fmla="*/ 0 h 181"/>
                  <a:gd name="T8" fmla="*/ 13 w 264"/>
                  <a:gd name="T9" fmla="*/ 168 h 181"/>
                  <a:gd name="T10" fmla="*/ 253 w 264"/>
                  <a:gd name="T11" fmla="*/ 168 h 181"/>
                  <a:gd name="T12" fmla="*/ 253 w 264"/>
                  <a:gd name="T13" fmla="*/ 0 h 181"/>
                  <a:gd name="T14" fmla="*/ 264 w 264"/>
                  <a:gd name="T15" fmla="*/ 0 h 181"/>
                  <a:gd name="T16" fmla="*/ 264 w 264"/>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81">
                    <a:moveTo>
                      <a:pt x="264" y="181"/>
                    </a:moveTo>
                    <a:lnTo>
                      <a:pt x="0" y="181"/>
                    </a:lnTo>
                    <a:lnTo>
                      <a:pt x="0" y="0"/>
                    </a:lnTo>
                    <a:lnTo>
                      <a:pt x="13" y="0"/>
                    </a:lnTo>
                    <a:lnTo>
                      <a:pt x="13" y="168"/>
                    </a:lnTo>
                    <a:lnTo>
                      <a:pt x="253" y="168"/>
                    </a:lnTo>
                    <a:lnTo>
                      <a:pt x="253" y="0"/>
                    </a:lnTo>
                    <a:lnTo>
                      <a:pt x="264" y="0"/>
                    </a:lnTo>
                    <a:lnTo>
                      <a:pt x="264" y="18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
              <p:cNvSpPr>
                <a:spLocks/>
              </p:cNvSpPr>
              <p:nvPr/>
            </p:nvSpPr>
            <p:spPr bwMode="auto">
              <a:xfrm>
                <a:off x="11187113" y="463551"/>
                <a:ext cx="550863" cy="285750"/>
              </a:xfrm>
              <a:custGeom>
                <a:avLst/>
                <a:gdLst>
                  <a:gd name="T0" fmla="*/ 9 w 347"/>
                  <a:gd name="T1" fmla="*/ 180 h 180"/>
                  <a:gd name="T2" fmla="*/ 0 w 347"/>
                  <a:gd name="T3" fmla="*/ 171 h 180"/>
                  <a:gd name="T4" fmla="*/ 174 w 347"/>
                  <a:gd name="T5" fmla="*/ 0 h 180"/>
                  <a:gd name="T6" fmla="*/ 347 w 347"/>
                  <a:gd name="T7" fmla="*/ 171 h 180"/>
                  <a:gd name="T8" fmla="*/ 340 w 347"/>
                  <a:gd name="T9" fmla="*/ 180 h 180"/>
                  <a:gd name="T10" fmla="*/ 174 w 347"/>
                  <a:gd name="T11" fmla="*/ 18 h 180"/>
                  <a:gd name="T12" fmla="*/ 9 w 347"/>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347" h="180">
                    <a:moveTo>
                      <a:pt x="9" y="180"/>
                    </a:moveTo>
                    <a:lnTo>
                      <a:pt x="0" y="171"/>
                    </a:lnTo>
                    <a:lnTo>
                      <a:pt x="174" y="0"/>
                    </a:lnTo>
                    <a:lnTo>
                      <a:pt x="347" y="171"/>
                    </a:lnTo>
                    <a:lnTo>
                      <a:pt x="340" y="180"/>
                    </a:lnTo>
                    <a:lnTo>
                      <a:pt x="174" y="18"/>
                    </a:lnTo>
                    <a:lnTo>
                      <a:pt x="9" y="18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0"/>
              <p:cNvSpPr>
                <a:spLocks/>
              </p:cNvSpPr>
              <p:nvPr/>
            </p:nvSpPr>
            <p:spPr bwMode="auto">
              <a:xfrm>
                <a:off x="11379200" y="752476"/>
                <a:ext cx="169863" cy="252413"/>
              </a:xfrm>
              <a:custGeom>
                <a:avLst/>
                <a:gdLst>
                  <a:gd name="T0" fmla="*/ 59 w 59"/>
                  <a:gd name="T1" fmla="*/ 88 h 88"/>
                  <a:gd name="T2" fmla="*/ 52 w 59"/>
                  <a:gd name="T3" fmla="*/ 88 h 88"/>
                  <a:gd name="T4" fmla="*/ 52 w 59"/>
                  <a:gd name="T5" fmla="*/ 15 h 88"/>
                  <a:gd name="T6" fmla="*/ 44 w 59"/>
                  <a:gd name="T7" fmla="*/ 7 h 88"/>
                  <a:gd name="T8" fmla="*/ 14 w 59"/>
                  <a:gd name="T9" fmla="*/ 7 h 88"/>
                  <a:gd name="T10" fmla="*/ 6 w 59"/>
                  <a:gd name="T11" fmla="*/ 15 h 88"/>
                  <a:gd name="T12" fmla="*/ 6 w 59"/>
                  <a:gd name="T13" fmla="*/ 88 h 88"/>
                  <a:gd name="T14" fmla="*/ 0 w 59"/>
                  <a:gd name="T15" fmla="*/ 88 h 88"/>
                  <a:gd name="T16" fmla="*/ 0 w 59"/>
                  <a:gd name="T17" fmla="*/ 15 h 88"/>
                  <a:gd name="T18" fmla="*/ 14 w 59"/>
                  <a:gd name="T19" fmla="*/ 0 h 88"/>
                  <a:gd name="T20" fmla="*/ 44 w 59"/>
                  <a:gd name="T21" fmla="*/ 0 h 88"/>
                  <a:gd name="T22" fmla="*/ 59 w 59"/>
                  <a:gd name="T23" fmla="*/ 15 h 88"/>
                  <a:gd name="T24" fmla="*/ 59 w 59"/>
                  <a:gd name="T2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8">
                    <a:moveTo>
                      <a:pt x="59" y="88"/>
                    </a:moveTo>
                    <a:cubicBezTo>
                      <a:pt x="52" y="88"/>
                      <a:pt x="52" y="88"/>
                      <a:pt x="52" y="88"/>
                    </a:cubicBezTo>
                    <a:cubicBezTo>
                      <a:pt x="52" y="15"/>
                      <a:pt x="52" y="15"/>
                      <a:pt x="52" y="15"/>
                    </a:cubicBezTo>
                    <a:cubicBezTo>
                      <a:pt x="52" y="11"/>
                      <a:pt x="49" y="7"/>
                      <a:pt x="44" y="7"/>
                    </a:cubicBezTo>
                    <a:cubicBezTo>
                      <a:pt x="14" y="7"/>
                      <a:pt x="14" y="7"/>
                      <a:pt x="14" y="7"/>
                    </a:cubicBezTo>
                    <a:cubicBezTo>
                      <a:pt x="10" y="7"/>
                      <a:pt x="6" y="11"/>
                      <a:pt x="6" y="15"/>
                    </a:cubicBezTo>
                    <a:cubicBezTo>
                      <a:pt x="6" y="88"/>
                      <a:pt x="6" y="88"/>
                      <a:pt x="6" y="88"/>
                    </a:cubicBezTo>
                    <a:cubicBezTo>
                      <a:pt x="0" y="88"/>
                      <a:pt x="0" y="88"/>
                      <a:pt x="0" y="88"/>
                    </a:cubicBezTo>
                    <a:cubicBezTo>
                      <a:pt x="0" y="15"/>
                      <a:pt x="0" y="15"/>
                      <a:pt x="0" y="15"/>
                    </a:cubicBezTo>
                    <a:cubicBezTo>
                      <a:pt x="0" y="7"/>
                      <a:pt x="6" y="0"/>
                      <a:pt x="14" y="0"/>
                    </a:cubicBezTo>
                    <a:cubicBezTo>
                      <a:pt x="44" y="0"/>
                      <a:pt x="44" y="0"/>
                      <a:pt x="44" y="0"/>
                    </a:cubicBezTo>
                    <a:cubicBezTo>
                      <a:pt x="52" y="0"/>
                      <a:pt x="59" y="7"/>
                      <a:pt x="59" y="15"/>
                    </a:cubicBezTo>
                    <a:lnTo>
                      <a:pt x="59" y="8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1241278" y="4926038"/>
            <a:ext cx="4084647" cy="805662"/>
            <a:chOff x="464077" y="4280099"/>
            <a:chExt cx="4084647" cy="805662"/>
          </a:xfrm>
        </p:grpSpPr>
        <p:sp>
          <p:nvSpPr>
            <p:cNvPr id="65" name="矩形 64"/>
            <p:cNvSpPr/>
            <p:nvPr/>
          </p:nvSpPr>
          <p:spPr>
            <a:xfrm>
              <a:off x="464077" y="4303957"/>
              <a:ext cx="829186" cy="781804"/>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21"/>
            <p:cNvSpPr txBox="1"/>
            <p:nvPr/>
          </p:nvSpPr>
          <p:spPr>
            <a:xfrm>
              <a:off x="1608910" y="4667980"/>
              <a:ext cx="2939814"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Subtitle 2">
              <a:extLst>
                <a:ext uri="{FF2B5EF4-FFF2-40B4-BE49-F238E27FC236}">
                  <a16:creationId xmlns:a16="http://schemas.microsoft.com/office/drawing/2014/main" xmlns="" id="{360062CF-4239-4286-B703-132EC1F0E32B}"/>
                </a:ext>
              </a:extLst>
            </p:cNvPr>
            <p:cNvSpPr txBox="1">
              <a:spLocks/>
            </p:cNvSpPr>
            <p:nvPr/>
          </p:nvSpPr>
          <p:spPr>
            <a:xfrm>
              <a:off x="1513070" y="4280099"/>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市场潜力</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8" name="Freeform 93"/>
            <p:cNvSpPr>
              <a:spLocks noEditPoints="1"/>
            </p:cNvSpPr>
            <p:nvPr/>
          </p:nvSpPr>
          <p:spPr bwMode="auto">
            <a:xfrm>
              <a:off x="624018" y="4489422"/>
              <a:ext cx="451893" cy="442777"/>
            </a:xfrm>
            <a:custGeom>
              <a:avLst/>
              <a:gdLst>
                <a:gd name="T0" fmla="*/ 187 w 192"/>
                <a:gd name="T1" fmla="*/ 110 h 188"/>
                <a:gd name="T2" fmla="*/ 166 w 192"/>
                <a:gd name="T3" fmla="*/ 72 h 188"/>
                <a:gd name="T4" fmla="*/ 137 w 192"/>
                <a:gd name="T5" fmla="*/ 72 h 188"/>
                <a:gd name="T6" fmla="*/ 138 w 192"/>
                <a:gd name="T7" fmla="*/ 67 h 188"/>
                <a:gd name="T8" fmla="*/ 142 w 192"/>
                <a:gd name="T9" fmla="*/ 3 h 188"/>
                <a:gd name="T10" fmla="*/ 128 w 192"/>
                <a:gd name="T11" fmla="*/ 3 h 188"/>
                <a:gd name="T12" fmla="*/ 98 w 192"/>
                <a:gd name="T13" fmla="*/ 54 h 188"/>
                <a:gd name="T14" fmla="*/ 83 w 192"/>
                <a:gd name="T15" fmla="*/ 78 h 188"/>
                <a:gd name="T16" fmla="*/ 61 w 192"/>
                <a:gd name="T17" fmla="*/ 94 h 188"/>
                <a:gd name="T18" fmla="*/ 9 w 192"/>
                <a:gd name="T19" fmla="*/ 86 h 188"/>
                <a:gd name="T20" fmla="*/ 0 w 192"/>
                <a:gd name="T21" fmla="*/ 179 h 188"/>
                <a:gd name="T22" fmla="*/ 52 w 192"/>
                <a:gd name="T23" fmla="*/ 188 h 188"/>
                <a:gd name="T24" fmla="*/ 65 w 192"/>
                <a:gd name="T25" fmla="*/ 179 h 188"/>
                <a:gd name="T26" fmla="*/ 75 w 192"/>
                <a:gd name="T27" fmla="*/ 188 h 188"/>
                <a:gd name="T28" fmla="*/ 131 w 192"/>
                <a:gd name="T29" fmla="*/ 188 h 188"/>
                <a:gd name="T30" fmla="*/ 175 w 192"/>
                <a:gd name="T31" fmla="*/ 181 h 188"/>
                <a:gd name="T32" fmla="*/ 185 w 192"/>
                <a:gd name="T33" fmla="*/ 146 h 188"/>
                <a:gd name="T34" fmla="*/ 190 w 192"/>
                <a:gd name="T35" fmla="*/ 123 h 188"/>
                <a:gd name="T36" fmla="*/ 52 w 192"/>
                <a:gd name="T37" fmla="*/ 180 h 188"/>
                <a:gd name="T38" fmla="*/ 8 w 192"/>
                <a:gd name="T39" fmla="*/ 179 h 188"/>
                <a:gd name="T40" fmla="*/ 9 w 192"/>
                <a:gd name="T41" fmla="*/ 94 h 188"/>
                <a:gd name="T42" fmla="*/ 53 w 192"/>
                <a:gd name="T43" fmla="*/ 95 h 188"/>
                <a:gd name="T44" fmla="*/ 179 w 192"/>
                <a:gd name="T45" fmla="*/ 106 h 188"/>
                <a:gd name="T46" fmla="*/ 179 w 192"/>
                <a:gd name="T47" fmla="*/ 113 h 188"/>
                <a:gd name="T48" fmla="*/ 176 w 192"/>
                <a:gd name="T49" fmla="*/ 133 h 188"/>
                <a:gd name="T50" fmla="*/ 175 w 192"/>
                <a:gd name="T51" fmla="*/ 140 h 188"/>
                <a:gd name="T52" fmla="*/ 172 w 192"/>
                <a:gd name="T53" fmla="*/ 160 h 188"/>
                <a:gd name="T54" fmla="*/ 170 w 192"/>
                <a:gd name="T55" fmla="*/ 164 h 188"/>
                <a:gd name="T56" fmla="*/ 160 w 192"/>
                <a:gd name="T57" fmla="*/ 180 h 188"/>
                <a:gd name="T58" fmla="*/ 71 w 192"/>
                <a:gd name="T59" fmla="*/ 177 h 188"/>
                <a:gd name="T60" fmla="*/ 61 w 192"/>
                <a:gd name="T61" fmla="*/ 102 h 188"/>
                <a:gd name="T62" fmla="*/ 73 w 192"/>
                <a:gd name="T63" fmla="*/ 102 h 188"/>
                <a:gd name="T64" fmla="*/ 90 w 192"/>
                <a:gd name="T65" fmla="*/ 81 h 188"/>
                <a:gd name="T66" fmla="*/ 103 w 192"/>
                <a:gd name="T67" fmla="*/ 60 h 188"/>
                <a:gd name="T68" fmla="*/ 133 w 192"/>
                <a:gd name="T69" fmla="*/ 10 h 188"/>
                <a:gd name="T70" fmla="*/ 145 w 192"/>
                <a:gd name="T71" fmla="*/ 35 h 188"/>
                <a:gd name="T72" fmla="*/ 131 w 192"/>
                <a:gd name="T73" fmla="*/ 77 h 188"/>
                <a:gd name="T74" fmla="*/ 165 w 192"/>
                <a:gd name="T75" fmla="*/ 81 h 188"/>
                <a:gd name="T76" fmla="*/ 179 w 192"/>
                <a:gd name="T7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88">
                  <a:moveTo>
                    <a:pt x="190" y="123"/>
                  </a:moveTo>
                  <a:cubicBezTo>
                    <a:pt x="190" y="117"/>
                    <a:pt x="189" y="113"/>
                    <a:pt x="187" y="110"/>
                  </a:cubicBezTo>
                  <a:cubicBezTo>
                    <a:pt x="189" y="107"/>
                    <a:pt x="191" y="103"/>
                    <a:pt x="192" y="97"/>
                  </a:cubicBezTo>
                  <a:cubicBezTo>
                    <a:pt x="192" y="79"/>
                    <a:pt x="175" y="73"/>
                    <a:pt x="166" y="72"/>
                  </a:cubicBezTo>
                  <a:cubicBezTo>
                    <a:pt x="137" y="72"/>
                    <a:pt x="137" y="72"/>
                    <a:pt x="137" y="72"/>
                  </a:cubicBezTo>
                  <a:cubicBezTo>
                    <a:pt x="137" y="72"/>
                    <a:pt x="137" y="72"/>
                    <a:pt x="137" y="72"/>
                  </a:cubicBezTo>
                  <a:cubicBezTo>
                    <a:pt x="136" y="70"/>
                    <a:pt x="138" y="67"/>
                    <a:pt x="138" y="67"/>
                  </a:cubicBezTo>
                  <a:cubicBezTo>
                    <a:pt x="138" y="67"/>
                    <a:pt x="138" y="67"/>
                    <a:pt x="138" y="67"/>
                  </a:cubicBezTo>
                  <a:cubicBezTo>
                    <a:pt x="138" y="67"/>
                    <a:pt x="147" y="56"/>
                    <a:pt x="153" y="38"/>
                  </a:cubicBezTo>
                  <a:cubicBezTo>
                    <a:pt x="160" y="18"/>
                    <a:pt x="143" y="4"/>
                    <a:pt x="142" y="3"/>
                  </a:cubicBezTo>
                  <a:cubicBezTo>
                    <a:pt x="141" y="2"/>
                    <a:pt x="141" y="2"/>
                    <a:pt x="141" y="2"/>
                  </a:cubicBezTo>
                  <a:cubicBezTo>
                    <a:pt x="140" y="2"/>
                    <a:pt x="134" y="0"/>
                    <a:pt x="128" y="3"/>
                  </a:cubicBezTo>
                  <a:cubicBezTo>
                    <a:pt x="124" y="6"/>
                    <a:pt x="122" y="11"/>
                    <a:pt x="121" y="18"/>
                  </a:cubicBezTo>
                  <a:cubicBezTo>
                    <a:pt x="119" y="35"/>
                    <a:pt x="105" y="49"/>
                    <a:pt x="98" y="54"/>
                  </a:cubicBezTo>
                  <a:cubicBezTo>
                    <a:pt x="97" y="55"/>
                    <a:pt x="96" y="55"/>
                    <a:pt x="96" y="56"/>
                  </a:cubicBezTo>
                  <a:cubicBezTo>
                    <a:pt x="91" y="60"/>
                    <a:pt x="86" y="70"/>
                    <a:pt x="83" y="78"/>
                  </a:cubicBezTo>
                  <a:cubicBezTo>
                    <a:pt x="80" y="83"/>
                    <a:pt x="74" y="91"/>
                    <a:pt x="70" y="94"/>
                  </a:cubicBezTo>
                  <a:cubicBezTo>
                    <a:pt x="68" y="94"/>
                    <a:pt x="64" y="94"/>
                    <a:pt x="61" y="94"/>
                  </a:cubicBezTo>
                  <a:cubicBezTo>
                    <a:pt x="59" y="90"/>
                    <a:pt x="56" y="86"/>
                    <a:pt x="52" y="86"/>
                  </a:cubicBezTo>
                  <a:cubicBezTo>
                    <a:pt x="9" y="86"/>
                    <a:pt x="9" y="86"/>
                    <a:pt x="9" y="86"/>
                  </a:cubicBezTo>
                  <a:cubicBezTo>
                    <a:pt x="4" y="86"/>
                    <a:pt x="0" y="90"/>
                    <a:pt x="0" y="95"/>
                  </a:cubicBezTo>
                  <a:cubicBezTo>
                    <a:pt x="0" y="179"/>
                    <a:pt x="0" y="179"/>
                    <a:pt x="0" y="179"/>
                  </a:cubicBezTo>
                  <a:cubicBezTo>
                    <a:pt x="0" y="184"/>
                    <a:pt x="4" y="188"/>
                    <a:pt x="9" y="188"/>
                  </a:cubicBezTo>
                  <a:cubicBezTo>
                    <a:pt x="52" y="188"/>
                    <a:pt x="52" y="188"/>
                    <a:pt x="52" y="188"/>
                  </a:cubicBezTo>
                  <a:cubicBezTo>
                    <a:pt x="56" y="188"/>
                    <a:pt x="60" y="185"/>
                    <a:pt x="61" y="181"/>
                  </a:cubicBezTo>
                  <a:cubicBezTo>
                    <a:pt x="62" y="180"/>
                    <a:pt x="64" y="179"/>
                    <a:pt x="65" y="179"/>
                  </a:cubicBezTo>
                  <a:cubicBezTo>
                    <a:pt x="66" y="180"/>
                    <a:pt x="68" y="185"/>
                    <a:pt x="75" y="188"/>
                  </a:cubicBezTo>
                  <a:cubicBezTo>
                    <a:pt x="75" y="188"/>
                    <a:pt x="75" y="188"/>
                    <a:pt x="75" y="188"/>
                  </a:cubicBezTo>
                  <a:cubicBezTo>
                    <a:pt x="76" y="188"/>
                    <a:pt x="76" y="188"/>
                    <a:pt x="76" y="188"/>
                  </a:cubicBezTo>
                  <a:cubicBezTo>
                    <a:pt x="77" y="188"/>
                    <a:pt x="105" y="188"/>
                    <a:pt x="131" y="188"/>
                  </a:cubicBezTo>
                  <a:cubicBezTo>
                    <a:pt x="144" y="188"/>
                    <a:pt x="156" y="188"/>
                    <a:pt x="160" y="188"/>
                  </a:cubicBezTo>
                  <a:cubicBezTo>
                    <a:pt x="169" y="188"/>
                    <a:pt x="173" y="184"/>
                    <a:pt x="175" y="181"/>
                  </a:cubicBezTo>
                  <a:cubicBezTo>
                    <a:pt x="179" y="175"/>
                    <a:pt x="180" y="168"/>
                    <a:pt x="179" y="164"/>
                  </a:cubicBezTo>
                  <a:cubicBezTo>
                    <a:pt x="184" y="159"/>
                    <a:pt x="185" y="150"/>
                    <a:pt x="185" y="146"/>
                  </a:cubicBezTo>
                  <a:cubicBezTo>
                    <a:pt x="185" y="143"/>
                    <a:pt x="184" y="141"/>
                    <a:pt x="183" y="138"/>
                  </a:cubicBezTo>
                  <a:cubicBezTo>
                    <a:pt x="186" y="135"/>
                    <a:pt x="189" y="130"/>
                    <a:pt x="190" y="123"/>
                  </a:cubicBezTo>
                  <a:close/>
                  <a:moveTo>
                    <a:pt x="53" y="179"/>
                  </a:moveTo>
                  <a:cubicBezTo>
                    <a:pt x="53" y="179"/>
                    <a:pt x="52" y="180"/>
                    <a:pt x="52" y="180"/>
                  </a:cubicBezTo>
                  <a:cubicBezTo>
                    <a:pt x="9" y="180"/>
                    <a:pt x="9" y="180"/>
                    <a:pt x="9" y="180"/>
                  </a:cubicBezTo>
                  <a:cubicBezTo>
                    <a:pt x="8" y="180"/>
                    <a:pt x="8" y="179"/>
                    <a:pt x="8" y="179"/>
                  </a:cubicBezTo>
                  <a:cubicBezTo>
                    <a:pt x="8" y="95"/>
                    <a:pt x="8" y="95"/>
                    <a:pt x="8" y="95"/>
                  </a:cubicBezTo>
                  <a:cubicBezTo>
                    <a:pt x="8" y="94"/>
                    <a:pt x="8" y="94"/>
                    <a:pt x="9" y="94"/>
                  </a:cubicBezTo>
                  <a:cubicBezTo>
                    <a:pt x="52" y="94"/>
                    <a:pt x="52" y="94"/>
                    <a:pt x="52" y="94"/>
                  </a:cubicBezTo>
                  <a:cubicBezTo>
                    <a:pt x="52" y="94"/>
                    <a:pt x="53" y="94"/>
                    <a:pt x="53" y="95"/>
                  </a:cubicBezTo>
                  <a:lnTo>
                    <a:pt x="53" y="179"/>
                  </a:lnTo>
                  <a:close/>
                  <a:moveTo>
                    <a:pt x="179" y="106"/>
                  </a:moveTo>
                  <a:cubicBezTo>
                    <a:pt x="175" y="109"/>
                    <a:pt x="175" y="109"/>
                    <a:pt x="175" y="109"/>
                  </a:cubicBezTo>
                  <a:cubicBezTo>
                    <a:pt x="179" y="113"/>
                    <a:pt x="179" y="113"/>
                    <a:pt x="179" y="113"/>
                  </a:cubicBezTo>
                  <a:cubicBezTo>
                    <a:pt x="179" y="113"/>
                    <a:pt x="182" y="116"/>
                    <a:pt x="182" y="122"/>
                  </a:cubicBezTo>
                  <a:cubicBezTo>
                    <a:pt x="181" y="130"/>
                    <a:pt x="176" y="133"/>
                    <a:pt x="176" y="133"/>
                  </a:cubicBezTo>
                  <a:cubicBezTo>
                    <a:pt x="170" y="136"/>
                    <a:pt x="170" y="136"/>
                    <a:pt x="170" y="136"/>
                  </a:cubicBezTo>
                  <a:cubicBezTo>
                    <a:pt x="175" y="140"/>
                    <a:pt x="175" y="140"/>
                    <a:pt x="175" y="140"/>
                  </a:cubicBezTo>
                  <a:cubicBezTo>
                    <a:pt x="175" y="140"/>
                    <a:pt x="177" y="143"/>
                    <a:pt x="177" y="147"/>
                  </a:cubicBezTo>
                  <a:cubicBezTo>
                    <a:pt x="177" y="150"/>
                    <a:pt x="175" y="157"/>
                    <a:pt x="172" y="160"/>
                  </a:cubicBezTo>
                  <a:cubicBezTo>
                    <a:pt x="167" y="161"/>
                    <a:pt x="167" y="161"/>
                    <a:pt x="167" y="161"/>
                  </a:cubicBezTo>
                  <a:cubicBezTo>
                    <a:pt x="170" y="164"/>
                    <a:pt x="170" y="164"/>
                    <a:pt x="170" y="164"/>
                  </a:cubicBezTo>
                  <a:cubicBezTo>
                    <a:pt x="171" y="167"/>
                    <a:pt x="171" y="172"/>
                    <a:pt x="169" y="176"/>
                  </a:cubicBezTo>
                  <a:cubicBezTo>
                    <a:pt x="167" y="179"/>
                    <a:pt x="164" y="180"/>
                    <a:pt x="160" y="180"/>
                  </a:cubicBezTo>
                  <a:cubicBezTo>
                    <a:pt x="147" y="180"/>
                    <a:pt x="85" y="180"/>
                    <a:pt x="77" y="180"/>
                  </a:cubicBezTo>
                  <a:cubicBezTo>
                    <a:pt x="74" y="179"/>
                    <a:pt x="72" y="177"/>
                    <a:pt x="71" y="177"/>
                  </a:cubicBezTo>
                  <a:cubicBezTo>
                    <a:pt x="70" y="175"/>
                    <a:pt x="68" y="171"/>
                    <a:pt x="61" y="171"/>
                  </a:cubicBezTo>
                  <a:cubicBezTo>
                    <a:pt x="61" y="102"/>
                    <a:pt x="61" y="102"/>
                    <a:pt x="61" y="102"/>
                  </a:cubicBezTo>
                  <a:cubicBezTo>
                    <a:pt x="65" y="102"/>
                    <a:pt x="72" y="102"/>
                    <a:pt x="72" y="102"/>
                  </a:cubicBezTo>
                  <a:cubicBezTo>
                    <a:pt x="73" y="102"/>
                    <a:pt x="73" y="102"/>
                    <a:pt x="73" y="102"/>
                  </a:cubicBezTo>
                  <a:cubicBezTo>
                    <a:pt x="75" y="101"/>
                    <a:pt x="75" y="101"/>
                    <a:pt x="75" y="101"/>
                  </a:cubicBezTo>
                  <a:cubicBezTo>
                    <a:pt x="75" y="100"/>
                    <a:pt x="86" y="90"/>
                    <a:pt x="90" y="81"/>
                  </a:cubicBezTo>
                  <a:cubicBezTo>
                    <a:pt x="94" y="74"/>
                    <a:pt x="98" y="65"/>
                    <a:pt x="101" y="62"/>
                  </a:cubicBezTo>
                  <a:cubicBezTo>
                    <a:pt x="102" y="61"/>
                    <a:pt x="102" y="61"/>
                    <a:pt x="103" y="60"/>
                  </a:cubicBezTo>
                  <a:cubicBezTo>
                    <a:pt x="110" y="55"/>
                    <a:pt x="126" y="39"/>
                    <a:pt x="129" y="19"/>
                  </a:cubicBezTo>
                  <a:cubicBezTo>
                    <a:pt x="129" y="14"/>
                    <a:pt x="131" y="11"/>
                    <a:pt x="133" y="10"/>
                  </a:cubicBezTo>
                  <a:cubicBezTo>
                    <a:pt x="134" y="9"/>
                    <a:pt x="136" y="10"/>
                    <a:pt x="137" y="10"/>
                  </a:cubicBezTo>
                  <a:cubicBezTo>
                    <a:pt x="140" y="12"/>
                    <a:pt x="150" y="22"/>
                    <a:pt x="145" y="35"/>
                  </a:cubicBezTo>
                  <a:cubicBezTo>
                    <a:pt x="140" y="52"/>
                    <a:pt x="131" y="62"/>
                    <a:pt x="131" y="62"/>
                  </a:cubicBezTo>
                  <a:cubicBezTo>
                    <a:pt x="129" y="65"/>
                    <a:pt x="127" y="72"/>
                    <a:pt x="131" y="77"/>
                  </a:cubicBezTo>
                  <a:cubicBezTo>
                    <a:pt x="132" y="80"/>
                    <a:pt x="135" y="81"/>
                    <a:pt x="138" y="81"/>
                  </a:cubicBezTo>
                  <a:cubicBezTo>
                    <a:pt x="165" y="81"/>
                    <a:pt x="165" y="81"/>
                    <a:pt x="165" y="81"/>
                  </a:cubicBezTo>
                  <a:cubicBezTo>
                    <a:pt x="166" y="81"/>
                    <a:pt x="184" y="82"/>
                    <a:pt x="183" y="96"/>
                  </a:cubicBezTo>
                  <a:cubicBezTo>
                    <a:pt x="183" y="103"/>
                    <a:pt x="179" y="106"/>
                    <a:pt x="179" y="106"/>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992760" y="893650"/>
            <a:ext cx="3573385" cy="1007620"/>
            <a:chOff x="992760" y="893650"/>
            <a:chExt cx="3573385" cy="1007620"/>
          </a:xfrm>
        </p:grpSpPr>
        <p:grpSp>
          <p:nvGrpSpPr>
            <p:cNvPr id="35" name="组合 34">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7"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市场前景</a:t>
                </a:r>
              </a:p>
            </p:txBody>
          </p:sp>
          <p:sp>
            <p:nvSpPr>
              <p:cNvPr id="38"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6" name="直接连接符 35"/>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2" name="矩形 2"/>
          <p:cNvSpPr/>
          <p:nvPr/>
        </p:nvSpPr>
        <p:spPr>
          <a:xfrm>
            <a:off x="5634916" y="589767"/>
            <a:ext cx="5935200" cy="5724396"/>
          </a:xfrm>
          <a:custGeom>
            <a:avLst/>
            <a:gdLst>
              <a:gd name="connsiteX0" fmla="*/ 0 w 7110549"/>
              <a:gd name="connsiteY0" fmla="*/ 0 h 6858000"/>
              <a:gd name="connsiteX1" fmla="*/ 7110549 w 7110549"/>
              <a:gd name="connsiteY1" fmla="*/ 0 h 6858000"/>
              <a:gd name="connsiteX2" fmla="*/ 7110549 w 7110549"/>
              <a:gd name="connsiteY2" fmla="*/ 6858000 h 6858000"/>
              <a:gd name="connsiteX3" fmla="*/ 0 w 7110549"/>
              <a:gd name="connsiteY3" fmla="*/ 6858000 h 6858000"/>
              <a:gd name="connsiteX4" fmla="*/ 0 w 7110549"/>
              <a:gd name="connsiteY4"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6858000 h 6858000"/>
              <a:gd name="connsiteX5" fmla="*/ 0 w 7110549"/>
              <a:gd name="connsiteY5"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0549" h="6858000">
                <a:moveTo>
                  <a:pt x="0" y="0"/>
                </a:moveTo>
                <a:lnTo>
                  <a:pt x="7110549" y="0"/>
                </a:lnTo>
                <a:lnTo>
                  <a:pt x="7110549" y="6858000"/>
                </a:lnTo>
                <a:lnTo>
                  <a:pt x="2024743" y="6844937"/>
                </a:lnTo>
                <a:lnTo>
                  <a:pt x="0" y="0"/>
                </a:lnTo>
                <a:close/>
              </a:path>
            </a:pathLst>
          </a:custGeom>
          <a:solidFill>
            <a:srgbClr val="86BC42">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7633967" y="2352649"/>
            <a:ext cx="3035654" cy="2317365"/>
            <a:chOff x="7721649" y="2427805"/>
            <a:chExt cx="3035654" cy="2317365"/>
          </a:xfrm>
        </p:grpSpPr>
        <p:sp>
          <p:nvSpPr>
            <p:cNvPr id="73" name="TextBox 21"/>
            <p:cNvSpPr txBox="1"/>
            <p:nvPr/>
          </p:nvSpPr>
          <p:spPr>
            <a:xfrm>
              <a:off x="7817489" y="3312926"/>
              <a:ext cx="2939814" cy="434478"/>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a:t>
              </a:r>
              <a:r>
                <a:rPr lang="zh-CN" altLang="en-US" sz="1000" dirty="0" smtClean="0">
                  <a:solidFill>
                    <a:schemeClr val="bg1"/>
                  </a:solidFill>
                  <a:latin typeface="微软雅黑" panose="020B0503020204020204" pitchFamily="34" charset="-122"/>
                  <a:ea typeface="微软雅黑" panose="020B0503020204020204" pitchFamily="34" charset="-122"/>
                </a:rPr>
                <a:t>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74" name="Subtitle 2">
              <a:extLst>
                <a:ext uri="{FF2B5EF4-FFF2-40B4-BE49-F238E27FC236}">
                  <a16:creationId xmlns:a16="http://schemas.microsoft.com/office/drawing/2014/main" xmlns="" id="{360062CF-4239-4286-B703-132EC1F0E32B}"/>
                </a:ext>
              </a:extLst>
            </p:cNvPr>
            <p:cNvSpPr txBox="1">
              <a:spLocks/>
            </p:cNvSpPr>
            <p:nvPr/>
          </p:nvSpPr>
          <p:spPr>
            <a:xfrm>
              <a:off x="7721649" y="2427805"/>
              <a:ext cx="292095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2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可持续市场经济</a:t>
              </a:r>
              <a:endParaRPr lang="id-ID" sz="2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75" name="TextBox 21"/>
            <p:cNvSpPr txBox="1"/>
            <p:nvPr/>
          </p:nvSpPr>
          <p:spPr>
            <a:xfrm>
              <a:off x="7817489" y="3821840"/>
              <a:ext cx="2939814" cy="923330"/>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您的内容打在这里，或者通过复制您的您的内容打在这里，或者通过复制您的文本后，在此框中选择粘贴并选择只保留文字您的内容</a:t>
              </a:r>
              <a:endParaRPr lang="en-US" altLang="zh-CN" sz="10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文本</a:t>
              </a:r>
              <a:r>
                <a:rPr lang="zh-CN" altLang="en-US" sz="1000" dirty="0">
                  <a:solidFill>
                    <a:schemeClr val="bg1"/>
                  </a:solidFill>
                  <a:latin typeface="微软雅黑" panose="020B0503020204020204" pitchFamily="34" charset="-122"/>
                  <a:ea typeface="微软雅黑" panose="020B0503020204020204" pitchFamily="34" charset="-122"/>
                </a:rPr>
                <a:t>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a:t>
              </a:r>
              <a:r>
                <a:rPr lang="zh-CN" altLang="en-US" sz="1000" dirty="0" smtClean="0">
                  <a:solidFill>
                    <a:schemeClr val="bg1"/>
                  </a:solidFill>
                  <a:latin typeface="微软雅黑" panose="020B0503020204020204" pitchFamily="34" charset="-122"/>
                  <a:ea typeface="微软雅黑" panose="020B0503020204020204" pitchFamily="34" charset="-122"/>
                </a:rPr>
                <a:t>保留您</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7845199" y="3077719"/>
              <a:ext cx="85646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grpSp>
      <p:cxnSp>
        <p:nvCxnSpPr>
          <p:cNvPr id="6" name="直接连接符 5"/>
          <p:cNvCxnSpPr>
            <a:stCxn id="3" idx="0"/>
            <a:endCxn id="3" idx="3"/>
          </p:cNvCxnSpPr>
          <p:nvPr/>
        </p:nvCxnSpPr>
        <p:spPr>
          <a:xfrm>
            <a:off x="5634916" y="589767"/>
            <a:ext cx="1690060" cy="5713492"/>
          </a:xfrm>
          <a:prstGeom prst="line">
            <a:avLst/>
          </a:prstGeom>
          <a:ln w="107950">
            <a:solidFill>
              <a:srgbClr val="343434"/>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294656"/>
      </p:ext>
    </p:extLst>
  </p:cSld>
  <p:clrMapOvr>
    <a:masterClrMapping/>
  </p:clrMapOvr>
  <p:transition spd="med" advClick="0" advTm="7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42"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1+#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par>
                                <p:cTn id="31" presetID="14" presetClass="entr" presetSubtype="1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a:off x="7152362" y="1641594"/>
            <a:ext cx="4423573" cy="4665262"/>
          </a:xfrm>
          <a:prstGeom prst="triangle">
            <a:avLst>
              <a:gd name="adj" fmla="val 100000"/>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平行四边形 3"/>
          <p:cNvSpPr/>
          <p:nvPr/>
        </p:nvSpPr>
        <p:spPr>
          <a:xfrm>
            <a:off x="3252847" y="594839"/>
            <a:ext cx="8310561" cy="5712016"/>
          </a:xfrm>
          <a:prstGeom prst="parallelogram">
            <a:avLst>
              <a:gd name="adj" fmla="val 94346"/>
            </a:avLst>
          </a:prstGeom>
          <a:blipFill dpi="0" rotWithShape="1">
            <a:blip r:embed="rId3">
              <a:extLst>
                <a:ext uri="{28A0092B-C50C-407E-A947-70E740481C1C}">
                  <a14:useLocalDpi xmlns:a14="http://schemas.microsoft.com/office/drawing/2010/main" val="0"/>
                </a:ext>
              </a:extLst>
            </a:blip>
            <a:srcRect/>
            <a:stretch>
              <a:fillRect t="-9649" b="-9649"/>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9" name="组合 18"/>
          <p:cNvGrpSpPr/>
          <p:nvPr/>
        </p:nvGrpSpPr>
        <p:grpSpPr>
          <a:xfrm>
            <a:off x="8439802" y="4313621"/>
            <a:ext cx="2773032" cy="1758416"/>
            <a:chOff x="7820713" y="4601720"/>
            <a:chExt cx="3350515" cy="1758416"/>
          </a:xfrm>
        </p:grpSpPr>
        <p:sp>
          <p:nvSpPr>
            <p:cNvPr id="16" name="等腰三角形 15"/>
            <p:cNvSpPr/>
            <p:nvPr/>
          </p:nvSpPr>
          <p:spPr>
            <a:xfrm>
              <a:off x="10955067" y="4601720"/>
              <a:ext cx="216161" cy="19441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chemeClr val="bg1"/>
                </a:solidFill>
              </a:endParaRPr>
            </a:p>
          </p:txBody>
        </p:sp>
        <p:sp>
          <p:nvSpPr>
            <p:cNvPr id="17" name="TextBox 21"/>
            <p:cNvSpPr txBox="1"/>
            <p:nvPr/>
          </p:nvSpPr>
          <p:spPr>
            <a:xfrm>
              <a:off x="7820713" y="4958662"/>
              <a:ext cx="3350515" cy="1401474"/>
            </a:xfrm>
            <a:prstGeom prst="rect">
              <a:avLst/>
            </a:prstGeom>
            <a:noFill/>
          </p:spPr>
          <p:txBody>
            <a:bodyPr wrap="square" lIns="0" tIns="0" rIns="0" bIns="0" rtlCol="0">
              <a:spAutoFit/>
            </a:bodyPr>
            <a:lstStyle/>
            <a:p>
              <a:pPr algn="r">
                <a:lnSpc>
                  <a:spcPts val="2800"/>
                </a:lnSpc>
              </a:pPr>
              <a:r>
                <a:rPr lang="en-US" altLang="zh-CN" dirty="0" smtClean="0">
                  <a:solidFill>
                    <a:schemeClr val="bg1"/>
                  </a:solidFill>
                  <a:latin typeface="微软雅黑" panose="020B0503020204020204" pitchFamily="34" charset="-122"/>
                  <a:ea typeface="微软雅黑" panose="020B0503020204020204" pitchFamily="34" charset="-122"/>
                </a:rPr>
                <a:t>YOUR MARKETING</a:t>
              </a:r>
            </a:p>
            <a:p>
              <a:pPr algn="r">
                <a:lnSpc>
                  <a:spcPts val="2800"/>
                </a:lnSpc>
              </a:pPr>
              <a:r>
                <a:rPr lang="en-US" altLang="zh-CN" dirty="0" smtClean="0">
                  <a:solidFill>
                    <a:schemeClr val="bg1"/>
                  </a:solidFill>
                  <a:latin typeface="微软雅黑" panose="020B0503020204020204" pitchFamily="34" charset="-122"/>
                  <a:ea typeface="微软雅黑" panose="020B0503020204020204" pitchFamily="34" charset="-122"/>
                </a:rPr>
                <a:t> PLAN FOR TECHNOLOGY PRODUCTS</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482287" y="2269139"/>
            <a:ext cx="4724400" cy="2778370"/>
            <a:chOff x="609600" y="1875692"/>
            <a:chExt cx="4724400" cy="2778370"/>
          </a:xfrm>
        </p:grpSpPr>
        <p:sp>
          <p:nvSpPr>
            <p:cNvPr id="6" name="圆角矩形 5"/>
            <p:cNvSpPr/>
            <p:nvPr/>
          </p:nvSpPr>
          <p:spPr>
            <a:xfrm>
              <a:off x="609600" y="1875692"/>
              <a:ext cx="4724400" cy="2778370"/>
            </a:xfrm>
            <a:prstGeom prst="roundRect">
              <a:avLst>
                <a:gd name="adj" fmla="val 4852"/>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TextBox 21"/>
            <p:cNvSpPr txBox="1"/>
            <p:nvPr/>
          </p:nvSpPr>
          <p:spPr>
            <a:xfrm>
              <a:off x="846428" y="2643126"/>
              <a:ext cx="4229663" cy="1615827"/>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的内容，您的内容打在这里，或者通过复制您的文本后，在此框中选择粘贴并选择只保留文字您的</a:t>
              </a:r>
              <a:r>
                <a:rPr lang="zh-CN" altLang="en-US" sz="1000" dirty="0" smtClean="0">
                  <a:solidFill>
                    <a:schemeClr val="bg1"/>
                  </a:solidFill>
                  <a:latin typeface="微软雅黑" panose="020B0503020204020204" pitchFamily="34" charset="-122"/>
                  <a:ea typeface="微软雅黑" panose="020B0503020204020204" pitchFamily="34" charset="-122"/>
                </a:rPr>
                <a:t>内容</a:t>
              </a: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a:t>
              </a:r>
              <a:r>
                <a:rPr lang="zh-CN" altLang="en-US" sz="1000" dirty="0" smtClean="0">
                  <a:solidFill>
                    <a:schemeClr val="bg1"/>
                  </a:solidFill>
                  <a:latin typeface="微软雅黑" panose="020B0503020204020204" pitchFamily="34" charset="-122"/>
                  <a:ea typeface="微软雅黑" panose="020B0503020204020204" pitchFamily="34" charset="-122"/>
                </a:rPr>
                <a:t>内容</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a:t>
              </a:r>
              <a:r>
                <a:rPr lang="zh-CN" altLang="en-US" sz="1000" dirty="0" smtClean="0">
                  <a:solidFill>
                    <a:schemeClr val="bg1"/>
                  </a:solidFill>
                  <a:latin typeface="微软雅黑" panose="020B0503020204020204" pitchFamily="34" charset="-122"/>
                  <a:ea typeface="微软雅黑" panose="020B0503020204020204" pitchFamily="34" charset="-122"/>
                </a:rPr>
                <a:t>内容</a:t>
              </a:r>
              <a:r>
                <a:rPr lang="zh-CN" altLang="en-US" sz="1000" dirty="0">
                  <a:solidFill>
                    <a:schemeClr val="bg1"/>
                  </a:solidFill>
                  <a:latin typeface="微软雅黑" panose="020B0503020204020204" pitchFamily="34" charset="-122"/>
                  <a:ea typeface="微软雅黑" panose="020B0503020204020204" pitchFamily="34" charset="-122"/>
                </a:rPr>
                <a:t>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a:t>
              </a:r>
              <a:r>
                <a:rPr lang="zh-CN" altLang="en-US" sz="1000" dirty="0" smtClean="0">
                  <a:solidFill>
                    <a:schemeClr val="bg1"/>
                  </a:solidFill>
                  <a:latin typeface="微软雅黑" panose="020B0503020204020204" pitchFamily="34" charset="-122"/>
                  <a:ea typeface="微软雅黑" panose="020B0503020204020204" pitchFamily="34" charset="-122"/>
                </a:rPr>
                <a:t>中。</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5" name="Subtitle 2">
              <a:extLst>
                <a:ext uri="{FF2B5EF4-FFF2-40B4-BE49-F238E27FC236}">
                  <a16:creationId xmlns:a16="http://schemas.microsoft.com/office/drawing/2014/main" xmlns="" id="{360062CF-4239-4286-B703-132EC1F0E32B}"/>
                </a:ext>
              </a:extLst>
            </p:cNvPr>
            <p:cNvSpPr txBox="1">
              <a:spLocks/>
            </p:cNvSpPr>
            <p:nvPr/>
          </p:nvSpPr>
          <p:spPr>
            <a:xfrm>
              <a:off x="750589" y="2152433"/>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市场推广方案</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9" name="直接连接符 8"/>
            <p:cNvCxnSpPr/>
            <p:nvPr/>
          </p:nvCxnSpPr>
          <p:spPr>
            <a:xfrm>
              <a:off x="2216442" y="2372324"/>
              <a:ext cx="284255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992760" y="893650"/>
            <a:ext cx="3573385" cy="1007620"/>
            <a:chOff x="992760" y="893650"/>
            <a:chExt cx="3573385" cy="1007620"/>
          </a:xfrm>
        </p:grpSpPr>
        <p:grpSp>
          <p:nvGrpSpPr>
            <p:cNvPr id="21" name="组合 20">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推广计划</a:t>
                </a:r>
              </a:p>
            </p:txBody>
          </p:sp>
          <p:sp>
            <p:nvSpPr>
              <p:cNvPr id="24"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2" name="直接连接符 21"/>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41066512"/>
      </p:ext>
    </p:extLst>
  </p:cSld>
  <p:clrMapOvr>
    <a:masterClrMapping/>
  </p:clrMapOvr>
  <p:transition spd="med" advClick="0" advTm="4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42"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0-#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1248" y="3626326"/>
            <a:ext cx="10960275" cy="2674266"/>
          </a:xfrm>
          <a:prstGeom prst="rect">
            <a:avLst/>
          </a:prstGeom>
          <a:blipFill dpi="0" rotWithShape="1">
            <a:blip r:embed="rId3">
              <a:extLst>
                <a:ext uri="{28A0092B-C50C-407E-A947-70E740481C1C}">
                  <a14:useLocalDpi xmlns:a14="http://schemas.microsoft.com/office/drawing/2010/main" val="0"/>
                </a:ext>
              </a:extLst>
            </a:blip>
            <a:srcRect/>
            <a:stretch>
              <a:fillRect t="-106755" b="-6647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5" name="组合 4"/>
          <p:cNvGrpSpPr/>
          <p:nvPr/>
        </p:nvGrpSpPr>
        <p:grpSpPr>
          <a:xfrm>
            <a:off x="1466943" y="2223649"/>
            <a:ext cx="1802350" cy="1071305"/>
            <a:chOff x="618676" y="1777622"/>
            <a:chExt cx="1802350" cy="1071305"/>
          </a:xfrm>
        </p:grpSpPr>
        <p:sp>
          <p:nvSpPr>
            <p:cNvPr id="13" name="TextBox 21"/>
            <p:cNvSpPr txBox="1"/>
            <p:nvPr/>
          </p:nvSpPr>
          <p:spPr>
            <a:xfrm>
              <a:off x="618676" y="2248763"/>
              <a:ext cx="180235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打在这里或者通过</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复制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框中选在这里择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343434"/>
            </a:solid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项目定标</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0" name="组合 29"/>
          <p:cNvGrpSpPr/>
          <p:nvPr/>
        </p:nvGrpSpPr>
        <p:grpSpPr>
          <a:xfrm>
            <a:off x="3946358" y="3789164"/>
            <a:ext cx="4090737" cy="2148832"/>
            <a:chOff x="3946358" y="3626326"/>
            <a:chExt cx="4090737" cy="2148832"/>
          </a:xfrm>
        </p:grpSpPr>
        <p:sp>
          <p:nvSpPr>
            <p:cNvPr id="3" name="矩形 2"/>
            <p:cNvSpPr/>
            <p:nvPr/>
          </p:nvSpPr>
          <p:spPr>
            <a:xfrm>
              <a:off x="3946358" y="3930316"/>
              <a:ext cx="4090737" cy="1844842"/>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5739401" y="3626326"/>
              <a:ext cx="504650" cy="504650"/>
            </a:xfrm>
            <a:prstGeom prst="ellipse">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Shape 2619"/>
            <p:cNvSpPr/>
            <p:nvPr/>
          </p:nvSpPr>
          <p:spPr>
            <a:xfrm>
              <a:off x="5885541" y="3772467"/>
              <a:ext cx="212371" cy="212369"/>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bg1"/>
            </a:solidFill>
            <a:ln w="3175">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15" name="Subtitle 2">
              <a:extLst>
                <a:ext uri="{FF2B5EF4-FFF2-40B4-BE49-F238E27FC236}">
                  <a16:creationId xmlns:a16="http://schemas.microsoft.com/office/drawing/2014/main" xmlns="" id="{360062CF-4239-4286-B703-132EC1F0E32B}"/>
                </a:ext>
              </a:extLst>
            </p:cNvPr>
            <p:cNvSpPr txBox="1">
              <a:spLocks/>
            </p:cNvSpPr>
            <p:nvPr/>
          </p:nvSpPr>
          <p:spPr>
            <a:xfrm>
              <a:off x="5137715" y="4313129"/>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添加您的标题</a:t>
              </a:r>
              <a:endParaRPr lang="id-ID" sz="14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16" name="Subtitle 2">
              <a:extLst>
                <a:ext uri="{FF2B5EF4-FFF2-40B4-BE49-F238E27FC236}">
                  <a16:creationId xmlns:a16="http://schemas.microsoft.com/office/drawing/2014/main" xmlns="" id="{360062CF-4239-4286-B703-132EC1F0E32B}"/>
                </a:ext>
              </a:extLst>
            </p:cNvPr>
            <p:cNvSpPr txBox="1">
              <a:spLocks/>
            </p:cNvSpPr>
            <p:nvPr/>
          </p:nvSpPr>
          <p:spPr>
            <a:xfrm>
              <a:off x="4448882" y="4601817"/>
              <a:ext cx="3094918" cy="7417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3600" spc="6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8500,000</a:t>
              </a:r>
              <a:endParaRPr lang="id-ID" sz="3600" spc="6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5000211" y="5351726"/>
              <a:ext cx="1992260"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lnSpc>
                  <a:spcPct val="130000"/>
                </a:lnSpc>
                <a:spcBef>
                  <a:spcPts val="0"/>
                </a:spcBef>
                <a:defRPr/>
              </a:pPr>
              <a:r>
                <a:rPr lang="en-US" altLang="zh-CN" sz="11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MARKETING PLAN</a:t>
              </a:r>
              <a:endParaRPr lang="id-ID" sz="11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7" name="组合 26"/>
          <p:cNvGrpSpPr/>
          <p:nvPr/>
        </p:nvGrpSpPr>
        <p:grpSpPr>
          <a:xfrm>
            <a:off x="992760" y="893650"/>
            <a:ext cx="3573385" cy="1007620"/>
            <a:chOff x="992760" y="893650"/>
            <a:chExt cx="3573385" cy="1007620"/>
          </a:xfrm>
        </p:grpSpPr>
        <p:grpSp>
          <p:nvGrpSpPr>
            <p:cNvPr id="28" name="组合 27">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1"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战略规划</a:t>
                </a:r>
              </a:p>
            </p:txBody>
          </p:sp>
          <p:sp>
            <p:nvSpPr>
              <p:cNvPr id="32"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9" name="直接连接符 28"/>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724062" y="2223649"/>
            <a:ext cx="1802350" cy="1071305"/>
            <a:chOff x="618676" y="1777622"/>
            <a:chExt cx="1802350" cy="1071305"/>
          </a:xfrm>
        </p:grpSpPr>
        <p:sp>
          <p:nvSpPr>
            <p:cNvPr id="34" name="TextBox 21"/>
            <p:cNvSpPr txBox="1"/>
            <p:nvPr/>
          </p:nvSpPr>
          <p:spPr>
            <a:xfrm>
              <a:off x="618676" y="2248763"/>
              <a:ext cx="180235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打在这里或者通过</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复制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框中选在这里择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86BC42"/>
            </a:solid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客户认筹</a:t>
              </a:r>
            </a:p>
          </p:txBody>
        </p:sp>
      </p:grpSp>
      <p:grpSp>
        <p:nvGrpSpPr>
          <p:cNvPr id="36" name="组合 35"/>
          <p:cNvGrpSpPr/>
          <p:nvPr/>
        </p:nvGrpSpPr>
        <p:grpSpPr>
          <a:xfrm>
            <a:off x="5981181" y="2223649"/>
            <a:ext cx="1802350" cy="1071305"/>
            <a:chOff x="618676" y="1777622"/>
            <a:chExt cx="1802350" cy="1071305"/>
          </a:xfrm>
        </p:grpSpPr>
        <p:sp>
          <p:nvSpPr>
            <p:cNvPr id="37" name="TextBox 21"/>
            <p:cNvSpPr txBox="1"/>
            <p:nvPr/>
          </p:nvSpPr>
          <p:spPr>
            <a:xfrm>
              <a:off x="618676" y="2248763"/>
              <a:ext cx="180235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打在这里或者通过</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复制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框中选在这里择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343434"/>
            </a:solid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人群锁定</a:t>
              </a:r>
            </a:p>
          </p:txBody>
        </p:sp>
      </p:grpSp>
      <p:grpSp>
        <p:nvGrpSpPr>
          <p:cNvPr id="39" name="组合 38"/>
          <p:cNvGrpSpPr/>
          <p:nvPr/>
        </p:nvGrpSpPr>
        <p:grpSpPr>
          <a:xfrm>
            <a:off x="8238300" y="2223649"/>
            <a:ext cx="1802350" cy="1071305"/>
            <a:chOff x="618676" y="1777622"/>
            <a:chExt cx="1802350" cy="1071305"/>
          </a:xfrm>
        </p:grpSpPr>
        <p:sp>
          <p:nvSpPr>
            <p:cNvPr id="40" name="TextBox 21"/>
            <p:cNvSpPr txBox="1"/>
            <p:nvPr/>
          </p:nvSpPr>
          <p:spPr>
            <a:xfrm>
              <a:off x="618676" y="2248763"/>
              <a:ext cx="1802350" cy="600164"/>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打在这里或者通过</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复制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框中选在这里择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粘贴并选择</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343434"/>
            </a:solid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项目规划</a:t>
              </a:r>
            </a:p>
          </p:txBody>
        </p:sp>
      </p:grpSp>
    </p:spTree>
    <p:extLst>
      <p:ext uri="{BB962C8B-B14F-4D97-AF65-F5344CB8AC3E}">
        <p14:creationId xmlns:p14="http://schemas.microsoft.com/office/powerpoint/2010/main" val="2992263122"/>
      </p:ext>
    </p:extLst>
  </p:cSld>
  <p:clrMapOvr>
    <a:masterClrMapping/>
  </p:clrMapOvr>
  <p:transition spd="med" advClick="0" advTm="4800">
    <p:pull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 presetClass="entr" presetSubtype="4" fill="hold" nodeType="withEffect" p14:presetBounceEnd="40000">
                                      <p:stCondLst>
                                        <p:cond delay="250"/>
                                      </p:stCondLst>
                                      <p:childTnLst>
                                        <p:set>
                                          <p:cBhvr>
                                            <p:cTn id="9" dur="1" fill="hold">
                                              <p:stCondLst>
                                                <p:cond delay="0"/>
                                              </p:stCondLst>
                                            </p:cTn>
                                            <p:tgtEl>
                                              <p:spTgt spid="30"/>
                                            </p:tgtEl>
                                            <p:attrNameLst>
                                              <p:attrName>style.visibility</p:attrName>
                                            </p:attrNameLst>
                                          </p:cBhvr>
                                          <p:to>
                                            <p:strVal val="visible"/>
                                          </p:to>
                                        </p:set>
                                        <p:anim calcmode="lin" valueType="num" p14:bounceEnd="40000">
                                          <p:cBhvr additive="base">
                                            <p:cTn id="10"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30"/>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 presetClass="entr" presetSubtype="4" fill="hold" nodeType="withEffect">
                                      <p:stCondLst>
                                        <p:cond delay="250"/>
                                      </p:stCondLst>
                                      <p:childTnLst>
                                        <p:set>
                                          <p:cBhvr>
                                            <p:cTn id="9" dur="1" fill="hold">
                                              <p:stCondLst>
                                                <p:cond delay="0"/>
                                              </p:stCondLst>
                                            </p:cTn>
                                            <p:tgtEl>
                                              <p:spTgt spid="30"/>
                                            </p:tgtEl>
                                            <p:attrNameLst>
                                              <p:attrName>style.visibility</p:attrName>
                                            </p:attrNameLst>
                                          </p:cBhvr>
                                          <p:to>
                                            <p:strVal val="visible"/>
                                          </p:to>
                                        </p:set>
                                        <p:anim calcmode="lin" valueType="num">
                                          <p:cBhvr additive="base">
                                            <p:cTn id="10" dur="750" fill="hold"/>
                                            <p:tgtEl>
                                              <p:spTgt spid="30"/>
                                            </p:tgtEl>
                                            <p:attrNameLst>
                                              <p:attrName>ppt_x</p:attrName>
                                            </p:attrNameLst>
                                          </p:cBhvr>
                                          <p:tavLst>
                                            <p:tav tm="0">
                                              <p:val>
                                                <p:strVal val="#ppt_x"/>
                                              </p:val>
                                            </p:tav>
                                            <p:tav tm="100000">
                                              <p:val>
                                                <p:strVal val="#ppt_x"/>
                                              </p:val>
                                            </p:tav>
                                          </p:tavLst>
                                        </p:anim>
                                        <p:anim calcmode="lin" valueType="num">
                                          <p:cBhvr additive="base">
                                            <p:cTn id="11" dur="750" fill="hold"/>
                                            <p:tgtEl>
                                              <p:spTgt spid="30"/>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88723" y="2069998"/>
            <a:ext cx="10972800" cy="3854813"/>
            <a:chOff x="826173" y="1245500"/>
            <a:chExt cx="12553605" cy="4410160"/>
          </a:xfrm>
        </p:grpSpPr>
        <p:grpSp>
          <p:nvGrpSpPr>
            <p:cNvPr id="4" name="组合 3"/>
            <p:cNvGrpSpPr/>
            <p:nvPr/>
          </p:nvGrpSpPr>
          <p:grpSpPr>
            <a:xfrm>
              <a:off x="826173" y="1245500"/>
              <a:ext cx="12553605" cy="4410160"/>
              <a:chOff x="826173" y="1245500"/>
              <a:chExt cx="12553605" cy="4410160"/>
            </a:xfrm>
            <a:effectLst>
              <a:outerShdw blurRad="254000" dist="63500" dir="2700000" algn="tl" rotWithShape="0">
                <a:prstClr val="black">
                  <a:alpha val="30000"/>
                </a:prstClr>
              </a:outerShdw>
            </a:effectLst>
          </p:grpSpPr>
          <p:sp>
            <p:nvSpPr>
              <p:cNvPr id="12" name="矩形 11"/>
              <p:cNvSpPr/>
              <p:nvPr/>
            </p:nvSpPr>
            <p:spPr>
              <a:xfrm>
                <a:off x="826173" y="1872381"/>
                <a:ext cx="12553605" cy="3166538"/>
              </a:xfrm>
              <a:prstGeom prst="rect">
                <a:avLst/>
              </a:prstGeom>
              <a:solidFill>
                <a:srgbClr val="86BC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1882197" y="1245500"/>
                <a:ext cx="3988347" cy="4410160"/>
              </a:xfrm>
              <a:prstGeom prst="rect">
                <a:avLst/>
              </a:prstGeom>
              <a:blipFill dpi="0" rotWithShape="1">
                <a:blip r:embed="rId3" cstate="print">
                  <a:extLst>
                    <a:ext uri="{28A0092B-C50C-407E-A947-70E740481C1C}">
                      <a14:useLocalDpi xmlns:a14="http://schemas.microsoft.com/office/drawing/2010/main" val="0"/>
                    </a:ext>
                  </a:extLst>
                </a:blip>
                <a:srcRect/>
                <a:stretch>
                  <a:fillRect l="-12099" r="-1209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 name="TextBox 21"/>
            <p:cNvSpPr txBox="1"/>
            <p:nvPr/>
          </p:nvSpPr>
          <p:spPr>
            <a:xfrm>
              <a:off x="6900381" y="2845189"/>
              <a:ext cx="4702402" cy="1848613"/>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选择只保留</a:t>
              </a:r>
              <a:r>
                <a:rPr lang="zh-CN" altLang="en-US" sz="1000" dirty="0" smtClean="0">
                  <a:solidFill>
                    <a:schemeClr val="bg1"/>
                  </a:solidFill>
                  <a:latin typeface="微软雅黑" panose="020B0503020204020204" pitchFamily="34" charset="-122"/>
                  <a:ea typeface="微软雅黑" panose="020B0503020204020204" pitchFamily="34" charset="-122"/>
                </a:rPr>
                <a:t>文字您</a:t>
              </a:r>
              <a:r>
                <a:rPr lang="zh-CN" altLang="en-US" sz="1000" dirty="0">
                  <a:solidFill>
                    <a:schemeClr val="bg1"/>
                  </a:solidFill>
                  <a:latin typeface="微软雅黑" panose="020B0503020204020204" pitchFamily="34" charset="-122"/>
                  <a:ea typeface="微软雅黑" panose="020B0503020204020204" pitchFamily="34" charset="-122"/>
                </a:rPr>
                <a:t>的内容，您的内容打在这里，或者通过复制您的文本后，在此框中选择粘贴并选择只</a:t>
              </a:r>
              <a:r>
                <a:rPr lang="zh-CN" altLang="en-US" sz="1000" dirty="0" smtClean="0">
                  <a:solidFill>
                    <a:schemeClr val="bg1"/>
                  </a:solidFill>
                  <a:latin typeface="微软雅黑" panose="020B0503020204020204" pitchFamily="34" charset="-122"/>
                  <a:ea typeface="微软雅黑" panose="020B0503020204020204" pitchFamily="34" charset="-122"/>
                </a:rPr>
                <a:t>保此</a:t>
              </a:r>
              <a:r>
                <a:rPr lang="zh-CN" altLang="en-US" sz="1000" dirty="0">
                  <a:solidFill>
                    <a:schemeClr val="bg1"/>
                  </a:solidFill>
                  <a:latin typeface="微软雅黑" panose="020B0503020204020204" pitchFamily="34" charset="-122"/>
                  <a:ea typeface="微软雅黑" panose="020B0503020204020204" pitchFamily="34" charset="-122"/>
                </a:rPr>
                <a:t>框中选择粘贴并</a:t>
              </a:r>
              <a:r>
                <a:rPr lang="zh-CN" altLang="en-US" sz="1000" dirty="0" smtClean="0">
                  <a:solidFill>
                    <a:schemeClr val="bg1"/>
                  </a:solidFill>
                  <a:latin typeface="微软雅黑" panose="020B0503020204020204" pitchFamily="34" charset="-122"/>
                  <a:ea typeface="微软雅黑" panose="020B0503020204020204" pitchFamily="34" charset="-122"/>
                </a:rPr>
                <a:t>选择</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a:t>
              </a:r>
              <a:r>
                <a:rPr lang="zh-CN" altLang="en-US" sz="1000" dirty="0" smtClean="0">
                  <a:solidFill>
                    <a:schemeClr val="bg1"/>
                  </a:solidFill>
                  <a:latin typeface="微软雅黑" panose="020B0503020204020204" pitchFamily="34" charset="-122"/>
                  <a:ea typeface="微软雅黑" panose="020B0503020204020204" pitchFamily="34" charset="-122"/>
                </a:rPr>
                <a:t>内容</a:t>
              </a:r>
              <a:r>
                <a:rPr lang="zh-CN" altLang="en-US" sz="1000" dirty="0">
                  <a:solidFill>
                    <a:schemeClr val="bg1"/>
                  </a:solidFill>
                  <a:latin typeface="微软雅黑" panose="020B0503020204020204" pitchFamily="34" charset="-122"/>
                  <a:ea typeface="微软雅黑" panose="020B0503020204020204" pitchFamily="34" charset="-122"/>
                </a:rPr>
                <a:t>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a:t>
              </a:r>
              <a:r>
                <a:rPr lang="zh-CN" altLang="en-US" sz="1000" dirty="0" smtClean="0">
                  <a:solidFill>
                    <a:schemeClr val="bg1"/>
                  </a:solidFill>
                  <a:latin typeface="微软雅黑" panose="020B0503020204020204" pitchFamily="34" charset="-122"/>
                  <a:ea typeface="微软雅黑" panose="020B0503020204020204" pitchFamily="34" charset="-122"/>
                </a:rPr>
                <a:t>中。</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6900382" y="2176113"/>
              <a:ext cx="1678645" cy="384137"/>
            </a:xfrm>
            <a:prstGeom prst="roundRect">
              <a:avLst>
                <a:gd name="adj" fmla="val 50000"/>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市场专员调查</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992760" y="893650"/>
            <a:ext cx="3573385" cy="1007620"/>
            <a:chOff x="992760" y="893650"/>
            <a:chExt cx="3573385" cy="1007620"/>
          </a:xfrm>
        </p:grpSpPr>
        <p:grpSp>
          <p:nvGrpSpPr>
            <p:cNvPr id="18" name="组合 17">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市场分析</a:t>
                </a:r>
              </a:p>
            </p:txBody>
          </p:sp>
          <p:sp>
            <p:nvSpPr>
              <p:cNvPr id="21"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19" name="直接连接符 18"/>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5504819"/>
      </p:ext>
    </p:extLst>
  </p:cSld>
  <p:clrMapOvr>
    <a:masterClrMapping/>
  </p:clrMapOvr>
  <p:transition spd="med" advClick="0" advTm="6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7950290" y="2171227"/>
            <a:ext cx="2676870" cy="3585611"/>
            <a:chOff x="8851102" y="1881491"/>
            <a:chExt cx="2676870" cy="3585611"/>
          </a:xfrm>
        </p:grpSpPr>
        <p:sp>
          <p:nvSpPr>
            <p:cNvPr id="8" name="TextBox 21"/>
            <p:cNvSpPr txBox="1"/>
            <p:nvPr/>
          </p:nvSpPr>
          <p:spPr>
            <a:xfrm>
              <a:off x="8946942" y="2598604"/>
              <a:ext cx="2581030" cy="1846659"/>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框中选择粘贴并选择只保留文字您的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中。</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Subtitle 2">
              <a:extLst>
                <a:ext uri="{FF2B5EF4-FFF2-40B4-BE49-F238E27FC236}">
                  <a16:creationId xmlns:a16="http://schemas.microsoft.com/office/drawing/2014/main" xmlns="" id="{360062CF-4239-4286-B703-132EC1F0E32B}"/>
                </a:ext>
              </a:extLst>
            </p:cNvPr>
            <p:cNvSpPr txBox="1">
              <a:spLocks/>
            </p:cNvSpPr>
            <p:nvPr/>
          </p:nvSpPr>
          <p:spPr>
            <a:xfrm>
              <a:off x="8851102" y="188149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重点项目规划</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13" name="直接连接符 12"/>
            <p:cNvCxnSpPr/>
            <p:nvPr/>
          </p:nvCxnSpPr>
          <p:spPr>
            <a:xfrm>
              <a:off x="8946941" y="2433872"/>
              <a:ext cx="670587"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8946941" y="5234020"/>
              <a:ext cx="972137" cy="233082"/>
            </a:xfrm>
            <a:prstGeom prst="roundRect">
              <a:avLst>
                <a:gd name="adj" fmla="val 50000"/>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smtClean="0">
                  <a:solidFill>
                    <a:schemeClr val="bg1"/>
                  </a:solidFill>
                  <a:latin typeface="微软雅黑" panose="020B0503020204020204" pitchFamily="34" charset="-122"/>
                  <a:ea typeface="微软雅黑" panose="020B0503020204020204" pitchFamily="34" charset="-122"/>
                </a:rPr>
                <a:t>添加标题</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3" name="矩形 2"/>
          <p:cNvSpPr/>
          <p:nvPr/>
        </p:nvSpPr>
        <p:spPr>
          <a:xfrm>
            <a:off x="2244171" y="2279737"/>
            <a:ext cx="2046690" cy="3215930"/>
          </a:xfrm>
          <a:prstGeom prst="rect">
            <a:avLst/>
          </a:prstGeom>
          <a:blipFill dpi="0" rotWithShape="1">
            <a:blip r:embed="rId3" cstate="print">
              <a:extLst>
                <a:ext uri="{28A0092B-C50C-407E-A947-70E740481C1C}">
                  <a14:useLocalDpi xmlns:a14="http://schemas.microsoft.com/office/drawing/2010/main" val="0"/>
                </a:ext>
              </a:extLst>
            </a:blip>
            <a:srcRect/>
            <a:stretch>
              <a:fillRect l="-67846" r="-67846"/>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 name="组合 4"/>
          <p:cNvGrpSpPr/>
          <p:nvPr/>
        </p:nvGrpSpPr>
        <p:grpSpPr>
          <a:xfrm>
            <a:off x="1382334" y="3118981"/>
            <a:ext cx="2018460" cy="2657167"/>
            <a:chOff x="816428" y="2967719"/>
            <a:chExt cx="2334986" cy="3073852"/>
          </a:xfrm>
        </p:grpSpPr>
        <p:sp>
          <p:nvSpPr>
            <p:cNvPr id="4" name="矩形 3"/>
            <p:cNvSpPr/>
            <p:nvPr/>
          </p:nvSpPr>
          <p:spPr>
            <a:xfrm>
              <a:off x="816428" y="2967719"/>
              <a:ext cx="2334986" cy="3073852"/>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6" name="TextBox 21"/>
            <p:cNvSpPr txBox="1"/>
            <p:nvPr/>
          </p:nvSpPr>
          <p:spPr>
            <a:xfrm>
              <a:off x="1059646" y="3800387"/>
              <a:ext cx="1797855" cy="1869214"/>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这里或者</a:t>
              </a:r>
              <a:r>
                <a:rPr lang="zh-CN" altLang="en-US" sz="1000" dirty="0">
                  <a:solidFill>
                    <a:schemeClr val="bg1"/>
                  </a:solidFill>
                  <a:latin typeface="微软雅黑" panose="020B0503020204020204" pitchFamily="34" charset="-122"/>
                  <a:ea typeface="微软雅黑" panose="020B0503020204020204" pitchFamily="34" charset="-122"/>
                </a:rPr>
                <a:t>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选择您的内容打在这里或者通过复制您</a:t>
              </a:r>
              <a:r>
                <a:rPr lang="zh-CN" altLang="en-US" sz="1000" dirty="0" smtClean="0">
                  <a:solidFill>
                    <a:schemeClr val="bg1"/>
                  </a:solidFill>
                  <a:latin typeface="微软雅黑" panose="020B0503020204020204" pitchFamily="34" charset="-122"/>
                  <a:ea typeface="微软雅黑" panose="020B0503020204020204" pitchFamily="34" charset="-122"/>
                </a:rPr>
                <a:t>的中选粘贴</a:t>
              </a:r>
              <a:r>
                <a:rPr lang="zh-CN" altLang="en-US" sz="1000" dirty="0">
                  <a:solidFill>
                    <a:schemeClr val="bg1"/>
                  </a:solidFill>
                  <a:latin typeface="微软雅黑" panose="020B0503020204020204" pitchFamily="34" charset="-122"/>
                  <a:ea typeface="微软雅黑" panose="020B0503020204020204" pitchFamily="34" charset="-122"/>
                </a:rPr>
                <a:t>并</a:t>
              </a:r>
              <a:r>
                <a:rPr lang="zh-CN" altLang="en-US" sz="1000" dirty="0" smtClean="0">
                  <a:solidFill>
                    <a:schemeClr val="bg1"/>
                  </a:solidFill>
                  <a:latin typeface="微软雅黑" panose="020B0503020204020204" pitchFamily="34" charset="-122"/>
                  <a:ea typeface="微软雅黑" panose="020B0503020204020204" pitchFamily="34" charset="-122"/>
                </a:rPr>
                <a:t>选择</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中选择</a:t>
              </a:r>
              <a:r>
                <a:rPr lang="zh-CN" altLang="en-US" sz="1000" dirty="0">
                  <a:solidFill>
                    <a:schemeClr val="bg1"/>
                  </a:solidFill>
                  <a:latin typeface="微软雅黑" panose="020B0503020204020204" pitchFamily="34" charset="-122"/>
                  <a:ea typeface="微软雅黑" panose="020B0503020204020204" pitchFamily="34" charset="-122"/>
                </a:rPr>
                <a:t>粘贴并</a:t>
              </a:r>
              <a:r>
                <a:rPr lang="zh-CN" altLang="en-US" sz="1000" dirty="0" smtClean="0">
                  <a:solidFill>
                    <a:schemeClr val="bg1"/>
                  </a:solidFill>
                  <a:latin typeface="微软雅黑" panose="020B0503020204020204" pitchFamily="34" charset="-122"/>
                  <a:ea typeface="微软雅黑" panose="020B0503020204020204" pitchFamily="34" charset="-122"/>
                </a:rPr>
                <a:t>选择</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1280,000</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19" name="矩形 18"/>
          <p:cNvSpPr/>
          <p:nvPr/>
        </p:nvSpPr>
        <p:spPr>
          <a:xfrm>
            <a:off x="5535257" y="2279737"/>
            <a:ext cx="2046690" cy="3215930"/>
          </a:xfrm>
          <a:prstGeom prst="rect">
            <a:avLst/>
          </a:prstGeom>
          <a:blipFill dpi="0" rotWithShape="1">
            <a:blip r:embed="rId4" cstate="print">
              <a:extLst>
                <a:ext uri="{28A0092B-C50C-407E-A947-70E740481C1C}">
                  <a14:useLocalDpi xmlns:a14="http://schemas.microsoft.com/office/drawing/2010/main" val="0"/>
                </a:ext>
              </a:extLst>
            </a:blip>
            <a:srcRect/>
            <a:stretch>
              <a:fillRect l="-13377" r="-122315"/>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0" name="组合 19"/>
          <p:cNvGrpSpPr/>
          <p:nvPr/>
        </p:nvGrpSpPr>
        <p:grpSpPr>
          <a:xfrm>
            <a:off x="4673420" y="3118981"/>
            <a:ext cx="2018460" cy="2657167"/>
            <a:chOff x="816428" y="2967719"/>
            <a:chExt cx="2334986" cy="3073852"/>
          </a:xfrm>
        </p:grpSpPr>
        <p:sp>
          <p:nvSpPr>
            <p:cNvPr id="21" name="矩形 20"/>
            <p:cNvSpPr/>
            <p:nvPr/>
          </p:nvSpPr>
          <p:spPr>
            <a:xfrm>
              <a:off x="816428" y="2967719"/>
              <a:ext cx="2334986" cy="3073852"/>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TextBox 21"/>
            <p:cNvSpPr txBox="1"/>
            <p:nvPr/>
          </p:nvSpPr>
          <p:spPr>
            <a:xfrm>
              <a:off x="1059646" y="3800387"/>
              <a:ext cx="1797855" cy="1869214"/>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a:t>
              </a:r>
              <a:r>
                <a:rPr lang="zh-CN" altLang="en-US" sz="1000" dirty="0" smtClean="0">
                  <a:solidFill>
                    <a:schemeClr val="bg1"/>
                  </a:solidFill>
                  <a:latin typeface="微软雅黑" panose="020B0503020204020204" pitchFamily="34" charset="-122"/>
                  <a:ea typeface="微软雅黑" panose="020B0503020204020204" pitchFamily="34" charset="-122"/>
                </a:rPr>
                <a:t>这里或者</a:t>
              </a:r>
              <a:r>
                <a:rPr lang="zh-CN" altLang="en-US" sz="1000" dirty="0">
                  <a:solidFill>
                    <a:schemeClr val="bg1"/>
                  </a:solidFill>
                  <a:latin typeface="微软雅黑" panose="020B0503020204020204" pitchFamily="34" charset="-122"/>
                  <a:ea typeface="微软雅黑" panose="020B0503020204020204" pitchFamily="34" charset="-122"/>
                </a:rPr>
                <a:t>通过复制您的文本</a:t>
              </a:r>
              <a:r>
                <a:rPr lang="zh-CN" altLang="en-US" sz="1000" dirty="0" smtClean="0">
                  <a:solidFill>
                    <a:schemeClr val="bg1"/>
                  </a:solidFill>
                  <a:latin typeface="微软雅黑" panose="020B0503020204020204" pitchFamily="34" charset="-122"/>
                  <a:ea typeface="微软雅黑" panose="020B0503020204020204" pitchFamily="34" charset="-122"/>
                </a:rPr>
                <a:t>后在此</a:t>
              </a:r>
              <a:r>
                <a:rPr lang="zh-CN" altLang="en-US" sz="1000" dirty="0">
                  <a:solidFill>
                    <a:schemeClr val="bg1"/>
                  </a:solidFill>
                  <a:latin typeface="微软雅黑" panose="020B0503020204020204" pitchFamily="34" charset="-122"/>
                  <a:ea typeface="微软雅黑" panose="020B0503020204020204" pitchFamily="34" charset="-122"/>
                </a:rPr>
                <a:t>框中选择</a:t>
              </a:r>
              <a:r>
                <a:rPr lang="zh-CN" altLang="en-US" sz="1000" dirty="0" smtClean="0">
                  <a:solidFill>
                    <a:schemeClr val="bg1"/>
                  </a:solidFill>
                  <a:latin typeface="微软雅黑" panose="020B0503020204020204" pitchFamily="34" charset="-122"/>
                  <a:ea typeface="微软雅黑" panose="020B0503020204020204" pitchFamily="34" charset="-122"/>
                </a:rPr>
                <a:t>粘贴并</a:t>
              </a:r>
              <a:r>
                <a:rPr lang="zh-CN" altLang="en-US" sz="1000" dirty="0">
                  <a:solidFill>
                    <a:schemeClr val="bg1"/>
                  </a:solidFill>
                  <a:latin typeface="微软雅黑" panose="020B0503020204020204" pitchFamily="34" charset="-122"/>
                  <a:ea typeface="微软雅黑" panose="020B0503020204020204" pitchFamily="34" charset="-122"/>
                </a:rPr>
                <a:t>选择您的内容打在这里或者通过复制您</a:t>
              </a:r>
              <a:r>
                <a:rPr lang="zh-CN" altLang="en-US" sz="1000" dirty="0" smtClean="0">
                  <a:solidFill>
                    <a:schemeClr val="bg1"/>
                  </a:solidFill>
                  <a:latin typeface="微软雅黑" panose="020B0503020204020204" pitchFamily="34" charset="-122"/>
                  <a:ea typeface="微软雅黑" panose="020B0503020204020204" pitchFamily="34" charset="-122"/>
                </a:rPr>
                <a:t>的中选粘贴</a:t>
              </a:r>
              <a:r>
                <a:rPr lang="zh-CN" altLang="en-US" sz="1000" dirty="0">
                  <a:solidFill>
                    <a:schemeClr val="bg1"/>
                  </a:solidFill>
                  <a:latin typeface="微软雅黑" panose="020B0503020204020204" pitchFamily="34" charset="-122"/>
                  <a:ea typeface="微软雅黑" panose="020B0503020204020204" pitchFamily="34" charset="-122"/>
                </a:rPr>
                <a:t>并</a:t>
              </a:r>
              <a:r>
                <a:rPr lang="zh-CN" altLang="en-US" sz="1000" dirty="0" smtClean="0">
                  <a:solidFill>
                    <a:schemeClr val="bg1"/>
                  </a:solidFill>
                  <a:latin typeface="微软雅黑" panose="020B0503020204020204" pitchFamily="34" charset="-122"/>
                  <a:ea typeface="微软雅黑" panose="020B0503020204020204" pitchFamily="34" charset="-122"/>
                </a:rPr>
                <a:t>选择</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中选择</a:t>
              </a:r>
              <a:r>
                <a:rPr lang="zh-CN" altLang="en-US" sz="1000" dirty="0">
                  <a:solidFill>
                    <a:schemeClr val="bg1"/>
                  </a:solidFill>
                  <a:latin typeface="微软雅黑" panose="020B0503020204020204" pitchFamily="34" charset="-122"/>
                  <a:ea typeface="微软雅黑" panose="020B0503020204020204" pitchFamily="34" charset="-122"/>
                </a:rPr>
                <a:t>粘贴并</a:t>
              </a:r>
              <a:r>
                <a:rPr lang="zh-CN" altLang="en-US" sz="1000" dirty="0" smtClean="0">
                  <a:solidFill>
                    <a:schemeClr val="bg1"/>
                  </a:solidFill>
                  <a:latin typeface="微软雅黑" panose="020B0503020204020204" pitchFamily="34" charset="-122"/>
                  <a:ea typeface="微软雅黑" panose="020B0503020204020204" pitchFamily="34" charset="-122"/>
                </a:rPr>
                <a:t>选择</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5</a:t>
              </a:r>
              <a:r>
                <a:rPr lang="en-US" altLang="zh-CN"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1</a:t>
              </a:r>
              <a:r>
                <a:rPr lang="en-US" altLang="zh-CN"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80,000</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5" name="组合 24"/>
          <p:cNvGrpSpPr/>
          <p:nvPr/>
        </p:nvGrpSpPr>
        <p:grpSpPr>
          <a:xfrm>
            <a:off x="992760" y="893650"/>
            <a:ext cx="3573385" cy="1007620"/>
            <a:chOff x="992760" y="893650"/>
            <a:chExt cx="3573385" cy="1007620"/>
          </a:xfrm>
        </p:grpSpPr>
        <p:grpSp>
          <p:nvGrpSpPr>
            <p:cNvPr id="26" name="组合 25">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8"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重点规划项目</a:t>
                </a:r>
              </a:p>
            </p:txBody>
          </p:sp>
          <p:sp>
            <p:nvSpPr>
              <p:cNvPr id="29"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7" name="直接连接符 26"/>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3107074"/>
      </p:ext>
    </p:extLst>
  </p:cSld>
  <p:clrMapOvr>
    <a:masterClrMapping/>
  </p:clrMapOvr>
  <p:transition spd="med" advClick="0" advTm="7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69631" y="605551"/>
            <a:ext cx="5798816" cy="5695472"/>
            <a:chOff x="5144075" y="-73979"/>
            <a:chExt cx="7057762" cy="6931981"/>
          </a:xfrm>
        </p:grpSpPr>
        <p:sp>
          <p:nvSpPr>
            <p:cNvPr id="15" name="任意多边形 14"/>
            <p:cNvSpPr/>
            <p:nvPr/>
          </p:nvSpPr>
          <p:spPr>
            <a:xfrm>
              <a:off x="5241471" y="-73979"/>
              <a:ext cx="6957087" cy="6931979"/>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任意多边形 13"/>
            <p:cNvSpPr/>
            <p:nvPr/>
          </p:nvSpPr>
          <p:spPr>
            <a:xfrm>
              <a:off x="5451955" y="114300"/>
              <a:ext cx="6740045" cy="674370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任意多边形 12"/>
            <p:cNvSpPr/>
            <p:nvPr/>
          </p:nvSpPr>
          <p:spPr>
            <a:xfrm>
              <a:off x="7707086" y="2360812"/>
              <a:ext cx="4494751" cy="4497190"/>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任意多边形 11"/>
            <p:cNvSpPr/>
            <p:nvPr/>
          </p:nvSpPr>
          <p:spPr>
            <a:xfrm>
              <a:off x="8474529" y="3138514"/>
              <a:ext cx="3717471" cy="3719488"/>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任意多边形 7"/>
            <p:cNvSpPr/>
            <p:nvPr/>
          </p:nvSpPr>
          <p:spPr>
            <a:xfrm>
              <a:off x="8673499" y="3331030"/>
              <a:ext cx="3525059" cy="352697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blipFill dpi="0" rotWithShape="1">
              <a:blip r:embed="rId4" cstate="print">
                <a:extLst>
                  <a:ext uri="{28A0092B-C50C-407E-A947-70E740481C1C}">
                    <a14:useLocalDpi xmlns:a14="http://schemas.microsoft.com/office/drawing/2010/main" val="0"/>
                  </a:ext>
                </a:extLst>
              </a:blip>
              <a:srcRect/>
              <a:stretch>
                <a:fillRect l="-33691" r="-163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7397093" y="741967"/>
              <a:ext cx="1322921" cy="1322921"/>
            </a:xfrm>
            <a:prstGeom prst="ellipse">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spc="300" dirty="0" smtClean="0">
                  <a:solidFill>
                    <a:schemeClr val="bg1"/>
                  </a:solidFill>
                  <a:latin typeface="微软雅黑" panose="020B0503020204020204" pitchFamily="34" charset="-122"/>
                  <a:ea typeface="微软雅黑" panose="020B0503020204020204" pitchFamily="34" charset="-122"/>
                </a:rPr>
                <a:t>开拓市场</a:t>
              </a:r>
              <a:endParaRPr lang="zh-CN" altLang="en-US" sz="2000" spc="3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5144075" y="3627524"/>
              <a:ext cx="1322921" cy="1322921"/>
            </a:xfrm>
            <a:prstGeom prst="ellipse">
              <a:avLst/>
            </a:prstGeom>
            <a:solidFill>
              <a:srgbClr val="343434"/>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spc="300" dirty="0" smtClean="0">
                  <a:solidFill>
                    <a:schemeClr val="bg1"/>
                  </a:solidFill>
                  <a:latin typeface="微软雅黑" panose="020B0503020204020204" pitchFamily="34" charset="-122"/>
                  <a:ea typeface="微软雅黑" panose="020B0503020204020204" pitchFamily="34" charset="-122"/>
                </a:rPr>
                <a:t>稳健增长</a:t>
              </a:r>
              <a:endParaRPr lang="zh-CN" altLang="en-US" sz="2000" spc="300"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a:off x="8855539" y="3784764"/>
              <a:ext cx="1322921" cy="1322921"/>
            </a:xfrm>
            <a:prstGeom prst="ellipse">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spc="300" dirty="0" smtClean="0">
                  <a:solidFill>
                    <a:schemeClr val="bg1"/>
                  </a:solidFill>
                  <a:latin typeface="微软雅黑" panose="020B0503020204020204" pitchFamily="34" charset="-122"/>
                  <a:ea typeface="微软雅黑" panose="020B0503020204020204" pitchFamily="34" charset="-122"/>
                </a:rPr>
                <a:t>持续开发</a:t>
              </a:r>
              <a:endParaRPr lang="zh-CN" altLang="en-US" sz="2000" spc="3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259798" y="2467627"/>
            <a:ext cx="3836361" cy="3005987"/>
            <a:chOff x="684488" y="1480031"/>
            <a:chExt cx="3836361" cy="3005987"/>
          </a:xfrm>
        </p:grpSpPr>
        <p:sp>
          <p:nvSpPr>
            <p:cNvPr id="17" name="TextBox 21"/>
            <p:cNvSpPr txBox="1"/>
            <p:nvPr/>
          </p:nvSpPr>
          <p:spPr>
            <a:xfrm>
              <a:off x="684488" y="2177694"/>
              <a:ext cx="3836361" cy="2308324"/>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的内容，您的内容打在这里，或者通过复制您的文本后，在此框中选择粘贴并选择只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中。</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内容打在这里，或者通过复制您的文本后，在此框中选择粘贴并选择只保留文字您的内容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Subtitle 2">
              <a:extLst>
                <a:ext uri="{FF2B5EF4-FFF2-40B4-BE49-F238E27FC236}">
                  <a16:creationId xmlns:a16="http://schemas.microsoft.com/office/drawing/2014/main" xmlns="" id="{360062CF-4239-4286-B703-132EC1F0E32B}"/>
                </a:ext>
              </a:extLst>
            </p:cNvPr>
            <p:cNvSpPr txBox="1">
              <a:spLocks/>
            </p:cNvSpPr>
            <p:nvPr/>
          </p:nvSpPr>
          <p:spPr>
            <a:xfrm>
              <a:off x="684488" y="1480031"/>
              <a:ext cx="1996969" cy="438412"/>
            </a:xfrm>
            <a:prstGeom prst="rect">
              <a:avLst/>
            </a:prstGeom>
            <a:solidFill>
              <a:srgbClr val="343434"/>
            </a:solid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未来目标计划</a:t>
              </a:r>
              <a:endParaRPr lang="id-ID" sz="18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992760" y="893650"/>
            <a:ext cx="3573385" cy="1007620"/>
            <a:chOff x="992760" y="893650"/>
            <a:chExt cx="3573385" cy="1007620"/>
          </a:xfrm>
        </p:grpSpPr>
        <p:grpSp>
          <p:nvGrpSpPr>
            <p:cNvPr id="22" name="组合 21">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发展目标</a:t>
                </a:r>
              </a:p>
            </p:txBody>
          </p:sp>
          <p:sp>
            <p:nvSpPr>
              <p:cNvPr id="25"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3" name="直接连接符 22"/>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63308476"/>
      </p:ext>
    </p:extLst>
  </p:cSld>
  <p:clrMapOvr>
    <a:masterClrMapping/>
  </p:clrMapOvr>
  <p:transition spd="med" advClick="0" advTm="4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rot="5400000">
            <a:off x="3822408" y="2946465"/>
            <a:ext cx="4443662" cy="1896281"/>
          </a:xfrm>
          <a:prstGeom prst="hex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p:cNvGrpSpPr/>
          <p:nvPr/>
        </p:nvGrpSpPr>
        <p:grpSpPr>
          <a:xfrm>
            <a:off x="1228485" y="2367420"/>
            <a:ext cx="1510398" cy="3438251"/>
            <a:chOff x="849484" y="1939812"/>
            <a:chExt cx="1717253" cy="3909136"/>
          </a:xfrm>
        </p:grpSpPr>
        <p:sp>
          <p:nvSpPr>
            <p:cNvPr id="3" name="六边形 2"/>
            <p:cNvSpPr/>
            <p:nvPr/>
          </p:nvSpPr>
          <p:spPr>
            <a:xfrm rot="5400000">
              <a:off x="759803" y="2070613"/>
              <a:ext cx="1896614" cy="1635012"/>
            </a:xfrm>
            <a:prstGeom prst="hexagon">
              <a:avLst/>
            </a:prstGeom>
            <a:blipFill dpi="0" rotWithShape="0">
              <a:blip r:embed="rId3" cstate="print">
                <a:extLst>
                  <a:ext uri="{28A0092B-C50C-407E-A947-70E740481C1C}">
                    <a14:useLocalDpi xmlns:a14="http://schemas.microsoft.com/office/drawing/2010/main" val="0"/>
                  </a:ext>
                </a:extLst>
              </a:blip>
              <a:srcRect/>
              <a:stretch>
                <a:fillRect l="-37000" r="-37000"/>
              </a:stretch>
            </a:blipFill>
            <a:ln w="3175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Box 21"/>
            <p:cNvSpPr txBox="1"/>
            <p:nvPr/>
          </p:nvSpPr>
          <p:spPr>
            <a:xfrm>
              <a:off x="913653" y="4711682"/>
              <a:ext cx="1588916" cy="1137266"/>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Subtitle 2">
              <a:extLst>
                <a:ext uri="{FF2B5EF4-FFF2-40B4-BE49-F238E27FC236}">
                  <a16:creationId xmlns:a16="http://schemas.microsoft.com/office/drawing/2014/main" xmlns="" id="{360062CF-4239-4286-B703-132EC1F0E32B}"/>
                </a:ext>
              </a:extLst>
            </p:cNvPr>
            <p:cNvSpPr txBox="1">
              <a:spLocks/>
            </p:cNvSpPr>
            <p:nvPr/>
          </p:nvSpPr>
          <p:spPr>
            <a:xfrm>
              <a:off x="849484" y="4226173"/>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实施第一步</a:t>
              </a:r>
              <a:endParaRPr lang="id-ID"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8" name="组合 27"/>
          <p:cNvGrpSpPr/>
          <p:nvPr/>
        </p:nvGrpSpPr>
        <p:grpSpPr>
          <a:xfrm>
            <a:off x="3246911" y="2367420"/>
            <a:ext cx="1510398" cy="3438251"/>
            <a:chOff x="849484" y="1939812"/>
            <a:chExt cx="1717253" cy="3909136"/>
          </a:xfrm>
        </p:grpSpPr>
        <p:sp>
          <p:nvSpPr>
            <p:cNvPr id="29" name="六边形 28"/>
            <p:cNvSpPr/>
            <p:nvPr/>
          </p:nvSpPr>
          <p:spPr>
            <a:xfrm rot="5400000">
              <a:off x="759803" y="2070613"/>
              <a:ext cx="1896614" cy="1635012"/>
            </a:xfrm>
            <a:prstGeom prst="hexagon">
              <a:avLst/>
            </a:prstGeom>
            <a:blipFill dpi="0" rotWithShape="0">
              <a:blip r:embed="rId4" cstate="print">
                <a:extLst>
                  <a:ext uri="{28A0092B-C50C-407E-A947-70E740481C1C}">
                    <a14:useLocalDpi xmlns:a14="http://schemas.microsoft.com/office/drawing/2010/main" val="0"/>
                  </a:ext>
                </a:extLst>
              </a:blip>
              <a:srcRect/>
              <a:stretch>
                <a:fillRect l="-37000" r="-37000"/>
              </a:stretch>
            </a:blipFill>
            <a:ln w="3175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TextBox 21"/>
            <p:cNvSpPr txBox="1"/>
            <p:nvPr/>
          </p:nvSpPr>
          <p:spPr>
            <a:xfrm>
              <a:off x="913653" y="4711682"/>
              <a:ext cx="1588916" cy="1137266"/>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Subtitle 2">
              <a:extLst>
                <a:ext uri="{FF2B5EF4-FFF2-40B4-BE49-F238E27FC236}">
                  <a16:creationId xmlns:a16="http://schemas.microsoft.com/office/drawing/2014/main" xmlns="" id="{360062CF-4239-4286-B703-132EC1F0E32B}"/>
                </a:ext>
              </a:extLst>
            </p:cNvPr>
            <p:cNvSpPr txBox="1">
              <a:spLocks/>
            </p:cNvSpPr>
            <p:nvPr/>
          </p:nvSpPr>
          <p:spPr>
            <a:xfrm>
              <a:off x="849484" y="4226173"/>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实施</a:t>
              </a: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第二步</a:t>
              </a:r>
              <a:endParaRPr lang="id-ID" altLang="zh-CN"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2" name="组合 31"/>
          <p:cNvGrpSpPr/>
          <p:nvPr/>
        </p:nvGrpSpPr>
        <p:grpSpPr>
          <a:xfrm>
            <a:off x="5265337" y="2018661"/>
            <a:ext cx="1510398" cy="3438251"/>
            <a:chOff x="849484" y="1939812"/>
            <a:chExt cx="1717253" cy="3909136"/>
          </a:xfrm>
        </p:grpSpPr>
        <p:sp>
          <p:nvSpPr>
            <p:cNvPr id="33" name="六边形 32"/>
            <p:cNvSpPr/>
            <p:nvPr/>
          </p:nvSpPr>
          <p:spPr>
            <a:xfrm rot="5400000">
              <a:off x="759803" y="2070613"/>
              <a:ext cx="1896614" cy="1635012"/>
            </a:xfrm>
            <a:prstGeom prst="hexagon">
              <a:avLst/>
            </a:prstGeom>
            <a:blipFill dpi="0" rotWithShape="0">
              <a:blip r:embed="rId5" cstate="print">
                <a:extLst>
                  <a:ext uri="{28A0092B-C50C-407E-A947-70E740481C1C}">
                    <a14:useLocalDpi xmlns:a14="http://schemas.microsoft.com/office/drawing/2010/main" val="0"/>
                  </a:ext>
                </a:extLst>
              </a:blip>
              <a:srcRect/>
              <a:stretch>
                <a:fillRect l="-36932" r="-36932"/>
              </a:stretch>
            </a:blipFill>
            <a:ln w="3175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TextBox 21"/>
            <p:cNvSpPr txBox="1"/>
            <p:nvPr/>
          </p:nvSpPr>
          <p:spPr>
            <a:xfrm>
              <a:off x="913653" y="4711682"/>
              <a:ext cx="1588916" cy="1137266"/>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Subtitle 2">
              <a:extLst>
                <a:ext uri="{FF2B5EF4-FFF2-40B4-BE49-F238E27FC236}">
                  <a16:creationId xmlns:a16="http://schemas.microsoft.com/office/drawing/2014/main" xmlns="" id="{360062CF-4239-4286-B703-132EC1F0E32B}"/>
                </a:ext>
              </a:extLst>
            </p:cNvPr>
            <p:cNvSpPr txBox="1">
              <a:spLocks/>
            </p:cNvSpPr>
            <p:nvPr/>
          </p:nvSpPr>
          <p:spPr>
            <a:xfrm>
              <a:off x="849484" y="4226173"/>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实施</a:t>
              </a: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第三步</a:t>
              </a:r>
              <a:endParaRPr lang="id-ID" altLang="zh-CN"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36" name="组合 35"/>
          <p:cNvGrpSpPr/>
          <p:nvPr/>
        </p:nvGrpSpPr>
        <p:grpSpPr>
          <a:xfrm>
            <a:off x="7283763" y="2367420"/>
            <a:ext cx="1510398" cy="3438251"/>
            <a:chOff x="849484" y="1939812"/>
            <a:chExt cx="1717253" cy="3909136"/>
          </a:xfrm>
        </p:grpSpPr>
        <p:sp>
          <p:nvSpPr>
            <p:cNvPr id="37" name="六边形 36"/>
            <p:cNvSpPr/>
            <p:nvPr/>
          </p:nvSpPr>
          <p:spPr>
            <a:xfrm rot="5400000">
              <a:off x="759803" y="2070613"/>
              <a:ext cx="1896614" cy="1635012"/>
            </a:xfrm>
            <a:prstGeom prst="hexagon">
              <a:avLst/>
            </a:prstGeom>
            <a:blipFill dpi="0" rotWithShape="0">
              <a:blip r:embed="rId6" cstate="print">
                <a:extLst>
                  <a:ext uri="{28A0092B-C50C-407E-A947-70E740481C1C}">
                    <a14:useLocalDpi xmlns:a14="http://schemas.microsoft.com/office/drawing/2010/main" val="0"/>
                  </a:ext>
                </a:extLst>
              </a:blip>
              <a:srcRect/>
              <a:stretch>
                <a:fillRect l="-36932" r="-36932"/>
              </a:stretch>
            </a:blipFill>
            <a:ln w="3175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TextBox 21"/>
            <p:cNvSpPr txBox="1"/>
            <p:nvPr/>
          </p:nvSpPr>
          <p:spPr>
            <a:xfrm>
              <a:off x="913653" y="4711682"/>
              <a:ext cx="1588916" cy="1137266"/>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Subtitle 2">
              <a:extLst>
                <a:ext uri="{FF2B5EF4-FFF2-40B4-BE49-F238E27FC236}">
                  <a16:creationId xmlns:a16="http://schemas.microsoft.com/office/drawing/2014/main" xmlns="" id="{360062CF-4239-4286-B703-132EC1F0E32B}"/>
                </a:ext>
              </a:extLst>
            </p:cNvPr>
            <p:cNvSpPr txBox="1">
              <a:spLocks/>
            </p:cNvSpPr>
            <p:nvPr/>
          </p:nvSpPr>
          <p:spPr>
            <a:xfrm>
              <a:off x="849484" y="4226173"/>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实施</a:t>
              </a: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第四步</a:t>
              </a:r>
              <a:endParaRPr lang="id-ID" altLang="zh-CN"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40" name="组合 39"/>
          <p:cNvGrpSpPr/>
          <p:nvPr/>
        </p:nvGrpSpPr>
        <p:grpSpPr>
          <a:xfrm>
            <a:off x="9302189" y="2367420"/>
            <a:ext cx="1510398" cy="3438251"/>
            <a:chOff x="849484" y="1939812"/>
            <a:chExt cx="1717253" cy="3909136"/>
          </a:xfrm>
        </p:grpSpPr>
        <p:sp>
          <p:nvSpPr>
            <p:cNvPr id="41" name="六边形 40"/>
            <p:cNvSpPr/>
            <p:nvPr/>
          </p:nvSpPr>
          <p:spPr>
            <a:xfrm rot="5400000">
              <a:off x="759803" y="2070613"/>
              <a:ext cx="1896614" cy="1635012"/>
            </a:xfrm>
            <a:prstGeom prst="hexagon">
              <a:avLst/>
            </a:prstGeom>
            <a:blipFill dpi="0" rotWithShape="0">
              <a:blip r:embed="rId7" cstate="print">
                <a:extLst>
                  <a:ext uri="{28A0092B-C50C-407E-A947-70E740481C1C}">
                    <a14:useLocalDpi xmlns:a14="http://schemas.microsoft.com/office/drawing/2010/main" val="0"/>
                  </a:ext>
                </a:extLst>
              </a:blip>
              <a:srcRect/>
              <a:stretch>
                <a:fillRect l="-9127" r="-64873"/>
              </a:stretch>
            </a:blipFill>
            <a:ln w="3175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TextBox 21"/>
            <p:cNvSpPr txBox="1"/>
            <p:nvPr/>
          </p:nvSpPr>
          <p:spPr>
            <a:xfrm>
              <a:off x="913653" y="4711682"/>
              <a:ext cx="1588916" cy="1137266"/>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Subtitle 2">
              <a:extLst>
                <a:ext uri="{FF2B5EF4-FFF2-40B4-BE49-F238E27FC236}">
                  <a16:creationId xmlns:a16="http://schemas.microsoft.com/office/drawing/2014/main" xmlns="" id="{360062CF-4239-4286-B703-132EC1F0E32B}"/>
                </a:ext>
              </a:extLst>
            </p:cNvPr>
            <p:cNvSpPr txBox="1">
              <a:spLocks/>
            </p:cNvSpPr>
            <p:nvPr/>
          </p:nvSpPr>
          <p:spPr>
            <a:xfrm>
              <a:off x="849484" y="4226173"/>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实施</a:t>
              </a: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第五步</a:t>
              </a:r>
              <a:endParaRPr lang="id-ID" altLang="zh-CN" sz="18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6" name="组合 25"/>
          <p:cNvGrpSpPr/>
          <p:nvPr/>
        </p:nvGrpSpPr>
        <p:grpSpPr>
          <a:xfrm>
            <a:off x="992760" y="893650"/>
            <a:ext cx="3573385" cy="1007620"/>
            <a:chOff x="992760" y="893650"/>
            <a:chExt cx="3573385" cy="1007620"/>
          </a:xfrm>
        </p:grpSpPr>
        <p:grpSp>
          <p:nvGrpSpPr>
            <p:cNvPr id="27" name="组合 26">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45"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实施计划</a:t>
                </a:r>
              </a:p>
            </p:txBody>
          </p:sp>
          <p:sp>
            <p:nvSpPr>
              <p:cNvPr id="46"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44" name="直接连接符 43"/>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2687096"/>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16" presetClass="entr" presetSubtype="42"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out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08845" y="2405875"/>
            <a:ext cx="3254062" cy="3253678"/>
          </a:xfrm>
          <a:prstGeom prst="rect">
            <a:avLst/>
          </a:prstGeom>
          <a:blipFill dpi="0" rotWithShape="1">
            <a:blip r:embed="rId3" cstate="print">
              <a:extLst>
                <a:ext uri="{28A0092B-C50C-407E-A947-70E740481C1C}">
                  <a14:useLocalDpi xmlns:a14="http://schemas.microsoft.com/office/drawing/2010/main" val="0"/>
                </a:ext>
              </a:extLst>
            </a:blip>
            <a:srcRect/>
            <a:stretch>
              <a:fillRect l="-1977" r="-48005"/>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5" name="组合 4"/>
          <p:cNvGrpSpPr/>
          <p:nvPr/>
        </p:nvGrpSpPr>
        <p:grpSpPr>
          <a:xfrm>
            <a:off x="4880727" y="2423438"/>
            <a:ext cx="5966813" cy="1383837"/>
            <a:chOff x="4931229" y="1914534"/>
            <a:chExt cx="5966813" cy="1383837"/>
          </a:xfrm>
        </p:grpSpPr>
        <p:sp>
          <p:nvSpPr>
            <p:cNvPr id="3" name="矩形 2"/>
            <p:cNvSpPr/>
            <p:nvPr/>
          </p:nvSpPr>
          <p:spPr>
            <a:xfrm>
              <a:off x="4931229" y="1914534"/>
              <a:ext cx="1515825" cy="1383837"/>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latin typeface="微软雅黑" panose="020B0503020204020204" pitchFamily="34" charset="-122"/>
                  <a:ea typeface="微软雅黑" panose="020B0503020204020204" pitchFamily="34" charset="-122"/>
                </a:rPr>
                <a:t>财务资金预算</a:t>
              </a:r>
              <a:endParaRPr lang="zh-CN" altLang="en-US" b="1" spc="300" dirty="0">
                <a:latin typeface="微软雅黑" panose="020B0503020204020204" pitchFamily="34" charset="-122"/>
                <a:ea typeface="微软雅黑" panose="020B0503020204020204" pitchFamily="34" charset="-122"/>
              </a:endParaRPr>
            </a:p>
          </p:txBody>
        </p:sp>
        <p:sp>
          <p:nvSpPr>
            <p:cNvPr id="4" name="矩形 3"/>
            <p:cNvSpPr/>
            <p:nvPr/>
          </p:nvSpPr>
          <p:spPr>
            <a:xfrm>
              <a:off x="4931230" y="1914534"/>
              <a:ext cx="5966812" cy="1383837"/>
            </a:xfrm>
            <a:prstGeom prst="rect">
              <a:avLst/>
            </a:prstGeom>
            <a:noFill/>
            <a:ln w="12700">
              <a:solidFill>
                <a:srgbClr val="86BC4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TextBox 21"/>
            <p:cNvSpPr txBox="1"/>
            <p:nvPr/>
          </p:nvSpPr>
          <p:spPr>
            <a:xfrm>
              <a:off x="6665668" y="2275702"/>
              <a:ext cx="3981853" cy="692497"/>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内框</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中选择粘贴并选择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只</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880727" y="4295149"/>
            <a:ext cx="5966813" cy="1383837"/>
            <a:chOff x="4931229" y="1914534"/>
            <a:chExt cx="5966813" cy="1383837"/>
          </a:xfrm>
        </p:grpSpPr>
        <p:sp>
          <p:nvSpPr>
            <p:cNvPr id="14" name="矩形 13"/>
            <p:cNvSpPr/>
            <p:nvPr/>
          </p:nvSpPr>
          <p:spPr>
            <a:xfrm>
              <a:off x="4931229" y="1914534"/>
              <a:ext cx="1515825" cy="1383837"/>
            </a:xfrm>
            <a:prstGeom prst="rect">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latin typeface="微软雅黑" panose="020B0503020204020204" pitchFamily="34" charset="-122"/>
                  <a:ea typeface="微软雅黑" panose="020B0503020204020204" pitchFamily="34" charset="-122"/>
                </a:rPr>
                <a:t>融资资金运算</a:t>
              </a:r>
              <a:endParaRPr lang="zh-CN" altLang="en-US" b="1" spc="300" dirty="0">
                <a:latin typeface="微软雅黑" panose="020B0503020204020204" pitchFamily="34" charset="-122"/>
                <a:ea typeface="微软雅黑" panose="020B0503020204020204" pitchFamily="34" charset="-122"/>
              </a:endParaRPr>
            </a:p>
          </p:txBody>
        </p:sp>
        <p:sp>
          <p:nvSpPr>
            <p:cNvPr id="15" name="矩形 14"/>
            <p:cNvSpPr/>
            <p:nvPr/>
          </p:nvSpPr>
          <p:spPr>
            <a:xfrm>
              <a:off x="4931229" y="1914534"/>
              <a:ext cx="5966813" cy="1383837"/>
            </a:xfrm>
            <a:prstGeom prst="rect">
              <a:avLst/>
            </a:prstGeom>
            <a:noFill/>
            <a:ln w="12700">
              <a:solidFill>
                <a:srgbClr val="343434"/>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TextBox 21"/>
            <p:cNvSpPr txBox="1"/>
            <p:nvPr/>
          </p:nvSpPr>
          <p:spPr>
            <a:xfrm>
              <a:off x="6665668" y="2275702"/>
              <a:ext cx="3981853" cy="692497"/>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内框</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92760" y="893650"/>
            <a:ext cx="3573385" cy="1007620"/>
            <a:chOff x="992760" y="893650"/>
            <a:chExt cx="3573385" cy="1007620"/>
          </a:xfrm>
        </p:grpSpPr>
        <p:grpSp>
          <p:nvGrpSpPr>
            <p:cNvPr id="19" name="组合 18">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1"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资金预算</a:t>
                </a:r>
              </a:p>
            </p:txBody>
          </p:sp>
          <p:sp>
            <p:nvSpPr>
              <p:cNvPr id="22"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0" name="直接连接符 19"/>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1108845" y="2405875"/>
            <a:ext cx="3254062" cy="3253678"/>
          </a:xfrm>
          <a:prstGeom prst="rect">
            <a:avLst/>
          </a:prstGeom>
          <a:solidFill>
            <a:srgbClr val="86BC42">
              <a:alpha val="65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17" name="TextBox 21"/>
          <p:cNvSpPr txBox="1"/>
          <p:nvPr/>
        </p:nvSpPr>
        <p:spPr>
          <a:xfrm>
            <a:off x="1501405" y="3140409"/>
            <a:ext cx="2939814" cy="1846659"/>
          </a:xfrm>
          <a:prstGeom prst="rect">
            <a:avLst/>
          </a:prstGeom>
          <a:noFill/>
        </p:spPr>
        <p:txBody>
          <a:bodyPr wrap="square" lIns="0" tIns="0" rIns="0" bIns="0" rtlCol="0">
            <a:spAutoFit/>
          </a:bodyPr>
          <a:lstStyle/>
          <a:p>
            <a:pPr>
              <a:lnSpc>
                <a:spcPct val="150000"/>
              </a:lnSpc>
            </a:pPr>
            <a:r>
              <a:rPr lang="en-US" altLang="zh-CN" sz="2000" dirty="0" smtClean="0">
                <a:solidFill>
                  <a:schemeClr val="bg1"/>
                </a:solidFill>
                <a:latin typeface="微软雅黑" panose="020B0503020204020204" pitchFamily="34" charset="-122"/>
                <a:ea typeface="微软雅黑" panose="020B0503020204020204" pitchFamily="34" charset="-122"/>
              </a:rPr>
              <a:t>YOUR MARKETING PLAN FOR TECHNOLOGY PRODUCTS</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1627361"/>
      </p:ext>
    </p:extLst>
  </p:cSld>
  <p:clrMapOvr>
    <a:masterClrMapping/>
  </p:clrMapOvr>
  <p:transition spd="med" advClick="0" advTm="6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par>
                                <p:cTn id="24" presetID="14"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3" grpId="0" animBg="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18222" y="2503865"/>
            <a:ext cx="3508202" cy="2426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nvSpPr>
        <p:spPr>
          <a:xfrm rot="17520000">
            <a:off x="6377808" y="4549627"/>
            <a:ext cx="2675058" cy="115177"/>
          </a:xfrm>
          <a:prstGeom prst="parallelogram">
            <a:avLst>
              <a:gd name="adj" fmla="val 132064"/>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7" name="平行四边形 6"/>
          <p:cNvSpPr/>
          <p:nvPr/>
        </p:nvSpPr>
        <p:spPr>
          <a:xfrm rot="17520000">
            <a:off x="9294687" y="2374461"/>
            <a:ext cx="2675058" cy="115177"/>
          </a:xfrm>
          <a:prstGeom prst="parallelogram">
            <a:avLst>
              <a:gd name="adj" fmla="val 132064"/>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20" name="TextBox 21"/>
          <p:cNvSpPr txBox="1"/>
          <p:nvPr/>
        </p:nvSpPr>
        <p:spPr>
          <a:xfrm>
            <a:off x="1110518" y="2189825"/>
            <a:ext cx="4344456" cy="2077492"/>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992760" y="893650"/>
            <a:ext cx="3573385" cy="1007620"/>
            <a:chOff x="992760" y="893650"/>
            <a:chExt cx="3573385" cy="1007620"/>
          </a:xfrm>
        </p:grpSpPr>
        <p:grpSp>
          <p:nvGrpSpPr>
            <p:cNvPr id="21" name="组合 20">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2"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公司简介</a:t>
                </a:r>
                <a:endParaRPr lang="id-ID" b="1" dirty="0">
                  <a:solidFill>
                    <a:srgbClr val="86BC42"/>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3"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4" name="直接连接符 23"/>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095862" y="5085679"/>
            <a:ext cx="571463" cy="583954"/>
            <a:chOff x="1413117" y="4953618"/>
            <a:chExt cx="571463" cy="583954"/>
          </a:xfrm>
        </p:grpSpPr>
        <p:grpSp>
          <p:nvGrpSpPr>
            <p:cNvPr id="26" name="组合 25"/>
            <p:cNvGrpSpPr/>
            <p:nvPr/>
          </p:nvGrpSpPr>
          <p:grpSpPr>
            <a:xfrm>
              <a:off x="1413117" y="4953618"/>
              <a:ext cx="571463" cy="515236"/>
              <a:chOff x="4634991" y="2138335"/>
              <a:chExt cx="428348" cy="386204"/>
            </a:xfrm>
          </p:grpSpPr>
          <p:sp>
            <p:nvSpPr>
              <p:cNvPr id="28"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43434"/>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29" name="KSO_Shape"/>
              <p:cNvSpPr>
                <a:spLocks/>
              </p:cNvSpPr>
              <p:nvPr/>
            </p:nvSpPr>
            <p:spPr bwMode="auto">
              <a:xfrm>
                <a:off x="4758562" y="2206773"/>
                <a:ext cx="188010" cy="12909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27" name="前言"/>
            <p:cNvSpPr>
              <a:spLocks noChangeArrowheads="1"/>
            </p:cNvSpPr>
            <p:nvPr/>
          </p:nvSpPr>
          <p:spPr bwMode="auto">
            <a:xfrm>
              <a:off x="1434441" y="5207137"/>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rPr>
                <a:t>梦想</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30" name="组合 29"/>
          <p:cNvGrpSpPr/>
          <p:nvPr/>
        </p:nvGrpSpPr>
        <p:grpSpPr>
          <a:xfrm>
            <a:off x="1840203" y="5085679"/>
            <a:ext cx="571463" cy="583954"/>
            <a:chOff x="2157458" y="4953618"/>
            <a:chExt cx="571463" cy="583954"/>
          </a:xfrm>
        </p:grpSpPr>
        <p:grpSp>
          <p:nvGrpSpPr>
            <p:cNvPr id="31" name="组合 30"/>
            <p:cNvGrpSpPr/>
            <p:nvPr/>
          </p:nvGrpSpPr>
          <p:grpSpPr>
            <a:xfrm>
              <a:off x="2157458" y="4953618"/>
              <a:ext cx="571463" cy="515236"/>
              <a:chOff x="5076056" y="2138335"/>
              <a:chExt cx="428348" cy="386204"/>
            </a:xfrm>
          </p:grpSpPr>
          <p:sp>
            <p:nvSpPr>
              <p:cNvPr id="33"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6BC42"/>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34" name="KSO_Shape"/>
              <p:cNvSpPr>
                <a:spLocks/>
              </p:cNvSpPr>
              <p:nvPr/>
            </p:nvSpPr>
            <p:spPr bwMode="auto">
              <a:xfrm>
                <a:off x="5196307" y="2191017"/>
                <a:ext cx="182071" cy="155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32" name="前言"/>
            <p:cNvSpPr>
              <a:spLocks noChangeArrowheads="1"/>
            </p:cNvSpPr>
            <p:nvPr/>
          </p:nvSpPr>
          <p:spPr bwMode="auto">
            <a:xfrm>
              <a:off x="2181993" y="5207137"/>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smtClean="0">
                  <a:solidFill>
                    <a:schemeClr val="bg1"/>
                  </a:solidFill>
                  <a:latin typeface="华文行楷" panose="02010800040101010101" pitchFamily="2" charset="-122"/>
                  <a:ea typeface="华文行楷" panose="02010800040101010101" pitchFamily="2" charset="-122"/>
                  <a:sym typeface="Impact" pitchFamily="34" charset="0"/>
                </a:rPr>
                <a:t>诚信</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35" name="组合 34"/>
          <p:cNvGrpSpPr/>
          <p:nvPr/>
        </p:nvGrpSpPr>
        <p:grpSpPr>
          <a:xfrm>
            <a:off x="2584544" y="5085679"/>
            <a:ext cx="571463" cy="583954"/>
            <a:chOff x="2901799" y="4953618"/>
            <a:chExt cx="571463" cy="583954"/>
          </a:xfrm>
        </p:grpSpPr>
        <p:grpSp>
          <p:nvGrpSpPr>
            <p:cNvPr id="36" name="组合 35"/>
            <p:cNvGrpSpPr/>
            <p:nvPr/>
          </p:nvGrpSpPr>
          <p:grpSpPr>
            <a:xfrm>
              <a:off x="2901799" y="4953618"/>
              <a:ext cx="571463" cy="515236"/>
              <a:chOff x="7842587" y="4494001"/>
              <a:chExt cx="343825" cy="309997"/>
            </a:xfrm>
          </p:grpSpPr>
          <p:sp>
            <p:nvSpPr>
              <p:cNvPr id="38"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43434"/>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srgbClr val="1C2D3D"/>
                  </a:solidFill>
                  <a:latin typeface="Calibri"/>
                  <a:ea typeface="微软雅黑" pitchFamily="34" charset="-122"/>
                </a:endParaRPr>
              </a:p>
            </p:txBody>
          </p:sp>
          <p:sp>
            <p:nvSpPr>
              <p:cNvPr id="39" name="Freeform 12"/>
              <p:cNvSpPr>
                <a:spLocks noEditPoints="1"/>
              </p:cNvSpPr>
              <p:nvPr/>
            </p:nvSpPr>
            <p:spPr bwMode="auto">
              <a:xfrm>
                <a:off x="7948751" y="4540920"/>
                <a:ext cx="126640" cy="126156"/>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37" name="前言"/>
            <p:cNvSpPr>
              <a:spLocks noChangeArrowheads="1"/>
            </p:cNvSpPr>
            <p:nvPr/>
          </p:nvSpPr>
          <p:spPr bwMode="auto">
            <a:xfrm>
              <a:off x="2929545" y="5207137"/>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smtClean="0">
                  <a:solidFill>
                    <a:schemeClr val="bg1"/>
                  </a:solidFill>
                  <a:latin typeface="华文行楷" panose="02010800040101010101" pitchFamily="2" charset="-122"/>
                  <a:ea typeface="华文行楷" panose="02010800040101010101" pitchFamily="2" charset="-122"/>
                  <a:sym typeface="Impact" pitchFamily="34" charset="0"/>
                </a:rPr>
                <a:t>品质</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40" name="组合 39"/>
          <p:cNvGrpSpPr/>
          <p:nvPr/>
        </p:nvGrpSpPr>
        <p:grpSpPr>
          <a:xfrm>
            <a:off x="3328885" y="5085679"/>
            <a:ext cx="571463" cy="583954"/>
            <a:chOff x="3646140" y="4953618"/>
            <a:chExt cx="571463" cy="583954"/>
          </a:xfrm>
        </p:grpSpPr>
        <p:grpSp>
          <p:nvGrpSpPr>
            <p:cNvPr id="41" name="组合 40"/>
            <p:cNvGrpSpPr/>
            <p:nvPr/>
          </p:nvGrpSpPr>
          <p:grpSpPr>
            <a:xfrm>
              <a:off x="3646140" y="4953618"/>
              <a:ext cx="571463" cy="515236"/>
              <a:chOff x="8201826" y="4494001"/>
              <a:chExt cx="343825" cy="309997"/>
            </a:xfrm>
          </p:grpSpPr>
          <p:sp>
            <p:nvSpPr>
              <p:cNvPr id="43" name="Freeform 5"/>
              <p:cNvSpPr>
                <a:spLocks/>
              </p:cNvSpPr>
              <p:nvPr/>
            </p:nvSpPr>
            <p:spPr bwMode="auto">
              <a:xfrm>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6BC42"/>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44" name="Freeform 13"/>
              <p:cNvSpPr>
                <a:spLocks noEditPoints="1"/>
              </p:cNvSpPr>
              <p:nvPr/>
            </p:nvSpPr>
            <p:spPr bwMode="auto">
              <a:xfrm>
                <a:off x="8315962" y="4536286"/>
                <a:ext cx="126733" cy="136419"/>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42" name="前言"/>
            <p:cNvSpPr>
              <a:spLocks noChangeArrowheads="1"/>
            </p:cNvSpPr>
            <p:nvPr/>
          </p:nvSpPr>
          <p:spPr bwMode="auto">
            <a:xfrm>
              <a:off x="3677097" y="5207137"/>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sym typeface="Impact" pitchFamily="34" charset="0"/>
                </a:rPr>
                <a:t>务实</a:t>
              </a:r>
            </a:p>
          </p:txBody>
        </p:sp>
      </p:grpSp>
      <p:sp>
        <p:nvSpPr>
          <p:cNvPr id="2" name="矩形 1"/>
          <p:cNvSpPr/>
          <p:nvPr/>
        </p:nvSpPr>
        <p:spPr>
          <a:xfrm>
            <a:off x="7982431" y="1837577"/>
            <a:ext cx="2520461" cy="3712362"/>
          </a:xfrm>
          <a:prstGeom prst="rect">
            <a:avLst/>
          </a:prstGeom>
          <a:blipFill dpi="0" rotWithShape="1">
            <a:blip r:embed="rId3" cstate="print">
              <a:extLst>
                <a:ext uri="{28A0092B-C50C-407E-A947-70E740481C1C}">
                  <a14:useLocalDpi xmlns:a14="http://schemas.microsoft.com/office/drawing/2010/main" val="0"/>
                </a:ext>
              </a:extLst>
            </a:blip>
            <a:srcRect/>
            <a:stretch>
              <a:fillRect l="-3662" r="-11727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77579029"/>
      </p:ext>
    </p:extLst>
  </p:cSld>
  <p:clrMapOvr>
    <a:masterClrMapping/>
  </p:clrMapOvr>
  <p:transition spd="med" advClick="0" advTm="6500">
    <p:pull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animEffect transition="in" filter="fade">
                                          <p:cBhvr>
                                            <p:cTn id="12" dur="500"/>
                                            <p:tgtEl>
                                              <p:spTgt spid="2"/>
                                            </p:tgtEl>
                                          </p:cBhvr>
                                        </p:animEffect>
                                      </p:childTnLst>
                                    </p:cTn>
                                  </p:par>
                                  <p:par>
                                    <p:cTn id="13" presetID="2" presetClass="entr" presetSubtype="3"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1"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3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5" dur="300" fill="hold"/>
                                            <p:tgtEl>
                                              <p:spTgt spid="20"/>
                                            </p:tgtEl>
                                            <p:attrNameLst>
                                              <p:attrName>ppt_y</p:attrName>
                                            </p:attrNameLst>
                                          </p:cBhvr>
                                          <p:tavLst>
                                            <p:tav tm="0">
                                              <p:val>
                                                <p:strVal val="#ppt_y"/>
                                              </p:val>
                                            </p:tav>
                                            <p:tav tm="100000">
                                              <p:val>
                                                <p:strVal val="#ppt_y"/>
                                              </p:val>
                                            </p:tav>
                                          </p:tavLst>
                                        </p:anim>
                                        <p:anim calcmode="lin" valueType="num">
                                          <p:cBhvr>
                                            <p:cTn id="26" dur="3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7" dur="3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300" tmFilter="0,0; .5, 1; 1, 1"/>
                                            <p:tgtEl>
                                              <p:spTgt spid="20"/>
                                            </p:tgtEl>
                                          </p:cBhvr>
                                        </p:animEffect>
                                      </p:childTnLst>
                                    </p:cTn>
                                  </p:par>
                                  <p:par>
                                    <p:cTn id="29" presetID="2" presetClass="entr" presetSubtype="2" fill="hold" nodeType="withEffect" p14:presetBounceEnd="40000">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14:bounceEnd="40000">
                                          <p:cBhvr additive="base">
                                            <p:cTn id="31" dur="75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40000">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14:bounceEnd="40000">
                                          <p:cBhvr additive="base">
                                            <p:cTn id="35" dur="75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36" dur="75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40000">
                                      <p:stCondLst>
                                        <p:cond delay="750"/>
                                      </p:stCondLst>
                                      <p:childTnLst>
                                        <p:set>
                                          <p:cBhvr>
                                            <p:cTn id="38" dur="1" fill="hold">
                                              <p:stCondLst>
                                                <p:cond delay="0"/>
                                              </p:stCondLst>
                                            </p:cTn>
                                            <p:tgtEl>
                                              <p:spTgt spid="35"/>
                                            </p:tgtEl>
                                            <p:attrNameLst>
                                              <p:attrName>style.visibility</p:attrName>
                                            </p:attrNameLst>
                                          </p:cBhvr>
                                          <p:to>
                                            <p:strVal val="visible"/>
                                          </p:to>
                                        </p:set>
                                        <p:anim calcmode="lin" valueType="num" p14:bounceEnd="40000">
                                          <p:cBhvr additive="base">
                                            <p:cTn id="39"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40" dur="750" fill="hold"/>
                                            <p:tgtEl>
                                              <p:spTgt spid="3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40000">
                                      <p:stCondLst>
                                        <p:cond delay="1000"/>
                                      </p:stCondLst>
                                      <p:childTnLst>
                                        <p:set>
                                          <p:cBhvr>
                                            <p:cTn id="42" dur="1" fill="hold">
                                              <p:stCondLst>
                                                <p:cond delay="0"/>
                                              </p:stCondLst>
                                            </p:cTn>
                                            <p:tgtEl>
                                              <p:spTgt spid="40"/>
                                            </p:tgtEl>
                                            <p:attrNameLst>
                                              <p:attrName>style.visibility</p:attrName>
                                            </p:attrNameLst>
                                          </p:cBhvr>
                                          <p:to>
                                            <p:strVal val="visible"/>
                                          </p:to>
                                        </p:set>
                                        <p:anim calcmode="lin" valueType="num" p14:bounceEnd="40000">
                                          <p:cBhvr additive="base">
                                            <p:cTn id="43" dur="75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7" grpId="0" animBg="1"/>
          <p:bldP spid="20" grpId="0"/>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animEffect transition="in" filter="fade">
                                          <p:cBhvr>
                                            <p:cTn id="12" dur="500"/>
                                            <p:tgtEl>
                                              <p:spTgt spid="2"/>
                                            </p:tgtEl>
                                          </p:cBhvr>
                                        </p:animEffect>
                                      </p:childTnLst>
                                    </p:cTn>
                                  </p:par>
                                  <p:par>
                                    <p:cTn id="13" presetID="2" presetClass="entr" presetSubtype="3"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1"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3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5" dur="300" fill="hold"/>
                                            <p:tgtEl>
                                              <p:spTgt spid="20"/>
                                            </p:tgtEl>
                                            <p:attrNameLst>
                                              <p:attrName>ppt_y</p:attrName>
                                            </p:attrNameLst>
                                          </p:cBhvr>
                                          <p:tavLst>
                                            <p:tav tm="0">
                                              <p:val>
                                                <p:strVal val="#ppt_y"/>
                                              </p:val>
                                            </p:tav>
                                            <p:tav tm="100000">
                                              <p:val>
                                                <p:strVal val="#ppt_y"/>
                                              </p:val>
                                            </p:tav>
                                          </p:tavLst>
                                        </p:anim>
                                        <p:anim calcmode="lin" valueType="num">
                                          <p:cBhvr>
                                            <p:cTn id="26" dur="3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7" dur="3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300" tmFilter="0,0; .5, 1; 1, 1"/>
                                            <p:tgtEl>
                                              <p:spTgt spid="20"/>
                                            </p:tgtEl>
                                          </p:cBhvr>
                                        </p:animEffect>
                                      </p:childTnLst>
                                    </p:cTn>
                                  </p:par>
                                  <p:par>
                                    <p:cTn id="29" presetID="2" presetClass="entr" presetSubtype="2" fill="hold"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750" fill="hold"/>
                                            <p:tgtEl>
                                              <p:spTgt spid="25"/>
                                            </p:tgtEl>
                                            <p:attrNameLst>
                                              <p:attrName>ppt_x</p:attrName>
                                            </p:attrNameLst>
                                          </p:cBhvr>
                                          <p:tavLst>
                                            <p:tav tm="0">
                                              <p:val>
                                                <p:strVal val="1+#ppt_w/2"/>
                                              </p:val>
                                            </p:tav>
                                            <p:tav tm="100000">
                                              <p:val>
                                                <p:strVal val="#ppt_x"/>
                                              </p:val>
                                            </p:tav>
                                          </p:tavLst>
                                        </p:anim>
                                        <p:anim calcmode="lin" valueType="num">
                                          <p:cBhvr additive="base">
                                            <p:cTn id="32" dur="75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750" fill="hold"/>
                                            <p:tgtEl>
                                              <p:spTgt spid="30"/>
                                            </p:tgtEl>
                                            <p:attrNameLst>
                                              <p:attrName>ppt_x</p:attrName>
                                            </p:attrNameLst>
                                          </p:cBhvr>
                                          <p:tavLst>
                                            <p:tav tm="0">
                                              <p:val>
                                                <p:strVal val="1+#ppt_w/2"/>
                                              </p:val>
                                            </p:tav>
                                            <p:tav tm="100000">
                                              <p:val>
                                                <p:strVal val="#ppt_x"/>
                                              </p:val>
                                            </p:tav>
                                          </p:tavLst>
                                        </p:anim>
                                        <p:anim calcmode="lin" valueType="num">
                                          <p:cBhvr additive="base">
                                            <p:cTn id="36" dur="75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75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750" fill="hold"/>
                                            <p:tgtEl>
                                              <p:spTgt spid="35"/>
                                            </p:tgtEl>
                                            <p:attrNameLst>
                                              <p:attrName>ppt_x</p:attrName>
                                            </p:attrNameLst>
                                          </p:cBhvr>
                                          <p:tavLst>
                                            <p:tav tm="0">
                                              <p:val>
                                                <p:strVal val="1+#ppt_w/2"/>
                                              </p:val>
                                            </p:tav>
                                            <p:tav tm="100000">
                                              <p:val>
                                                <p:strVal val="#ppt_x"/>
                                              </p:val>
                                            </p:tav>
                                          </p:tavLst>
                                        </p:anim>
                                        <p:anim calcmode="lin" valueType="num">
                                          <p:cBhvr additive="base">
                                            <p:cTn id="40" dur="750" fill="hold"/>
                                            <p:tgtEl>
                                              <p:spTgt spid="3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100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750" fill="hold"/>
                                            <p:tgtEl>
                                              <p:spTgt spid="40"/>
                                            </p:tgtEl>
                                            <p:attrNameLst>
                                              <p:attrName>ppt_x</p:attrName>
                                            </p:attrNameLst>
                                          </p:cBhvr>
                                          <p:tavLst>
                                            <p:tav tm="0">
                                              <p:val>
                                                <p:strVal val="1+#ppt_w/2"/>
                                              </p:val>
                                            </p:tav>
                                            <p:tav tm="100000">
                                              <p:val>
                                                <p:strVal val="#ppt_x"/>
                                              </p:val>
                                            </p:tav>
                                          </p:tavLst>
                                        </p:anim>
                                        <p:anim calcmode="lin" valueType="num">
                                          <p:cBhvr additive="base">
                                            <p:cTn id="44"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7" grpId="0" animBg="1"/>
          <p:bldP spid="20" grpId="0"/>
          <p:bldP spid="2" grpId="0" animBg="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589016" y="2179529"/>
            <a:ext cx="3127609" cy="1707503"/>
          </a:xfrm>
          <a:prstGeom prst="rect">
            <a:avLst/>
          </a:prstGeom>
          <a:blipFill dpi="0" rotWithShape="1">
            <a:blip r:embed="rId3" cstate="print">
              <a:extLst>
                <a:ext uri="{28A0092B-C50C-407E-A947-70E740481C1C}">
                  <a14:useLocalDpi xmlns:a14="http://schemas.microsoft.com/office/drawing/2010/main" val="0"/>
                </a:ext>
              </a:extLst>
            </a:blip>
            <a:srcRect/>
            <a:stretch>
              <a:fillRect t="-11104" b="-11104"/>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12" name="矩形 11"/>
          <p:cNvSpPr/>
          <p:nvPr/>
        </p:nvSpPr>
        <p:spPr>
          <a:xfrm>
            <a:off x="4810724" y="2179529"/>
            <a:ext cx="2880257" cy="1707503"/>
          </a:xfrm>
          <a:prstGeom prst="rect">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spc="300" dirty="0" smtClean="0">
                <a:latin typeface="微软雅黑" panose="020B0503020204020204" pitchFamily="34" charset="-122"/>
                <a:ea typeface="微软雅黑" panose="020B0503020204020204" pitchFamily="34" charset="-122"/>
              </a:rPr>
              <a:t>市场</a:t>
            </a:r>
            <a:endParaRPr lang="en-US" altLang="zh-CN" sz="2800" b="1" spc="300" dirty="0" smtClean="0">
              <a:latin typeface="微软雅黑" panose="020B0503020204020204" pitchFamily="34" charset="-122"/>
              <a:ea typeface="微软雅黑" panose="020B0503020204020204" pitchFamily="34" charset="-122"/>
            </a:endParaRPr>
          </a:p>
          <a:p>
            <a:pPr algn="ctr"/>
            <a:r>
              <a:rPr lang="zh-CN" altLang="en-US" sz="2800" b="1" spc="300" dirty="0" smtClean="0">
                <a:latin typeface="微软雅黑" panose="020B0503020204020204" pitchFamily="34" charset="-122"/>
                <a:ea typeface="微软雅黑" panose="020B0503020204020204" pitchFamily="34" charset="-122"/>
              </a:rPr>
              <a:t>人员分配</a:t>
            </a:r>
            <a:endParaRPr lang="zh-CN" altLang="en-US" sz="2800" b="1" spc="300" dirty="0">
              <a:latin typeface="微软雅黑" panose="020B0503020204020204" pitchFamily="34" charset="-122"/>
              <a:ea typeface="微软雅黑" panose="020B0503020204020204" pitchFamily="34" charset="-122"/>
            </a:endParaRPr>
          </a:p>
        </p:txBody>
      </p:sp>
      <p:sp>
        <p:nvSpPr>
          <p:cNvPr id="13" name="矩形 12"/>
          <p:cNvSpPr/>
          <p:nvPr/>
        </p:nvSpPr>
        <p:spPr>
          <a:xfrm>
            <a:off x="7782019" y="2179529"/>
            <a:ext cx="3127609" cy="1707503"/>
          </a:xfrm>
          <a:prstGeom prst="rect">
            <a:avLst/>
          </a:prstGeom>
          <a:blipFill dpi="0" rotWithShape="1">
            <a:blip r:embed="rId4" cstate="print">
              <a:extLst>
                <a:ext uri="{28A0092B-C50C-407E-A947-70E740481C1C}">
                  <a14:useLocalDpi xmlns:a14="http://schemas.microsoft.com/office/drawing/2010/main" val="0"/>
                </a:ext>
              </a:extLst>
            </a:blip>
            <a:srcRect/>
            <a:stretch>
              <a:fillRect t="-11056" b="-11056"/>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grpSp>
        <p:nvGrpSpPr>
          <p:cNvPr id="3" name="组合 2"/>
          <p:cNvGrpSpPr/>
          <p:nvPr/>
        </p:nvGrpSpPr>
        <p:grpSpPr>
          <a:xfrm>
            <a:off x="1626229" y="4152404"/>
            <a:ext cx="3065344" cy="1713234"/>
            <a:chOff x="1150195" y="3966424"/>
            <a:chExt cx="3065344" cy="1713234"/>
          </a:xfrm>
        </p:grpSpPr>
        <p:sp>
          <p:nvSpPr>
            <p:cNvPr id="15" name="TextBox 21"/>
            <p:cNvSpPr txBox="1"/>
            <p:nvPr/>
          </p:nvSpPr>
          <p:spPr>
            <a:xfrm>
              <a:off x="1150195" y="4525496"/>
              <a:ext cx="3065344" cy="1154162"/>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中通过</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内框</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通过复制您的文本后，在此框中选择粘贴并选择只保此您的内框中选择粘贴</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1155839" y="3966424"/>
              <a:ext cx="1717253" cy="414007"/>
            </a:xfrm>
            <a:prstGeom prst="rect">
              <a:avLst/>
            </a:prstGeom>
            <a:solidFill>
              <a:srgbClr val="343434"/>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营销项目专员</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8" name="组合 17"/>
          <p:cNvGrpSpPr/>
          <p:nvPr/>
        </p:nvGrpSpPr>
        <p:grpSpPr>
          <a:xfrm>
            <a:off x="7819232" y="4152404"/>
            <a:ext cx="3065344" cy="1713234"/>
            <a:chOff x="1150195" y="3966424"/>
            <a:chExt cx="3065344" cy="1713234"/>
          </a:xfrm>
        </p:grpSpPr>
        <p:sp>
          <p:nvSpPr>
            <p:cNvPr id="19" name="TextBox 21"/>
            <p:cNvSpPr txBox="1"/>
            <p:nvPr/>
          </p:nvSpPr>
          <p:spPr>
            <a:xfrm>
              <a:off x="1150195" y="4525496"/>
              <a:ext cx="3065344" cy="1154162"/>
            </a:xfrm>
            <a:prstGeom prst="rect">
              <a:avLst/>
            </a:prstGeom>
            <a:noFill/>
          </p:spPr>
          <p:txBody>
            <a:bodyPr wrap="square" lIns="0" tIns="0" rIns="0" bIns="0" rtlCol="0">
              <a:spAutoFit/>
            </a:bodyPr>
            <a:lstStyle/>
            <a:p>
              <a:pPr algn="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中通过</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内框</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通过复制您的文本后，在此框中选择粘贴并选择只保此您的内框中选择粘贴</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2485760" y="3966424"/>
              <a:ext cx="1717253" cy="414007"/>
            </a:xfrm>
            <a:prstGeom prst="rect">
              <a:avLst/>
            </a:prstGeom>
            <a:solidFill>
              <a:srgbClr val="343434"/>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市场专员调配</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14" name="组合 13"/>
          <p:cNvGrpSpPr/>
          <p:nvPr/>
        </p:nvGrpSpPr>
        <p:grpSpPr>
          <a:xfrm>
            <a:off x="992760" y="893650"/>
            <a:ext cx="3573385" cy="1007620"/>
            <a:chOff x="992760" y="893650"/>
            <a:chExt cx="3573385" cy="1007620"/>
          </a:xfrm>
        </p:grpSpPr>
        <p:grpSp>
          <p:nvGrpSpPr>
            <p:cNvPr id="16" name="组合 15">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22"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人力资源</a:t>
                </a:r>
              </a:p>
            </p:txBody>
          </p:sp>
          <p:sp>
            <p:nvSpPr>
              <p:cNvPr id="23"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21" name="直接连接符 20"/>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71683906"/>
      </p:ext>
    </p:extLst>
  </p:cSld>
  <p:clrMapOvr>
    <a:masterClrMapping/>
  </p:clrMapOvr>
  <p:transition spd="med" advClick="0" advTm="94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500"/>
                            </p:stCondLst>
                            <p:childTnLst>
                              <p:par>
                                <p:cTn id="17" presetID="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8723" y="590102"/>
            <a:ext cx="5518559" cy="5723016"/>
            <a:chOff x="0" y="0"/>
            <a:chExt cx="6559460" cy="6857999"/>
          </a:xfrm>
        </p:grpSpPr>
        <p:sp>
          <p:nvSpPr>
            <p:cNvPr id="14" name="矩形 1"/>
            <p:cNvSpPr/>
            <p:nvPr/>
          </p:nvSpPr>
          <p:spPr>
            <a:xfrm>
              <a:off x="153500" y="0"/>
              <a:ext cx="6405960" cy="6857999"/>
            </a:xfrm>
            <a:custGeom>
              <a:avLst/>
              <a:gdLst>
                <a:gd name="connsiteX0" fmla="*/ 0 w 4860032"/>
                <a:gd name="connsiteY0" fmla="*/ 0 h 5236607"/>
                <a:gd name="connsiteX1" fmla="*/ 4860032 w 4860032"/>
                <a:gd name="connsiteY1" fmla="*/ 0 h 5236607"/>
                <a:gd name="connsiteX2" fmla="*/ 4860032 w 4860032"/>
                <a:gd name="connsiteY2" fmla="*/ 5236607 h 5236607"/>
                <a:gd name="connsiteX3" fmla="*/ 0 w 4860032"/>
                <a:gd name="connsiteY3" fmla="*/ 5236607 h 5236607"/>
                <a:gd name="connsiteX4" fmla="*/ 0 w 4860032"/>
                <a:gd name="connsiteY4" fmla="*/ 0 h 5236607"/>
                <a:gd name="connsiteX0" fmla="*/ 0 w 4860032"/>
                <a:gd name="connsiteY0" fmla="*/ 0 h 5239820"/>
                <a:gd name="connsiteX1" fmla="*/ 4860032 w 4860032"/>
                <a:gd name="connsiteY1" fmla="*/ 0 h 5239820"/>
                <a:gd name="connsiteX2" fmla="*/ 4860032 w 4860032"/>
                <a:gd name="connsiteY2" fmla="*/ 5236607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318553 w 4860032"/>
                <a:gd name="connsiteY2" fmla="*/ 5239820 h 5239820"/>
                <a:gd name="connsiteX3" fmla="*/ 0 w 4860032"/>
                <a:gd name="connsiteY3" fmla="*/ 5236607 h 5239820"/>
                <a:gd name="connsiteX4" fmla="*/ 0 w 4860032"/>
                <a:gd name="connsiteY4" fmla="*/ 0 h 5239820"/>
                <a:gd name="connsiteX0" fmla="*/ 0 w 4860032"/>
                <a:gd name="connsiteY0" fmla="*/ 0 h 5239820"/>
                <a:gd name="connsiteX1" fmla="*/ 4860032 w 4860032"/>
                <a:gd name="connsiteY1" fmla="*/ 0 h 5239820"/>
                <a:gd name="connsiteX2" fmla="*/ 4143375 w 4860032"/>
                <a:gd name="connsiteY2" fmla="*/ 2381249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933825 w 4860032"/>
                <a:gd name="connsiteY2" fmla="*/ 2285999 h 5239820"/>
                <a:gd name="connsiteX3" fmla="*/ 3318553 w 4860032"/>
                <a:gd name="connsiteY3" fmla="*/ 5239820 h 5239820"/>
                <a:gd name="connsiteX4" fmla="*/ 0 w 4860032"/>
                <a:gd name="connsiteY4" fmla="*/ 5236607 h 5239820"/>
                <a:gd name="connsiteX5" fmla="*/ 0 w 4860032"/>
                <a:gd name="connsiteY5" fmla="*/ 0 h 5239820"/>
                <a:gd name="connsiteX0" fmla="*/ 0 w 5040252"/>
                <a:gd name="connsiteY0" fmla="*/ 0 h 5239820"/>
                <a:gd name="connsiteX1" fmla="*/ 4860032 w 5040252"/>
                <a:gd name="connsiteY1" fmla="*/ 0 h 5239820"/>
                <a:gd name="connsiteX2" fmla="*/ 3933825 w 5040252"/>
                <a:gd name="connsiteY2" fmla="*/ 2285999 h 5239820"/>
                <a:gd name="connsiteX3" fmla="*/ 3318553 w 5040252"/>
                <a:gd name="connsiteY3" fmla="*/ 5239820 h 5239820"/>
                <a:gd name="connsiteX4" fmla="*/ 0 w 5040252"/>
                <a:gd name="connsiteY4" fmla="*/ 5236607 h 5239820"/>
                <a:gd name="connsiteX5" fmla="*/ 0 w 5040252"/>
                <a:gd name="connsiteY5" fmla="*/ 0 h 5239820"/>
                <a:gd name="connsiteX0" fmla="*/ 0 w 5067907"/>
                <a:gd name="connsiteY0" fmla="*/ 0 h 5239820"/>
                <a:gd name="connsiteX1" fmla="*/ 4860032 w 5067907"/>
                <a:gd name="connsiteY1" fmla="*/ 0 h 5239820"/>
                <a:gd name="connsiteX2" fmla="*/ 3933825 w 5067907"/>
                <a:gd name="connsiteY2" fmla="*/ 2285999 h 5239820"/>
                <a:gd name="connsiteX3" fmla="*/ 3318553 w 5067907"/>
                <a:gd name="connsiteY3" fmla="*/ 5239820 h 5239820"/>
                <a:gd name="connsiteX4" fmla="*/ 0 w 5067907"/>
                <a:gd name="connsiteY4" fmla="*/ 5236607 h 5239820"/>
                <a:gd name="connsiteX5" fmla="*/ 0 w 5067907"/>
                <a:gd name="connsiteY5" fmla="*/ 0 h 5239820"/>
                <a:gd name="connsiteX0" fmla="*/ 0 w 4907687"/>
                <a:gd name="connsiteY0" fmla="*/ 0 h 5239820"/>
                <a:gd name="connsiteX1" fmla="*/ 4860032 w 4907687"/>
                <a:gd name="connsiteY1" fmla="*/ 0 h 5239820"/>
                <a:gd name="connsiteX2" fmla="*/ 3933825 w 4907687"/>
                <a:gd name="connsiteY2" fmla="*/ 2285999 h 5239820"/>
                <a:gd name="connsiteX3" fmla="*/ 3318553 w 4907687"/>
                <a:gd name="connsiteY3" fmla="*/ 5239820 h 5239820"/>
                <a:gd name="connsiteX4" fmla="*/ 0 w 4907687"/>
                <a:gd name="connsiteY4" fmla="*/ 5236607 h 5239820"/>
                <a:gd name="connsiteX5" fmla="*/ 0 w 4907687"/>
                <a:gd name="connsiteY5" fmla="*/ 0 h 5239820"/>
                <a:gd name="connsiteX0" fmla="*/ 0 w 4896481"/>
                <a:gd name="connsiteY0" fmla="*/ 0 h 5239820"/>
                <a:gd name="connsiteX1" fmla="*/ 4860032 w 4896481"/>
                <a:gd name="connsiteY1" fmla="*/ 0 h 5239820"/>
                <a:gd name="connsiteX2" fmla="*/ 3676650 w 4896481"/>
                <a:gd name="connsiteY2" fmla="*/ 2505074 h 5239820"/>
                <a:gd name="connsiteX3" fmla="*/ 3318553 w 4896481"/>
                <a:gd name="connsiteY3" fmla="*/ 5239820 h 5239820"/>
                <a:gd name="connsiteX4" fmla="*/ 0 w 4896481"/>
                <a:gd name="connsiteY4" fmla="*/ 5236607 h 5239820"/>
                <a:gd name="connsiteX5" fmla="*/ 0 w 4896481"/>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4442" h="5239820">
                  <a:moveTo>
                    <a:pt x="0" y="0"/>
                  </a:moveTo>
                  <a:lnTo>
                    <a:pt x="4860032" y="0"/>
                  </a:lnTo>
                  <a:cubicBezTo>
                    <a:pt x="5087045" y="857250"/>
                    <a:pt x="4133588" y="1460321"/>
                    <a:pt x="3676650" y="2505074"/>
                  </a:cubicBezTo>
                  <a:cubicBezTo>
                    <a:pt x="3219712" y="3549827"/>
                    <a:pt x="3678915" y="4957602"/>
                    <a:pt x="3318553" y="5239820"/>
                  </a:cubicBezTo>
                  <a:lnTo>
                    <a:pt x="0" y="5236607"/>
                  </a:lnTo>
                  <a:lnTo>
                    <a:pt x="0" y="0"/>
                  </a:lnTo>
                  <a:close/>
                </a:path>
              </a:pathLst>
            </a:cu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
            <p:cNvSpPr/>
            <p:nvPr/>
          </p:nvSpPr>
          <p:spPr>
            <a:xfrm>
              <a:off x="0" y="0"/>
              <a:ext cx="6405960" cy="6857999"/>
            </a:xfrm>
            <a:custGeom>
              <a:avLst/>
              <a:gdLst>
                <a:gd name="connsiteX0" fmla="*/ 0 w 4860032"/>
                <a:gd name="connsiteY0" fmla="*/ 0 h 5236607"/>
                <a:gd name="connsiteX1" fmla="*/ 4860032 w 4860032"/>
                <a:gd name="connsiteY1" fmla="*/ 0 h 5236607"/>
                <a:gd name="connsiteX2" fmla="*/ 4860032 w 4860032"/>
                <a:gd name="connsiteY2" fmla="*/ 5236607 h 5236607"/>
                <a:gd name="connsiteX3" fmla="*/ 0 w 4860032"/>
                <a:gd name="connsiteY3" fmla="*/ 5236607 h 5236607"/>
                <a:gd name="connsiteX4" fmla="*/ 0 w 4860032"/>
                <a:gd name="connsiteY4" fmla="*/ 0 h 5236607"/>
                <a:gd name="connsiteX0" fmla="*/ 0 w 4860032"/>
                <a:gd name="connsiteY0" fmla="*/ 0 h 5239820"/>
                <a:gd name="connsiteX1" fmla="*/ 4860032 w 4860032"/>
                <a:gd name="connsiteY1" fmla="*/ 0 h 5239820"/>
                <a:gd name="connsiteX2" fmla="*/ 4860032 w 4860032"/>
                <a:gd name="connsiteY2" fmla="*/ 5236607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318553 w 4860032"/>
                <a:gd name="connsiteY2" fmla="*/ 5239820 h 5239820"/>
                <a:gd name="connsiteX3" fmla="*/ 0 w 4860032"/>
                <a:gd name="connsiteY3" fmla="*/ 5236607 h 5239820"/>
                <a:gd name="connsiteX4" fmla="*/ 0 w 4860032"/>
                <a:gd name="connsiteY4" fmla="*/ 0 h 5239820"/>
                <a:gd name="connsiteX0" fmla="*/ 0 w 4860032"/>
                <a:gd name="connsiteY0" fmla="*/ 0 h 5239820"/>
                <a:gd name="connsiteX1" fmla="*/ 4860032 w 4860032"/>
                <a:gd name="connsiteY1" fmla="*/ 0 h 5239820"/>
                <a:gd name="connsiteX2" fmla="*/ 4143375 w 4860032"/>
                <a:gd name="connsiteY2" fmla="*/ 2381249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933825 w 4860032"/>
                <a:gd name="connsiteY2" fmla="*/ 2285999 h 5239820"/>
                <a:gd name="connsiteX3" fmla="*/ 3318553 w 4860032"/>
                <a:gd name="connsiteY3" fmla="*/ 5239820 h 5239820"/>
                <a:gd name="connsiteX4" fmla="*/ 0 w 4860032"/>
                <a:gd name="connsiteY4" fmla="*/ 5236607 h 5239820"/>
                <a:gd name="connsiteX5" fmla="*/ 0 w 4860032"/>
                <a:gd name="connsiteY5" fmla="*/ 0 h 5239820"/>
                <a:gd name="connsiteX0" fmla="*/ 0 w 5040252"/>
                <a:gd name="connsiteY0" fmla="*/ 0 h 5239820"/>
                <a:gd name="connsiteX1" fmla="*/ 4860032 w 5040252"/>
                <a:gd name="connsiteY1" fmla="*/ 0 h 5239820"/>
                <a:gd name="connsiteX2" fmla="*/ 3933825 w 5040252"/>
                <a:gd name="connsiteY2" fmla="*/ 2285999 h 5239820"/>
                <a:gd name="connsiteX3" fmla="*/ 3318553 w 5040252"/>
                <a:gd name="connsiteY3" fmla="*/ 5239820 h 5239820"/>
                <a:gd name="connsiteX4" fmla="*/ 0 w 5040252"/>
                <a:gd name="connsiteY4" fmla="*/ 5236607 h 5239820"/>
                <a:gd name="connsiteX5" fmla="*/ 0 w 5040252"/>
                <a:gd name="connsiteY5" fmla="*/ 0 h 5239820"/>
                <a:gd name="connsiteX0" fmla="*/ 0 w 5067907"/>
                <a:gd name="connsiteY0" fmla="*/ 0 h 5239820"/>
                <a:gd name="connsiteX1" fmla="*/ 4860032 w 5067907"/>
                <a:gd name="connsiteY1" fmla="*/ 0 h 5239820"/>
                <a:gd name="connsiteX2" fmla="*/ 3933825 w 5067907"/>
                <a:gd name="connsiteY2" fmla="*/ 2285999 h 5239820"/>
                <a:gd name="connsiteX3" fmla="*/ 3318553 w 5067907"/>
                <a:gd name="connsiteY3" fmla="*/ 5239820 h 5239820"/>
                <a:gd name="connsiteX4" fmla="*/ 0 w 5067907"/>
                <a:gd name="connsiteY4" fmla="*/ 5236607 h 5239820"/>
                <a:gd name="connsiteX5" fmla="*/ 0 w 5067907"/>
                <a:gd name="connsiteY5" fmla="*/ 0 h 5239820"/>
                <a:gd name="connsiteX0" fmla="*/ 0 w 4907687"/>
                <a:gd name="connsiteY0" fmla="*/ 0 h 5239820"/>
                <a:gd name="connsiteX1" fmla="*/ 4860032 w 4907687"/>
                <a:gd name="connsiteY1" fmla="*/ 0 h 5239820"/>
                <a:gd name="connsiteX2" fmla="*/ 3933825 w 4907687"/>
                <a:gd name="connsiteY2" fmla="*/ 2285999 h 5239820"/>
                <a:gd name="connsiteX3" fmla="*/ 3318553 w 4907687"/>
                <a:gd name="connsiteY3" fmla="*/ 5239820 h 5239820"/>
                <a:gd name="connsiteX4" fmla="*/ 0 w 4907687"/>
                <a:gd name="connsiteY4" fmla="*/ 5236607 h 5239820"/>
                <a:gd name="connsiteX5" fmla="*/ 0 w 4907687"/>
                <a:gd name="connsiteY5" fmla="*/ 0 h 5239820"/>
                <a:gd name="connsiteX0" fmla="*/ 0 w 4896481"/>
                <a:gd name="connsiteY0" fmla="*/ 0 h 5239820"/>
                <a:gd name="connsiteX1" fmla="*/ 4860032 w 4896481"/>
                <a:gd name="connsiteY1" fmla="*/ 0 h 5239820"/>
                <a:gd name="connsiteX2" fmla="*/ 3676650 w 4896481"/>
                <a:gd name="connsiteY2" fmla="*/ 2505074 h 5239820"/>
                <a:gd name="connsiteX3" fmla="*/ 3318553 w 4896481"/>
                <a:gd name="connsiteY3" fmla="*/ 5239820 h 5239820"/>
                <a:gd name="connsiteX4" fmla="*/ 0 w 4896481"/>
                <a:gd name="connsiteY4" fmla="*/ 5236607 h 5239820"/>
                <a:gd name="connsiteX5" fmla="*/ 0 w 4896481"/>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4442" h="5239820">
                  <a:moveTo>
                    <a:pt x="0" y="0"/>
                  </a:moveTo>
                  <a:lnTo>
                    <a:pt x="4860032" y="0"/>
                  </a:lnTo>
                  <a:cubicBezTo>
                    <a:pt x="5087045" y="857250"/>
                    <a:pt x="4133588" y="1460321"/>
                    <a:pt x="3676650" y="2505074"/>
                  </a:cubicBezTo>
                  <a:cubicBezTo>
                    <a:pt x="3219712" y="3549827"/>
                    <a:pt x="3678915" y="4957602"/>
                    <a:pt x="3318553" y="5239820"/>
                  </a:cubicBezTo>
                  <a:lnTo>
                    <a:pt x="0" y="5236607"/>
                  </a:lnTo>
                  <a:lnTo>
                    <a:pt x="0" y="0"/>
                  </a:lnTo>
                  <a:close/>
                </a:path>
              </a:pathLst>
            </a:custGeom>
            <a:blipFill dpi="0" rotWithShape="1">
              <a:blip r:embed="rId3">
                <a:extLst>
                  <a:ext uri="{28A0092B-C50C-407E-A947-70E740481C1C}">
                    <a14:useLocalDpi xmlns:a14="http://schemas.microsoft.com/office/drawing/2010/main" val="0"/>
                  </a:ext>
                </a:extLst>
              </a:blip>
              <a:srcRect/>
              <a:stretch>
                <a:fillRect l="-35793" r="-314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
          <p:cNvSpPr txBox="1"/>
          <p:nvPr/>
        </p:nvSpPr>
        <p:spPr>
          <a:xfrm>
            <a:off x="5958801" y="3416137"/>
            <a:ext cx="4463107" cy="2335970"/>
          </a:xfrm>
          <a:prstGeom prst="rect">
            <a:avLst/>
          </a:prstGeom>
          <a:noFill/>
        </p:spPr>
        <p:txBody>
          <a:bodyPr wrap="square" lIns="91386" tIns="45693" rIns="91386" bIns="45693" rtlCol="0">
            <a:spAutoFit/>
          </a:bodyPr>
          <a:lstStyle/>
          <a:p>
            <a:pPr algn="just">
              <a:lnSpc>
                <a:spcPct val="120000"/>
              </a:lnSpc>
            </a:pPr>
            <a:r>
              <a:rPr lang="zh-CN" altLang="en-US" sz="2000" b="1" dirty="0" smtClean="0">
                <a:solidFill>
                  <a:srgbClr val="262626"/>
                </a:solidFill>
                <a:latin typeface="微软雅黑" panose="020B0503020204020204" pitchFamily="34" charset="-122"/>
                <a:ea typeface="微软雅黑" panose="020B0503020204020204" pitchFamily="34" charset="-122"/>
              </a:rPr>
              <a:t>诚信铸就梦想  创新引领未来！</a:t>
            </a:r>
            <a:endParaRPr lang="en-US" altLang="zh-CN" sz="2000" b="1" dirty="0" smtClean="0">
              <a:solidFill>
                <a:srgbClr val="262626"/>
              </a:solidFill>
              <a:latin typeface="微软雅黑" panose="020B0503020204020204" pitchFamily="34" charset="-122"/>
              <a:ea typeface="微软雅黑" panose="020B0503020204020204" pitchFamily="34" charset="-122"/>
            </a:endParaRPr>
          </a:p>
          <a:p>
            <a:pPr algn="just">
              <a:lnSpc>
                <a:spcPct val="120000"/>
              </a:lnSpc>
            </a:pPr>
            <a:endParaRPr lang="en-US" altLang="zh-CN" sz="1400" b="1" dirty="0" smtClean="0">
              <a:solidFill>
                <a:srgbClr val="262626"/>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在</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这里输入您的文字内容，或者将您的文字内容复制在这里。在</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这里输入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您的文字内容，或者将您的文字内容复制在这里。在这里输入您的文字内容，或者将在这里输入您的文字内容，或者将您的文字内容复制在这里。在这里输入您的文字内容，或者将您的文字内容复制在这里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内容者</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将您的文字内容复制在</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这里在</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这里输入您的文字内容在这里输入您的文字内容，或者</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将</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993540" y="1450517"/>
            <a:ext cx="1442548" cy="1401895"/>
            <a:chOff x="4351688" y="2584757"/>
            <a:chExt cx="1761617" cy="1762254"/>
          </a:xfrm>
          <a:effectLst/>
        </p:grpSpPr>
        <p:sp>
          <p:nvSpPr>
            <p:cNvPr id="23" name="椭圆 22"/>
            <p:cNvSpPr/>
            <p:nvPr/>
          </p:nvSpPr>
          <p:spPr>
            <a:xfrm>
              <a:off x="4351688" y="2584757"/>
              <a:ext cx="1761617" cy="1762254"/>
            </a:xfrm>
            <a:prstGeom prst="ellipse">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565571" y="2763061"/>
              <a:ext cx="1370298" cy="1370793"/>
            </a:xfrm>
            <a:prstGeom prst="ellipse">
              <a:avLst/>
            </a:prstGeom>
            <a:solidFill>
              <a:srgbClr val="86BC4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11"/>
          <p:cNvSpPr txBox="1"/>
          <p:nvPr/>
        </p:nvSpPr>
        <p:spPr>
          <a:xfrm>
            <a:off x="7191464" y="1933706"/>
            <a:ext cx="1056399" cy="400110"/>
          </a:xfrm>
          <a:prstGeom prst="rect">
            <a:avLst/>
          </a:prstGeom>
          <a:noFill/>
        </p:spPr>
        <p:txBody>
          <a:bodyPr wrap="square" rtlCol="0">
            <a:spAutoFit/>
          </a:bodyPr>
          <a:lstStyle/>
          <a:p>
            <a:pPr algn="ctr"/>
            <a:r>
              <a:rPr lang="zh-CN" altLang="en-US" sz="2000" b="1" dirty="0" smtClean="0">
                <a:solidFill>
                  <a:schemeClr val="bg1"/>
                </a:solidFill>
                <a:latin typeface="微软雅黑" pitchFamily="34" charset="-122"/>
                <a:ea typeface="微软雅黑" pitchFamily="34" charset="-122"/>
              </a:rPr>
              <a:t>结束语</a:t>
            </a:r>
            <a:endParaRPr lang="zh-CN" altLang="en-US" sz="2000" b="1" dirty="0">
              <a:solidFill>
                <a:schemeClr val="bg1"/>
              </a:solidFill>
              <a:latin typeface="微软雅黑" pitchFamily="34" charset="-122"/>
              <a:ea typeface="微软雅黑" pitchFamily="34" charset="-122"/>
            </a:endParaRPr>
          </a:p>
        </p:txBody>
      </p:sp>
      <p:grpSp>
        <p:nvGrpSpPr>
          <p:cNvPr id="26" name="组合 25"/>
          <p:cNvGrpSpPr/>
          <p:nvPr/>
        </p:nvGrpSpPr>
        <p:grpSpPr>
          <a:xfrm>
            <a:off x="6213892" y="2520510"/>
            <a:ext cx="388300" cy="388300"/>
            <a:chOff x="304800" y="673100"/>
            <a:chExt cx="4000500" cy="4000500"/>
          </a:xfrm>
          <a:solidFill>
            <a:srgbClr val="343434"/>
          </a:solidFill>
          <a:effectLst>
            <a:outerShdw blurRad="254000" dist="63500" dir="2700000" algn="tl" rotWithShape="0">
              <a:prstClr val="black">
                <a:alpha val="30000"/>
              </a:prstClr>
            </a:outerShdw>
          </a:effectLst>
        </p:grpSpPr>
        <p:sp>
          <p:nvSpPr>
            <p:cNvPr id="27" name="同心圆 2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8" name="椭圆 27"/>
            <p:cNvSpPr/>
            <p:nvPr/>
          </p:nvSpPr>
          <p:spPr>
            <a:xfrm>
              <a:off x="392113" y="760413"/>
              <a:ext cx="3825874" cy="3825874"/>
            </a:xfrm>
            <a:prstGeom prst="ellipse">
              <a:avLst/>
            </a:prstGeom>
            <a:grpFill/>
            <a:ln>
              <a:noFill/>
            </a:ln>
            <a:effectLst>
              <a:outerShdw blurRad="1905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9" name="组合 28"/>
          <p:cNvGrpSpPr/>
          <p:nvPr/>
        </p:nvGrpSpPr>
        <p:grpSpPr>
          <a:xfrm>
            <a:off x="8597812" y="1140460"/>
            <a:ext cx="173670" cy="173670"/>
            <a:chOff x="304800" y="673100"/>
            <a:chExt cx="4000500" cy="4000500"/>
          </a:xfrm>
          <a:solidFill>
            <a:srgbClr val="86BC42"/>
          </a:solidFill>
          <a:effectLst>
            <a:outerShdw blurRad="444500" dist="254000" dir="684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1" name="椭圆 3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2" name="组合 31"/>
          <p:cNvGrpSpPr/>
          <p:nvPr/>
        </p:nvGrpSpPr>
        <p:grpSpPr>
          <a:xfrm>
            <a:off x="9090730" y="1887174"/>
            <a:ext cx="231616" cy="231616"/>
            <a:chOff x="304800" y="673100"/>
            <a:chExt cx="4000500" cy="4000500"/>
          </a:xfrm>
          <a:solidFill>
            <a:srgbClr val="343434"/>
          </a:solidFill>
          <a:effectLst>
            <a:outerShdw blurRad="444500" dist="254000" dir="684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4" name="椭圆 3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pic>
        <p:nvPicPr>
          <p:cNvPr id="49" name="图片 48"/>
          <p:cNvPicPr>
            <a:picLocks noChangeAspect="1"/>
          </p:cNvPicPr>
          <p:nvPr/>
        </p:nvPicPr>
        <p:blipFill rotWithShape="1">
          <a:blip r:embed="rId4" cstate="print">
            <a:extLst>
              <a:ext uri="{28A0092B-C50C-407E-A947-70E740481C1C}">
                <a14:useLocalDpi xmlns:a14="http://schemas.microsoft.com/office/drawing/2010/main" val="0"/>
              </a:ext>
            </a:extLst>
          </a:blip>
          <a:srcRect b="9668"/>
          <a:stretch/>
        </p:blipFill>
        <p:spPr>
          <a:xfrm>
            <a:off x="9378094" y="3915573"/>
            <a:ext cx="2733961" cy="2942427"/>
          </a:xfrm>
          <a:prstGeom prst="rect">
            <a:avLst/>
          </a:prstGeom>
        </p:spPr>
      </p:pic>
    </p:spTree>
    <p:extLst>
      <p:ext uri="{BB962C8B-B14F-4D97-AF65-F5344CB8AC3E}">
        <p14:creationId xmlns:p14="http://schemas.microsoft.com/office/powerpoint/2010/main" val="3243753277"/>
      </p:ext>
    </p:extLst>
  </p:cSld>
  <p:clrMapOvr>
    <a:masterClrMapping/>
  </p:clrMapOvr>
  <p:transition spd="med" advClick="0" advTm="9400">
    <p:pull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55000">
                                          <p:cBhvr additive="base">
                                            <p:cTn id="7" dur="20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5000">
                                          <p:cBhvr additive="base">
                                            <p:cTn id="11" dur="2000" fill="hold"/>
                                            <p:tgtEl>
                                              <p:spTgt spid="29"/>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3" accel="35000" fill="hold" nodeType="withEffect" p14:presetBounceEnd="55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55000">
                                          <p:cBhvr additive="base">
                                            <p:cTn id="15"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6" dur="2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accel="35000" fill="hold" nodeType="withEffect" p14:presetBounceEnd="55000">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55000">
                                          <p:cBhvr additive="base">
                                            <p:cTn id="19" dur="2000" fill="hold"/>
                                            <p:tgtEl>
                                              <p:spTgt spid="22"/>
                                            </p:tgtEl>
                                            <p:attrNameLst>
                                              <p:attrName>ppt_x</p:attrName>
                                            </p:attrNameLst>
                                          </p:cBhvr>
                                          <p:tavLst>
                                            <p:tav tm="0">
                                              <p:val>
                                                <p:strVal val="#ppt_x"/>
                                              </p:val>
                                            </p:tav>
                                            <p:tav tm="100000">
                                              <p:val>
                                                <p:strVal val="#ppt_x"/>
                                              </p:val>
                                            </p:tav>
                                          </p:tavLst>
                                        </p:anim>
                                        <p:anim calcmode="lin" valueType="num" p14:bounceEnd="55000">
                                          <p:cBhvr additive="base">
                                            <p:cTn id="20" dur="200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000" fill="hold"/>
                                            <p:tgtEl>
                                              <p:spTgt spid="26"/>
                                            </p:tgtEl>
                                            <p:attrNameLst>
                                              <p:attrName>ppt_x</p:attrName>
                                            </p:attrNameLst>
                                          </p:cBhvr>
                                          <p:tavLst>
                                            <p:tav tm="0">
                                              <p:val>
                                                <p:strVal val="1+#ppt_w/2"/>
                                              </p:val>
                                            </p:tav>
                                            <p:tav tm="100000">
                                              <p:val>
                                                <p:strVal val="#ppt_x"/>
                                              </p:val>
                                            </p:tav>
                                          </p:tavLst>
                                        </p:anim>
                                        <p:anim calcmode="lin" valueType="num">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2000" fill="hold"/>
                                            <p:tgtEl>
                                              <p:spTgt spid="29"/>
                                            </p:tgtEl>
                                            <p:attrNameLst>
                                              <p:attrName>ppt_x</p:attrName>
                                            </p:attrNameLst>
                                          </p:cBhvr>
                                          <p:tavLst>
                                            <p:tav tm="0">
                                              <p:val>
                                                <p:strVal val="1+#ppt_w/2"/>
                                              </p:val>
                                            </p:tav>
                                            <p:tav tm="100000">
                                              <p:val>
                                                <p:strVal val="#ppt_x"/>
                                              </p:val>
                                            </p:tav>
                                          </p:tavLst>
                                        </p:anim>
                                        <p:anim calcmode="lin" valueType="num">
                                          <p:cBhvr additive="base">
                                            <p:cTn id="12" dur="2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3" accel="3500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2000" fill="hold"/>
                                            <p:tgtEl>
                                              <p:spTgt spid="32"/>
                                            </p:tgtEl>
                                            <p:attrNameLst>
                                              <p:attrName>ppt_x</p:attrName>
                                            </p:attrNameLst>
                                          </p:cBhvr>
                                          <p:tavLst>
                                            <p:tav tm="0">
                                              <p:val>
                                                <p:strVal val="1+#ppt_w/2"/>
                                              </p:val>
                                            </p:tav>
                                            <p:tav tm="100000">
                                              <p:val>
                                                <p:strVal val="#ppt_x"/>
                                              </p:val>
                                            </p:tav>
                                          </p:tavLst>
                                        </p:anim>
                                        <p:anim calcmode="lin" valueType="num">
                                          <p:cBhvr additive="base">
                                            <p:cTn id="16" dur="2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accel="3500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2000" fill="hold"/>
                                            <p:tgtEl>
                                              <p:spTgt spid="22"/>
                                            </p:tgtEl>
                                            <p:attrNameLst>
                                              <p:attrName>ppt_x</p:attrName>
                                            </p:attrNameLst>
                                          </p:cBhvr>
                                          <p:tavLst>
                                            <p:tav tm="0">
                                              <p:val>
                                                <p:strVal val="#ppt_x"/>
                                              </p:val>
                                            </p:tav>
                                            <p:tav tm="100000">
                                              <p:val>
                                                <p:strVal val="#ppt_x"/>
                                              </p:val>
                                            </p:tav>
                                          </p:tavLst>
                                        </p:anim>
                                        <p:anim calcmode="lin" valueType="num">
                                          <p:cBhvr additive="base">
                                            <p:cTn id="20" dur="200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685838" y="4029239"/>
            <a:ext cx="8820322" cy="552139"/>
          </a:xfrm>
          <a:prstGeom prst="rect">
            <a:avLst/>
          </a:prstGeom>
        </p:spPr>
        <p:txBody>
          <a:bodyPr wrap="square">
            <a:spAutoFit/>
          </a:bodyPr>
          <a:lstStyle/>
          <a:p>
            <a:pPr algn="ctr" fontAlgn="auto">
              <a:lnSpc>
                <a:spcPct val="130000"/>
              </a:lnSpc>
              <a:spcBef>
                <a:spcPts val="0"/>
              </a:spcBef>
              <a:spcAft>
                <a:spcPts val="0"/>
              </a:spcAft>
              <a:buFontTx/>
              <a:buNone/>
            </a:pPr>
            <a:r>
              <a:rPr lang="en-US" altLang="zh-CN" sz="1200" spc="300" dirty="0" smtClean="0">
                <a:solidFill>
                  <a:prstClr val="black">
                    <a:lumMod val="75000"/>
                    <a:lumOff val="25000"/>
                  </a:prstClr>
                </a:solidFill>
                <a:latin typeface="Adobe 仿宋 Std R" panose="02020400000000000000" pitchFamily="18" charset="-122"/>
                <a:ea typeface="Adobe 仿宋 Std R" panose="02020400000000000000" pitchFamily="18" charset="-122"/>
              </a:rPr>
              <a:t>Brief Introduction of Atmospheric Fashion Simple Company Introduction of Enterprise Introduction </a:t>
            </a:r>
            <a:r>
              <a:rPr lang="en-US" altLang="zh-CN" sz="1200" spc="300" dirty="0" err="1" smtClean="0">
                <a:solidFill>
                  <a:prstClr val="black">
                    <a:lumMod val="75000"/>
                    <a:lumOff val="25000"/>
                  </a:prstClr>
                </a:solidFill>
                <a:latin typeface="Adobe 仿宋 Std R" panose="02020400000000000000" pitchFamily="18" charset="-122"/>
                <a:ea typeface="Adobe 仿宋 Std R" panose="02020400000000000000" pitchFamily="18" charset="-122"/>
              </a:rPr>
              <a:t>ppt</a:t>
            </a:r>
            <a:r>
              <a:rPr lang="en-US" altLang="zh-CN" sz="1200" spc="300" dirty="0" smtClean="0">
                <a:solidFill>
                  <a:prstClr val="black">
                    <a:lumMod val="75000"/>
                    <a:lumOff val="25000"/>
                  </a:prstClr>
                </a:solidFill>
                <a:latin typeface="Adobe 仿宋 Std R" panose="02020400000000000000" pitchFamily="18" charset="-122"/>
                <a:ea typeface="Adobe 仿宋 Std R" panose="02020400000000000000" pitchFamily="18" charset="-122"/>
              </a:rPr>
              <a:t> Template</a:t>
            </a:r>
            <a:endParaRPr lang="zh-CN" altLang="en-US" sz="1200" spc="300" dirty="0">
              <a:solidFill>
                <a:prstClr val="black">
                  <a:lumMod val="75000"/>
                  <a:lumOff val="25000"/>
                </a:prstClr>
              </a:solidFill>
              <a:latin typeface="Adobe 仿宋 Std R" panose="02020400000000000000" pitchFamily="18" charset="-122"/>
              <a:ea typeface="Adobe 仿宋 Std R" panose="02020400000000000000" pitchFamily="18" charset="-122"/>
            </a:endParaRPr>
          </a:p>
        </p:txBody>
      </p:sp>
      <p:cxnSp>
        <p:nvCxnSpPr>
          <p:cNvPr id="21" name="直接连接符 20"/>
          <p:cNvCxnSpPr/>
          <p:nvPr/>
        </p:nvCxnSpPr>
        <p:spPr>
          <a:xfrm>
            <a:off x="5699341" y="3805994"/>
            <a:ext cx="79331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圆角矩形 21"/>
          <p:cNvSpPr/>
          <p:nvPr/>
        </p:nvSpPr>
        <p:spPr>
          <a:xfrm>
            <a:off x="5064688" y="5393224"/>
            <a:ext cx="2062622" cy="316071"/>
          </a:xfrm>
          <a:prstGeom prst="roundRect">
            <a:avLst>
              <a:gd name="adj" fmla="val 50000"/>
            </a:avLst>
          </a:prstGeom>
          <a:solidFill>
            <a:srgbClr val="343434"/>
          </a:solidFill>
          <a:ln>
            <a:noFill/>
          </a:ln>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微软雅黑" panose="020B0503020204020204" pitchFamily="34" charset="-122"/>
                <a:ea typeface="微软雅黑" panose="020B0503020204020204" pitchFamily="34" charset="-122"/>
              </a:rPr>
              <a:t>XX</a:t>
            </a:r>
            <a:r>
              <a:rPr lang="zh-CN" altLang="en-US" sz="1400" dirty="0" smtClean="0">
                <a:latin typeface="微软雅黑" panose="020B0503020204020204" pitchFamily="34" charset="-122"/>
                <a:ea typeface="微软雅黑" panose="020B0503020204020204" pitchFamily="34" charset="-122"/>
              </a:rPr>
              <a:t>网络科技公司</a:t>
            </a:r>
            <a:endParaRPr lang="zh-CN" altLang="en-US" sz="1400" dirty="0">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b="9668"/>
          <a:stretch/>
        </p:blipFill>
        <p:spPr>
          <a:xfrm>
            <a:off x="8922288" y="0"/>
            <a:ext cx="2733961" cy="2942427"/>
          </a:xfrm>
          <a:prstGeom prst="rect">
            <a:avLst/>
          </a:prstGeom>
        </p:spPr>
      </p:pic>
      <p:grpSp>
        <p:nvGrpSpPr>
          <p:cNvPr id="28" name="组合 27"/>
          <p:cNvGrpSpPr/>
          <p:nvPr/>
        </p:nvGrpSpPr>
        <p:grpSpPr>
          <a:xfrm>
            <a:off x="1049917" y="1021030"/>
            <a:ext cx="977030" cy="994584"/>
            <a:chOff x="1162457" y="1207953"/>
            <a:chExt cx="977030" cy="994584"/>
          </a:xfrm>
        </p:grpSpPr>
        <p:sp>
          <p:nvSpPr>
            <p:cNvPr id="25" name="矩形 24"/>
            <p:cNvSpPr/>
            <p:nvPr/>
          </p:nvSpPr>
          <p:spPr>
            <a:xfrm>
              <a:off x="1162457" y="1207953"/>
              <a:ext cx="977030" cy="994584"/>
            </a:xfrm>
            <a:prstGeom prst="rect">
              <a:avLst/>
            </a:prstGeom>
            <a:solidFill>
              <a:srgbClr val="86BC42"/>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05826" y="1416126"/>
              <a:ext cx="890292" cy="461665"/>
            </a:xfrm>
            <a:prstGeom prst="rect">
              <a:avLst/>
            </a:prstGeom>
            <a:noFill/>
          </p:spPr>
          <p:txBody>
            <a:bodyPr wrap="square" rtlCol="0">
              <a:spAutoFit/>
            </a:bodyPr>
            <a:lstStyle/>
            <a:p>
              <a:pPr algn="dist"/>
              <a:r>
                <a:rPr lang="en-US" altLang="zh-CN" sz="2400" dirty="0" smtClean="0">
                  <a:solidFill>
                    <a:schemeClr val="bg1"/>
                  </a:solidFill>
                  <a:latin typeface="Impact" panose="020B0806030902050204" pitchFamily="34" charset="0"/>
                </a:rPr>
                <a:t>LOGO</a:t>
              </a:r>
              <a:endParaRPr lang="zh-CN" altLang="en-US" sz="2400" dirty="0">
                <a:solidFill>
                  <a:schemeClr val="bg1"/>
                </a:solidFill>
                <a:latin typeface="Impact" panose="020B0806030902050204" pitchFamily="34" charset="0"/>
              </a:endParaRPr>
            </a:p>
          </p:txBody>
        </p:sp>
        <p:sp>
          <p:nvSpPr>
            <p:cNvPr id="27" name="文本框 26"/>
            <p:cNvSpPr txBox="1"/>
            <p:nvPr/>
          </p:nvSpPr>
          <p:spPr>
            <a:xfrm>
              <a:off x="1205826" y="1754331"/>
              <a:ext cx="890292" cy="276999"/>
            </a:xfrm>
            <a:prstGeom prst="rect">
              <a:avLst/>
            </a:prstGeom>
            <a:noFill/>
          </p:spPr>
          <p:txBody>
            <a:bodyPr wrap="square" rtlCol="0">
              <a:spAutoFit/>
            </a:bodyPr>
            <a:lstStyle/>
            <a:p>
              <a:pPr algn="dist"/>
              <a:r>
                <a:rPr lang="en-US" altLang="zh-CN" sz="1200" dirty="0" smtClean="0">
                  <a:solidFill>
                    <a:schemeClr val="bg1"/>
                  </a:solidFill>
                  <a:latin typeface="Impact" panose="020B0806030902050204" pitchFamily="34" charset="0"/>
                  <a:ea typeface="微软雅黑" panose="020B0503020204020204" pitchFamily="34" charset="-122"/>
                </a:rPr>
                <a:t>COMPANY</a:t>
              </a:r>
              <a:endParaRPr lang="zh-CN" altLang="en-US" sz="1200" dirty="0">
                <a:solidFill>
                  <a:schemeClr val="bg1"/>
                </a:solidFill>
                <a:latin typeface="Impact" panose="020B0806030902050204" pitchFamily="34" charset="0"/>
                <a:ea typeface="微软雅黑" panose="020B0503020204020204" pitchFamily="34" charset="-122"/>
              </a:endParaRPr>
            </a:p>
          </p:txBody>
        </p:sp>
      </p:grpSp>
      <p:sp>
        <p:nvSpPr>
          <p:cNvPr id="29" name="矩形 28"/>
          <p:cNvSpPr/>
          <p:nvPr/>
        </p:nvSpPr>
        <p:spPr>
          <a:xfrm>
            <a:off x="2848156" y="2642108"/>
            <a:ext cx="6495689" cy="923330"/>
          </a:xfrm>
          <a:prstGeom prst="rect">
            <a:avLst/>
          </a:prstGeom>
          <a:noFill/>
        </p:spPr>
        <p:txBody>
          <a:bodyPr wrap="none">
            <a:spAutoFit/>
          </a:bodyPr>
          <a:lstStyle/>
          <a:p>
            <a:pPr algn="ctr" fontAlgn="auto">
              <a:spcBef>
                <a:spcPts val="0"/>
              </a:spcBef>
              <a:spcAft>
                <a:spcPts val="0"/>
              </a:spcAft>
              <a:buFontTx/>
              <a:buNone/>
            </a:pPr>
            <a:r>
              <a:rPr lang="zh-CN" altLang="en-US" sz="5400" b="1" spc="300" dirty="0" smtClean="0">
                <a:solidFill>
                  <a:srgbClr val="343434"/>
                </a:solidFill>
                <a:latin typeface="微软雅黑" panose="020B0503020204020204" pitchFamily="34" charset="-122"/>
                <a:ea typeface="微软雅黑" panose="020B0503020204020204" pitchFamily="34" charset="-122"/>
              </a:rPr>
              <a:t>谢谢聆听</a:t>
            </a:r>
            <a:r>
              <a:rPr lang="en-US" altLang="zh-CN" sz="5400" spc="300" dirty="0" smtClean="0">
                <a:solidFill>
                  <a:srgbClr val="343434"/>
                </a:solidFill>
                <a:latin typeface="微软雅黑" panose="020B0503020204020204" pitchFamily="34" charset="-122"/>
                <a:ea typeface="微软雅黑" panose="020B0503020204020204" pitchFamily="34" charset="-122"/>
              </a:rPr>
              <a:t>/</a:t>
            </a:r>
            <a:r>
              <a:rPr lang="en-US" altLang="zh-CN" sz="5400" spc="300" dirty="0" smtClean="0">
                <a:solidFill>
                  <a:srgbClr val="86BC42"/>
                </a:solidFill>
                <a:latin typeface="微软雅黑" panose="020B0503020204020204" pitchFamily="34" charset="-122"/>
                <a:ea typeface="微软雅黑" panose="020B0503020204020204" pitchFamily="34" charset="-122"/>
              </a:rPr>
              <a:t>THANKS</a:t>
            </a:r>
          </a:p>
        </p:txBody>
      </p:sp>
    </p:spTree>
    <p:extLst>
      <p:ext uri="{BB962C8B-B14F-4D97-AF65-F5344CB8AC3E}">
        <p14:creationId xmlns:p14="http://schemas.microsoft.com/office/powerpoint/2010/main" val="1155086663"/>
      </p:ext>
    </p:extLst>
  </p:cSld>
  <p:clrMapOvr>
    <a:masterClrMapping/>
  </p:clrMapOvr>
  <p:transition spd="med" advClick="0" advTm="0">
    <p:pull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16" presetClass="entr" presetSubtype="21" fill="hold" nodeType="withEffect">
                                      <p:stCondLst>
                                        <p:cond delay="1250"/>
                                      </p:stCondLst>
                                      <p:childTnLst>
                                        <p:set>
                                          <p:cBhvr>
                                            <p:cTn id="20" dur="1" fill="hold">
                                              <p:stCondLst>
                                                <p:cond delay="0"/>
                                              </p:stCondLst>
                                            </p:cTn>
                                            <p:tgtEl>
                                              <p:spTgt spid="21"/>
                                            </p:tgtEl>
                                            <p:attrNameLst>
                                              <p:attrName>style.visibility</p:attrName>
                                            </p:attrNameLst>
                                          </p:cBhvr>
                                          <p:to>
                                            <p:strVal val="visible"/>
                                          </p:to>
                                        </p:set>
                                        <p:animEffect transition="in" filter="barn(inVertical)">
                                          <p:cBhvr>
                                            <p:cTn id="21" dur="500"/>
                                            <p:tgtEl>
                                              <p:spTgt spid="21"/>
                                            </p:tgtEl>
                                          </p:cBhvr>
                                        </p:animEffect>
                                      </p:childTnLst>
                                    </p:cTn>
                                  </p:par>
                                  <p:par>
                                    <p:cTn id="22" presetID="22" presetClass="entr" presetSubtype="1" fill="hold" grpId="0" nodeType="withEffect">
                                      <p:stCondLst>
                                        <p:cond delay="175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par>
                                    <p:cTn id="25" presetID="2" presetClass="entr" presetSubtype="4" fill="hold" grpId="0" nodeType="withEffect" p14:presetBounceEnd="40000">
                                      <p:stCondLst>
                                        <p:cond delay="2250"/>
                                      </p:stCondLst>
                                      <p:childTnLst>
                                        <p:set>
                                          <p:cBhvr>
                                            <p:cTn id="26" dur="1" fill="hold">
                                              <p:stCondLst>
                                                <p:cond delay="0"/>
                                              </p:stCondLst>
                                            </p:cTn>
                                            <p:tgtEl>
                                              <p:spTgt spid="22"/>
                                            </p:tgtEl>
                                            <p:attrNameLst>
                                              <p:attrName>style.visibility</p:attrName>
                                            </p:attrNameLst>
                                          </p:cBhvr>
                                          <p:to>
                                            <p:strVal val="visible"/>
                                          </p:to>
                                        </p:set>
                                        <p:anim calcmode="lin" valueType="num" p14:bounceEnd="40000">
                                          <p:cBhvr additive="base">
                                            <p:cTn id="27"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28"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ppt_x"/>
                                              </p:val>
                                            </p:tav>
                                            <p:tav tm="100000">
                                              <p:val>
                                                <p:strVal val="#ppt_x"/>
                                              </p:val>
                                            </p:tav>
                                          </p:tavLst>
                                        </p:anim>
                                        <p:anim calcmode="lin" valueType="num">
                                          <p:cBhvr additive="base">
                                            <p:cTn id="8" dur="750" fill="hold"/>
                                            <p:tgtEl>
                                              <p:spTgt spid="28"/>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16" presetClass="entr" presetSubtype="21" fill="hold" nodeType="withEffect">
                                      <p:stCondLst>
                                        <p:cond delay="1250"/>
                                      </p:stCondLst>
                                      <p:childTnLst>
                                        <p:set>
                                          <p:cBhvr>
                                            <p:cTn id="20" dur="1" fill="hold">
                                              <p:stCondLst>
                                                <p:cond delay="0"/>
                                              </p:stCondLst>
                                            </p:cTn>
                                            <p:tgtEl>
                                              <p:spTgt spid="21"/>
                                            </p:tgtEl>
                                            <p:attrNameLst>
                                              <p:attrName>style.visibility</p:attrName>
                                            </p:attrNameLst>
                                          </p:cBhvr>
                                          <p:to>
                                            <p:strVal val="visible"/>
                                          </p:to>
                                        </p:set>
                                        <p:animEffect transition="in" filter="barn(inVertical)">
                                          <p:cBhvr>
                                            <p:cTn id="21" dur="500"/>
                                            <p:tgtEl>
                                              <p:spTgt spid="21"/>
                                            </p:tgtEl>
                                          </p:cBhvr>
                                        </p:animEffect>
                                      </p:childTnLst>
                                    </p:cTn>
                                  </p:par>
                                  <p:par>
                                    <p:cTn id="22" presetID="22" presetClass="entr" presetSubtype="1" fill="hold" grpId="0" nodeType="withEffect">
                                      <p:stCondLst>
                                        <p:cond delay="175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par>
                                    <p:cTn id="25" presetID="2" presetClass="entr" presetSubtype="4" fill="hold" grpId="0" nodeType="withEffect">
                                      <p:stCondLst>
                                        <p:cond delay="2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750" fill="hold"/>
                                            <p:tgtEl>
                                              <p:spTgt spid="22"/>
                                            </p:tgtEl>
                                            <p:attrNameLst>
                                              <p:attrName>ppt_x</p:attrName>
                                            </p:attrNameLst>
                                          </p:cBhvr>
                                          <p:tavLst>
                                            <p:tav tm="0">
                                              <p:val>
                                                <p:strVal val="#ppt_x"/>
                                              </p:val>
                                            </p:tav>
                                            <p:tav tm="100000">
                                              <p:val>
                                                <p:strVal val="#ppt_x"/>
                                              </p:val>
                                            </p:tav>
                                          </p:tavLst>
                                        </p:anim>
                                        <p:anim calcmode="lin" valueType="num">
                                          <p:cBhvr additive="base">
                                            <p:cTn id="28"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9" grpId="0"/>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1167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95484" y="2069998"/>
            <a:ext cx="2938116" cy="3568932"/>
            <a:chOff x="4496977" y="1528353"/>
            <a:chExt cx="3157857" cy="4402183"/>
          </a:xfrm>
        </p:grpSpPr>
        <p:sp>
          <p:nvSpPr>
            <p:cNvPr id="4" name="矩形 3"/>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496977" y="1528353"/>
              <a:ext cx="3157857" cy="219456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21"/>
            <p:cNvSpPr txBox="1"/>
            <p:nvPr/>
          </p:nvSpPr>
          <p:spPr>
            <a:xfrm>
              <a:off x="5021527" y="4327471"/>
              <a:ext cx="2206076" cy="1000274"/>
            </a:xfrm>
            <a:prstGeom prst="rect">
              <a:avLst/>
            </a:prstGeom>
            <a:noFill/>
          </p:spPr>
          <p:txBody>
            <a:bodyPr wrap="square" lIns="0" tIns="0" rIns="0" bIns="0" rtlCol="0">
              <a:spAutoFit/>
            </a:bodyPr>
            <a:lstStyle/>
            <a:p>
              <a:pPr algn="ctr">
                <a:lnSpc>
                  <a:spcPct val="130000"/>
                </a:lnSpc>
              </a:pPr>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子公司简介</a:t>
              </a:r>
              <a:endParaRPr lang="en-US" altLang="zh-CN" sz="10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某某科技公司</a:t>
              </a:r>
              <a:endParaRPr lang="id-ID" altLang="zh-CN"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6" name="直接连接符 5"/>
            <p:cNvCxnSpPr/>
            <p:nvPr/>
          </p:nvCxnSpPr>
          <p:spPr>
            <a:xfrm>
              <a:off x="5799909" y="5537563"/>
              <a:ext cx="535577" cy="0"/>
            </a:xfrm>
            <a:prstGeom prst="line">
              <a:avLst/>
            </a:prstGeom>
            <a:ln w="19050">
              <a:solidFill>
                <a:srgbClr val="86BC42"/>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639119" y="2351989"/>
            <a:ext cx="2670729" cy="3244138"/>
            <a:chOff x="4496977" y="1528353"/>
            <a:chExt cx="3157857" cy="4402183"/>
          </a:xfrm>
          <a:scene3d>
            <a:camera prst="perspectiveRight"/>
            <a:lightRig rig="threePt" dir="t"/>
          </a:scene3d>
        </p:grpSpPr>
        <p:sp>
          <p:nvSpPr>
            <p:cNvPr id="21" name="矩形 20"/>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496977" y="1528353"/>
              <a:ext cx="3157857" cy="219456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1"/>
            <p:cNvSpPr txBox="1"/>
            <p:nvPr/>
          </p:nvSpPr>
          <p:spPr>
            <a:xfrm>
              <a:off x="5021527" y="4327472"/>
              <a:ext cx="2206076" cy="1100419"/>
            </a:xfrm>
            <a:prstGeom prst="rect">
              <a:avLst/>
            </a:prstGeom>
            <a:noFill/>
          </p:spPr>
          <p:txBody>
            <a:bodyPr wrap="square" lIns="0" tIns="0" rIns="0" bIns="0" rtlCol="0">
              <a:spAutoFit/>
            </a:bodyPr>
            <a:lstStyle/>
            <a:p>
              <a:pPr algn="ct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子公司简介</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某某科技公司</a:t>
              </a:r>
              <a:endParaRPr lang="id-ID"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25" name="直接连接符 24"/>
            <p:cNvCxnSpPr/>
            <p:nvPr/>
          </p:nvCxnSpPr>
          <p:spPr>
            <a:xfrm>
              <a:off x="5799909" y="5643167"/>
              <a:ext cx="535577" cy="0"/>
            </a:xfrm>
            <a:prstGeom prst="line">
              <a:avLst/>
            </a:prstGeom>
            <a:ln w="19050">
              <a:solidFill>
                <a:srgbClr val="86BC42"/>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8439230" y="2351989"/>
            <a:ext cx="2670729" cy="3244138"/>
            <a:chOff x="4496977" y="1528353"/>
            <a:chExt cx="3157857" cy="4402183"/>
          </a:xfrm>
          <a:scene3d>
            <a:camera prst="perspectiveLeft"/>
            <a:lightRig rig="threePt" dir="t"/>
          </a:scene3d>
        </p:grpSpPr>
        <p:sp>
          <p:nvSpPr>
            <p:cNvPr id="27" name="矩形 26"/>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496977" y="1528353"/>
              <a:ext cx="3157857" cy="2194562"/>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1"/>
            <p:cNvSpPr txBox="1"/>
            <p:nvPr/>
          </p:nvSpPr>
          <p:spPr>
            <a:xfrm>
              <a:off x="5021527" y="4327472"/>
              <a:ext cx="2206076" cy="1100419"/>
            </a:xfrm>
            <a:prstGeom prst="rect">
              <a:avLst/>
            </a:prstGeom>
            <a:noFill/>
          </p:spPr>
          <p:txBody>
            <a:bodyPr wrap="square" lIns="0" tIns="0" rIns="0" bIns="0" rtlCol="0">
              <a:spAutoFit/>
            </a:bodyPr>
            <a:lstStyle/>
            <a:p>
              <a:pPr algn="ctr">
                <a:lnSpc>
                  <a:spcPct val="130000"/>
                </a:lnSpc>
              </a:pPr>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子公司简介</a:t>
              </a:r>
              <a:endParaRPr lang="en-US" altLang="zh-CN" sz="10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rPr>
                <a:t>某某科技公司</a:t>
              </a:r>
              <a:endParaRPr lang="id-ID" altLang="zh-CN" sz="1600" b="1" dirty="0">
                <a:solidFill>
                  <a:schemeClr val="tx1">
                    <a:lumMod val="85000"/>
                    <a:lumOff val="15000"/>
                  </a:schemeClr>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31" name="直接连接符 30"/>
            <p:cNvCxnSpPr/>
            <p:nvPr/>
          </p:nvCxnSpPr>
          <p:spPr>
            <a:xfrm>
              <a:off x="5799909" y="5654224"/>
              <a:ext cx="535577" cy="0"/>
            </a:xfrm>
            <a:prstGeom prst="line">
              <a:avLst/>
            </a:prstGeom>
            <a:ln w="19050">
              <a:solidFill>
                <a:srgbClr val="86BC42"/>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992760" y="893650"/>
            <a:ext cx="3573385" cy="1007620"/>
            <a:chOff x="992760" y="893650"/>
            <a:chExt cx="3573385" cy="1007620"/>
          </a:xfrm>
        </p:grpSpPr>
        <p:grpSp>
          <p:nvGrpSpPr>
            <p:cNvPr id="33" name="组合 32">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35"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公司分部</a:t>
                </a:r>
                <a:endParaRPr lang="id-ID" b="1" dirty="0">
                  <a:solidFill>
                    <a:srgbClr val="86BC42"/>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36"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4" name="直接连接符 33"/>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45151483"/>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992760" y="893650"/>
            <a:ext cx="3573385" cy="1007620"/>
            <a:chOff x="992760" y="893650"/>
            <a:chExt cx="3573385" cy="1007620"/>
          </a:xfrm>
        </p:grpSpPr>
        <p:grpSp>
          <p:nvGrpSpPr>
            <p:cNvPr id="52" name="组合 51">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发展历程</a:t>
                </a:r>
                <a:endParaRPr lang="id-ID" b="1" dirty="0">
                  <a:solidFill>
                    <a:srgbClr val="86BC42"/>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55"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53" name="直接连接符 52"/>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7" name="矩形 56"/>
          <p:cNvSpPr/>
          <p:nvPr/>
        </p:nvSpPr>
        <p:spPr>
          <a:xfrm>
            <a:off x="5212233" y="1901270"/>
            <a:ext cx="1719425" cy="44080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255863" y="2157110"/>
            <a:ext cx="1524138" cy="1358137"/>
            <a:chOff x="1371763" y="2460813"/>
            <a:chExt cx="1761807" cy="1569920"/>
          </a:xfrm>
        </p:grpSpPr>
        <p:sp>
          <p:nvSpPr>
            <p:cNvPr id="8" name="圆角矩形 7"/>
            <p:cNvSpPr/>
            <p:nvPr/>
          </p:nvSpPr>
          <p:spPr>
            <a:xfrm>
              <a:off x="1371763" y="2460813"/>
              <a:ext cx="1761807" cy="1569920"/>
            </a:xfrm>
            <a:prstGeom prst="roundRect">
              <a:avLst>
                <a:gd name="adj" fmla="val 3819"/>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1520457" y="3337517"/>
              <a:ext cx="142274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2018</a:t>
              </a:r>
              <a:r>
                <a:rPr lang="zh-CN" altLang="en-US"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a:t>
              </a:r>
              <a:endParaRPr lang="id-ID" sz="20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67" name="组合 66"/>
            <p:cNvGrpSpPr/>
            <p:nvPr/>
          </p:nvGrpSpPr>
          <p:grpSpPr>
            <a:xfrm>
              <a:off x="2049468" y="2756059"/>
              <a:ext cx="364729" cy="428243"/>
              <a:chOff x="10023475" y="460376"/>
              <a:chExt cx="496888" cy="550863"/>
            </a:xfrm>
            <a:gradFill>
              <a:gsLst>
                <a:gs pos="0">
                  <a:srgbClr val="FE2B56"/>
                </a:gs>
                <a:gs pos="100000">
                  <a:srgbClr val="FE6F3F"/>
                </a:gs>
              </a:gsLst>
              <a:lin ang="5400000" scaled="1"/>
            </a:gradFill>
          </p:grpSpPr>
          <p:sp>
            <p:nvSpPr>
              <p:cNvPr id="68" name="Freeform 25"/>
              <p:cNvSpPr>
                <a:spLocks/>
              </p:cNvSpPr>
              <p:nvPr/>
            </p:nvSpPr>
            <p:spPr bwMode="auto">
              <a:xfrm>
                <a:off x="10023475" y="514351"/>
                <a:ext cx="496888" cy="496888"/>
              </a:xfrm>
              <a:custGeom>
                <a:avLst/>
                <a:gdLst>
                  <a:gd name="T0" fmla="*/ 87 w 173"/>
                  <a:gd name="T1" fmla="*/ 173 h 173"/>
                  <a:gd name="T2" fmla="*/ 0 w 173"/>
                  <a:gd name="T3" fmla="*/ 87 h 173"/>
                  <a:gd name="T4" fmla="*/ 6 w 173"/>
                  <a:gd name="T5" fmla="*/ 87 h 173"/>
                  <a:gd name="T6" fmla="*/ 87 w 173"/>
                  <a:gd name="T7" fmla="*/ 167 h 173"/>
                  <a:gd name="T8" fmla="*/ 167 w 173"/>
                  <a:gd name="T9" fmla="*/ 87 h 173"/>
                  <a:gd name="T10" fmla="*/ 87 w 173"/>
                  <a:gd name="T11" fmla="*/ 6 h 173"/>
                  <a:gd name="T12" fmla="*/ 87 w 173"/>
                  <a:gd name="T13" fmla="*/ 0 h 173"/>
                  <a:gd name="T14" fmla="*/ 173 w 173"/>
                  <a:gd name="T15" fmla="*/ 87 h 173"/>
                  <a:gd name="T16" fmla="*/ 87 w 173"/>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73">
                    <a:moveTo>
                      <a:pt x="87" y="173"/>
                    </a:moveTo>
                    <a:cubicBezTo>
                      <a:pt x="39" y="173"/>
                      <a:pt x="0" y="134"/>
                      <a:pt x="0" y="87"/>
                    </a:cubicBezTo>
                    <a:cubicBezTo>
                      <a:pt x="6" y="87"/>
                      <a:pt x="6" y="87"/>
                      <a:pt x="6" y="87"/>
                    </a:cubicBezTo>
                    <a:cubicBezTo>
                      <a:pt x="6" y="131"/>
                      <a:pt x="42" y="167"/>
                      <a:pt x="87" y="167"/>
                    </a:cubicBezTo>
                    <a:cubicBezTo>
                      <a:pt x="131" y="167"/>
                      <a:pt x="167" y="131"/>
                      <a:pt x="167" y="87"/>
                    </a:cubicBezTo>
                    <a:cubicBezTo>
                      <a:pt x="167" y="42"/>
                      <a:pt x="131" y="6"/>
                      <a:pt x="87" y="6"/>
                    </a:cubicBezTo>
                    <a:cubicBezTo>
                      <a:pt x="87" y="0"/>
                      <a:pt x="87" y="0"/>
                      <a:pt x="87" y="0"/>
                    </a:cubicBezTo>
                    <a:cubicBezTo>
                      <a:pt x="134" y="0"/>
                      <a:pt x="173" y="39"/>
                      <a:pt x="173" y="87"/>
                    </a:cubicBezTo>
                    <a:cubicBezTo>
                      <a:pt x="173" y="134"/>
                      <a:pt x="134" y="173"/>
                      <a:pt x="87" y="17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9" name="Freeform 26"/>
              <p:cNvSpPr>
                <a:spLocks/>
              </p:cNvSpPr>
              <p:nvPr/>
            </p:nvSpPr>
            <p:spPr bwMode="auto">
              <a:xfrm>
                <a:off x="10161588" y="460376"/>
                <a:ext cx="111125" cy="128588"/>
              </a:xfrm>
              <a:custGeom>
                <a:avLst/>
                <a:gdLst>
                  <a:gd name="T0" fmla="*/ 70 w 70"/>
                  <a:gd name="T1" fmla="*/ 81 h 81"/>
                  <a:gd name="T2" fmla="*/ 0 w 70"/>
                  <a:gd name="T3" fmla="*/ 41 h 81"/>
                  <a:gd name="T4" fmla="*/ 70 w 70"/>
                  <a:gd name="T5" fmla="*/ 0 h 81"/>
                  <a:gd name="T6" fmla="*/ 70 w 70"/>
                  <a:gd name="T7" fmla="*/ 81 h 81"/>
                </a:gdLst>
                <a:ahLst/>
                <a:cxnLst>
                  <a:cxn ang="0">
                    <a:pos x="T0" y="T1"/>
                  </a:cxn>
                  <a:cxn ang="0">
                    <a:pos x="T2" y="T3"/>
                  </a:cxn>
                  <a:cxn ang="0">
                    <a:pos x="T4" y="T5"/>
                  </a:cxn>
                  <a:cxn ang="0">
                    <a:pos x="T6" y="T7"/>
                  </a:cxn>
                </a:cxnLst>
                <a:rect l="0" t="0" r="r" b="b"/>
                <a:pathLst>
                  <a:path w="70" h="81">
                    <a:moveTo>
                      <a:pt x="70" y="81"/>
                    </a:moveTo>
                    <a:lnTo>
                      <a:pt x="0" y="41"/>
                    </a:lnTo>
                    <a:lnTo>
                      <a:pt x="70" y="0"/>
                    </a:lnTo>
                    <a:lnTo>
                      <a:pt x="70" y="81"/>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70" name="Freeform 27"/>
              <p:cNvSpPr>
                <a:spLocks/>
              </p:cNvSpPr>
              <p:nvPr/>
            </p:nvSpPr>
            <p:spPr bwMode="auto">
              <a:xfrm>
                <a:off x="10253663" y="649289"/>
                <a:ext cx="125413" cy="244475"/>
              </a:xfrm>
              <a:custGeom>
                <a:avLst/>
                <a:gdLst>
                  <a:gd name="T0" fmla="*/ 70 w 79"/>
                  <a:gd name="T1" fmla="*/ 154 h 154"/>
                  <a:gd name="T2" fmla="*/ 0 w 79"/>
                  <a:gd name="T3" fmla="*/ 83 h 154"/>
                  <a:gd name="T4" fmla="*/ 0 w 79"/>
                  <a:gd name="T5" fmla="*/ 0 h 154"/>
                  <a:gd name="T6" fmla="*/ 10 w 79"/>
                  <a:gd name="T7" fmla="*/ 0 h 154"/>
                  <a:gd name="T8" fmla="*/ 10 w 79"/>
                  <a:gd name="T9" fmla="*/ 78 h 154"/>
                  <a:gd name="T10" fmla="*/ 79 w 79"/>
                  <a:gd name="T11" fmla="*/ 145 h 154"/>
                  <a:gd name="T12" fmla="*/ 70 w 79"/>
                  <a:gd name="T13" fmla="*/ 154 h 154"/>
                </a:gdLst>
                <a:ahLst/>
                <a:cxnLst>
                  <a:cxn ang="0">
                    <a:pos x="T0" y="T1"/>
                  </a:cxn>
                  <a:cxn ang="0">
                    <a:pos x="T2" y="T3"/>
                  </a:cxn>
                  <a:cxn ang="0">
                    <a:pos x="T4" y="T5"/>
                  </a:cxn>
                  <a:cxn ang="0">
                    <a:pos x="T6" y="T7"/>
                  </a:cxn>
                  <a:cxn ang="0">
                    <a:pos x="T8" y="T9"/>
                  </a:cxn>
                  <a:cxn ang="0">
                    <a:pos x="T10" y="T11"/>
                  </a:cxn>
                  <a:cxn ang="0">
                    <a:pos x="T12" y="T13"/>
                  </a:cxn>
                </a:cxnLst>
                <a:rect l="0" t="0" r="r" b="b"/>
                <a:pathLst>
                  <a:path w="79" h="154">
                    <a:moveTo>
                      <a:pt x="70" y="154"/>
                    </a:moveTo>
                    <a:lnTo>
                      <a:pt x="0" y="83"/>
                    </a:lnTo>
                    <a:lnTo>
                      <a:pt x="0" y="0"/>
                    </a:lnTo>
                    <a:lnTo>
                      <a:pt x="10" y="0"/>
                    </a:lnTo>
                    <a:lnTo>
                      <a:pt x="10" y="78"/>
                    </a:lnTo>
                    <a:lnTo>
                      <a:pt x="79" y="145"/>
                    </a:lnTo>
                    <a:lnTo>
                      <a:pt x="70" y="154"/>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grpSp>
      </p:grpSp>
      <p:grpSp>
        <p:nvGrpSpPr>
          <p:cNvPr id="16" name="组合 15"/>
          <p:cNvGrpSpPr/>
          <p:nvPr/>
        </p:nvGrpSpPr>
        <p:grpSpPr>
          <a:xfrm>
            <a:off x="6372831" y="2376738"/>
            <a:ext cx="4234208" cy="920672"/>
            <a:chOff x="6281391" y="2262438"/>
            <a:chExt cx="4234208" cy="920672"/>
          </a:xfrm>
        </p:grpSpPr>
        <p:sp>
          <p:nvSpPr>
            <p:cNvPr id="14" name="矩形 13"/>
            <p:cNvSpPr/>
            <p:nvPr/>
          </p:nvSpPr>
          <p:spPr>
            <a:xfrm>
              <a:off x="6281391" y="2262438"/>
              <a:ext cx="234825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1"/>
            <p:cNvSpPr txBox="1"/>
            <p:nvPr/>
          </p:nvSpPr>
          <p:spPr>
            <a:xfrm>
              <a:off x="6292820" y="2783000"/>
              <a:ext cx="4222779"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Subtitle 2">
              <a:extLst>
                <a:ext uri="{FF2B5EF4-FFF2-40B4-BE49-F238E27FC236}">
                  <a16:creationId xmlns:a16="http://schemas.microsoft.com/office/drawing/2014/main" xmlns="" id="{360062CF-4239-4286-B703-132EC1F0E32B}"/>
                </a:ext>
              </a:extLst>
            </p:cNvPr>
            <p:cNvSpPr txBox="1">
              <a:spLocks/>
            </p:cNvSpPr>
            <p:nvPr/>
          </p:nvSpPr>
          <p:spPr>
            <a:xfrm>
              <a:off x="6479720" y="2262438"/>
              <a:ext cx="195160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成立发展</a:t>
              </a:r>
              <a:r>
                <a:rPr lang="zh-CN" altLang="en-US"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科技</a:t>
              </a: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公司</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60" name="组合 59"/>
          <p:cNvGrpSpPr/>
          <p:nvPr/>
        </p:nvGrpSpPr>
        <p:grpSpPr>
          <a:xfrm>
            <a:off x="6233091" y="4325432"/>
            <a:ext cx="1524138" cy="1358137"/>
            <a:chOff x="1371763" y="2460813"/>
            <a:chExt cx="1761807" cy="1569920"/>
          </a:xfrm>
        </p:grpSpPr>
        <p:sp>
          <p:nvSpPr>
            <p:cNvPr id="61" name="圆角矩形 60"/>
            <p:cNvSpPr/>
            <p:nvPr/>
          </p:nvSpPr>
          <p:spPr>
            <a:xfrm>
              <a:off x="1371763" y="2460813"/>
              <a:ext cx="1761807" cy="1569920"/>
            </a:xfrm>
            <a:prstGeom prst="roundRect">
              <a:avLst>
                <a:gd name="adj" fmla="val 3819"/>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62" name="Subtitle 2">
              <a:extLst>
                <a:ext uri="{FF2B5EF4-FFF2-40B4-BE49-F238E27FC236}">
                  <a16:creationId xmlns:a16="http://schemas.microsoft.com/office/drawing/2014/main" xmlns="" id="{360062CF-4239-4286-B703-132EC1F0E32B}"/>
                </a:ext>
              </a:extLst>
            </p:cNvPr>
            <p:cNvSpPr txBox="1">
              <a:spLocks/>
            </p:cNvSpPr>
            <p:nvPr/>
          </p:nvSpPr>
          <p:spPr>
            <a:xfrm>
              <a:off x="1520457" y="3337517"/>
              <a:ext cx="142274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2019</a:t>
              </a:r>
              <a:r>
                <a:rPr lang="zh-CN" altLang="en-US"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a:t>
              </a:r>
              <a:endParaRPr lang="id-ID" sz="20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63" name="组合 62"/>
            <p:cNvGrpSpPr/>
            <p:nvPr/>
          </p:nvGrpSpPr>
          <p:grpSpPr>
            <a:xfrm>
              <a:off x="2049468" y="2756059"/>
              <a:ext cx="364729" cy="428243"/>
              <a:chOff x="10023475" y="460376"/>
              <a:chExt cx="496888" cy="550863"/>
            </a:xfrm>
            <a:gradFill>
              <a:gsLst>
                <a:gs pos="0">
                  <a:srgbClr val="FE2B56"/>
                </a:gs>
                <a:gs pos="100000">
                  <a:srgbClr val="FE6F3F"/>
                </a:gs>
              </a:gsLst>
              <a:lin ang="5400000" scaled="1"/>
            </a:gradFill>
          </p:grpSpPr>
          <p:sp>
            <p:nvSpPr>
              <p:cNvPr id="64" name="Freeform 25"/>
              <p:cNvSpPr>
                <a:spLocks/>
              </p:cNvSpPr>
              <p:nvPr/>
            </p:nvSpPr>
            <p:spPr bwMode="auto">
              <a:xfrm>
                <a:off x="10023475" y="514351"/>
                <a:ext cx="496888" cy="496888"/>
              </a:xfrm>
              <a:custGeom>
                <a:avLst/>
                <a:gdLst>
                  <a:gd name="T0" fmla="*/ 87 w 173"/>
                  <a:gd name="T1" fmla="*/ 173 h 173"/>
                  <a:gd name="T2" fmla="*/ 0 w 173"/>
                  <a:gd name="T3" fmla="*/ 87 h 173"/>
                  <a:gd name="T4" fmla="*/ 6 w 173"/>
                  <a:gd name="T5" fmla="*/ 87 h 173"/>
                  <a:gd name="T6" fmla="*/ 87 w 173"/>
                  <a:gd name="T7" fmla="*/ 167 h 173"/>
                  <a:gd name="T8" fmla="*/ 167 w 173"/>
                  <a:gd name="T9" fmla="*/ 87 h 173"/>
                  <a:gd name="T10" fmla="*/ 87 w 173"/>
                  <a:gd name="T11" fmla="*/ 6 h 173"/>
                  <a:gd name="T12" fmla="*/ 87 w 173"/>
                  <a:gd name="T13" fmla="*/ 0 h 173"/>
                  <a:gd name="T14" fmla="*/ 173 w 173"/>
                  <a:gd name="T15" fmla="*/ 87 h 173"/>
                  <a:gd name="T16" fmla="*/ 87 w 173"/>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73">
                    <a:moveTo>
                      <a:pt x="87" y="173"/>
                    </a:moveTo>
                    <a:cubicBezTo>
                      <a:pt x="39" y="173"/>
                      <a:pt x="0" y="134"/>
                      <a:pt x="0" y="87"/>
                    </a:cubicBezTo>
                    <a:cubicBezTo>
                      <a:pt x="6" y="87"/>
                      <a:pt x="6" y="87"/>
                      <a:pt x="6" y="87"/>
                    </a:cubicBezTo>
                    <a:cubicBezTo>
                      <a:pt x="6" y="131"/>
                      <a:pt x="42" y="167"/>
                      <a:pt x="87" y="167"/>
                    </a:cubicBezTo>
                    <a:cubicBezTo>
                      <a:pt x="131" y="167"/>
                      <a:pt x="167" y="131"/>
                      <a:pt x="167" y="87"/>
                    </a:cubicBezTo>
                    <a:cubicBezTo>
                      <a:pt x="167" y="42"/>
                      <a:pt x="131" y="6"/>
                      <a:pt x="87" y="6"/>
                    </a:cubicBezTo>
                    <a:cubicBezTo>
                      <a:pt x="87" y="0"/>
                      <a:pt x="87" y="0"/>
                      <a:pt x="87" y="0"/>
                    </a:cubicBezTo>
                    <a:cubicBezTo>
                      <a:pt x="134" y="0"/>
                      <a:pt x="173" y="39"/>
                      <a:pt x="173" y="87"/>
                    </a:cubicBezTo>
                    <a:cubicBezTo>
                      <a:pt x="173" y="134"/>
                      <a:pt x="134" y="173"/>
                      <a:pt x="87" y="17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5" name="Freeform 26"/>
              <p:cNvSpPr>
                <a:spLocks/>
              </p:cNvSpPr>
              <p:nvPr/>
            </p:nvSpPr>
            <p:spPr bwMode="auto">
              <a:xfrm>
                <a:off x="10161588" y="460376"/>
                <a:ext cx="111125" cy="128588"/>
              </a:xfrm>
              <a:custGeom>
                <a:avLst/>
                <a:gdLst>
                  <a:gd name="T0" fmla="*/ 70 w 70"/>
                  <a:gd name="T1" fmla="*/ 81 h 81"/>
                  <a:gd name="T2" fmla="*/ 0 w 70"/>
                  <a:gd name="T3" fmla="*/ 41 h 81"/>
                  <a:gd name="T4" fmla="*/ 70 w 70"/>
                  <a:gd name="T5" fmla="*/ 0 h 81"/>
                  <a:gd name="T6" fmla="*/ 70 w 70"/>
                  <a:gd name="T7" fmla="*/ 81 h 81"/>
                </a:gdLst>
                <a:ahLst/>
                <a:cxnLst>
                  <a:cxn ang="0">
                    <a:pos x="T0" y="T1"/>
                  </a:cxn>
                  <a:cxn ang="0">
                    <a:pos x="T2" y="T3"/>
                  </a:cxn>
                  <a:cxn ang="0">
                    <a:pos x="T4" y="T5"/>
                  </a:cxn>
                  <a:cxn ang="0">
                    <a:pos x="T6" y="T7"/>
                  </a:cxn>
                </a:cxnLst>
                <a:rect l="0" t="0" r="r" b="b"/>
                <a:pathLst>
                  <a:path w="70" h="81">
                    <a:moveTo>
                      <a:pt x="70" y="81"/>
                    </a:moveTo>
                    <a:lnTo>
                      <a:pt x="0" y="41"/>
                    </a:lnTo>
                    <a:lnTo>
                      <a:pt x="70" y="0"/>
                    </a:lnTo>
                    <a:lnTo>
                      <a:pt x="70" y="81"/>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6" name="Freeform 27"/>
              <p:cNvSpPr>
                <a:spLocks/>
              </p:cNvSpPr>
              <p:nvPr/>
            </p:nvSpPr>
            <p:spPr bwMode="auto">
              <a:xfrm>
                <a:off x="10253663" y="649289"/>
                <a:ext cx="125413" cy="244475"/>
              </a:xfrm>
              <a:custGeom>
                <a:avLst/>
                <a:gdLst>
                  <a:gd name="T0" fmla="*/ 70 w 79"/>
                  <a:gd name="T1" fmla="*/ 154 h 154"/>
                  <a:gd name="T2" fmla="*/ 0 w 79"/>
                  <a:gd name="T3" fmla="*/ 83 h 154"/>
                  <a:gd name="T4" fmla="*/ 0 w 79"/>
                  <a:gd name="T5" fmla="*/ 0 h 154"/>
                  <a:gd name="T6" fmla="*/ 10 w 79"/>
                  <a:gd name="T7" fmla="*/ 0 h 154"/>
                  <a:gd name="T8" fmla="*/ 10 w 79"/>
                  <a:gd name="T9" fmla="*/ 78 h 154"/>
                  <a:gd name="T10" fmla="*/ 79 w 79"/>
                  <a:gd name="T11" fmla="*/ 145 h 154"/>
                  <a:gd name="T12" fmla="*/ 70 w 79"/>
                  <a:gd name="T13" fmla="*/ 154 h 154"/>
                </a:gdLst>
                <a:ahLst/>
                <a:cxnLst>
                  <a:cxn ang="0">
                    <a:pos x="T0" y="T1"/>
                  </a:cxn>
                  <a:cxn ang="0">
                    <a:pos x="T2" y="T3"/>
                  </a:cxn>
                  <a:cxn ang="0">
                    <a:pos x="T4" y="T5"/>
                  </a:cxn>
                  <a:cxn ang="0">
                    <a:pos x="T6" y="T7"/>
                  </a:cxn>
                  <a:cxn ang="0">
                    <a:pos x="T8" y="T9"/>
                  </a:cxn>
                  <a:cxn ang="0">
                    <a:pos x="T10" y="T11"/>
                  </a:cxn>
                  <a:cxn ang="0">
                    <a:pos x="T12" y="T13"/>
                  </a:cxn>
                </a:cxnLst>
                <a:rect l="0" t="0" r="r" b="b"/>
                <a:pathLst>
                  <a:path w="79" h="154">
                    <a:moveTo>
                      <a:pt x="70" y="154"/>
                    </a:moveTo>
                    <a:lnTo>
                      <a:pt x="0" y="83"/>
                    </a:lnTo>
                    <a:lnTo>
                      <a:pt x="0" y="0"/>
                    </a:lnTo>
                    <a:lnTo>
                      <a:pt x="10" y="0"/>
                    </a:lnTo>
                    <a:lnTo>
                      <a:pt x="10" y="78"/>
                    </a:lnTo>
                    <a:lnTo>
                      <a:pt x="79" y="145"/>
                    </a:lnTo>
                    <a:lnTo>
                      <a:pt x="70" y="154"/>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grpSp>
      </p:grpSp>
      <p:grpSp>
        <p:nvGrpSpPr>
          <p:cNvPr id="71" name="组合 70"/>
          <p:cNvGrpSpPr/>
          <p:nvPr/>
        </p:nvGrpSpPr>
        <p:grpSpPr>
          <a:xfrm>
            <a:off x="1485116" y="4580849"/>
            <a:ext cx="4222779" cy="920672"/>
            <a:chOff x="4422195" y="2262438"/>
            <a:chExt cx="4222779" cy="920672"/>
          </a:xfrm>
        </p:grpSpPr>
        <p:sp>
          <p:nvSpPr>
            <p:cNvPr id="81" name="矩形 80"/>
            <p:cNvSpPr/>
            <p:nvPr/>
          </p:nvSpPr>
          <p:spPr>
            <a:xfrm>
              <a:off x="6281391" y="2262438"/>
              <a:ext cx="234825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21"/>
            <p:cNvSpPr txBox="1"/>
            <p:nvPr/>
          </p:nvSpPr>
          <p:spPr>
            <a:xfrm>
              <a:off x="4422195" y="2783000"/>
              <a:ext cx="4222779" cy="400110"/>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1" name="Subtitle 2">
              <a:extLst>
                <a:ext uri="{FF2B5EF4-FFF2-40B4-BE49-F238E27FC236}">
                  <a16:creationId xmlns:a16="http://schemas.microsoft.com/office/drawing/2014/main" xmlns="" id="{360062CF-4239-4286-B703-132EC1F0E32B}"/>
                </a:ext>
              </a:extLst>
            </p:cNvPr>
            <p:cNvSpPr txBox="1">
              <a:spLocks/>
            </p:cNvSpPr>
            <p:nvPr/>
          </p:nvSpPr>
          <p:spPr>
            <a:xfrm>
              <a:off x="6479720" y="2262438"/>
              <a:ext cx="195160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好评先进技术公司</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102" name="等腰三角形 101"/>
          <p:cNvSpPr/>
          <p:nvPr/>
        </p:nvSpPr>
        <p:spPr>
          <a:xfrm rot="10800000">
            <a:off x="6035418" y="6091332"/>
            <a:ext cx="107098" cy="692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35498831"/>
      </p:ext>
    </p:extLst>
  </p:cSld>
  <p:clrMapOvr>
    <a:masterClrMapping/>
  </p:clrMapOvr>
  <p:transition spd="med" advClick="0" advTm="6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500"/>
                                        <p:tgtEl>
                                          <p:spTgt spid="5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1+#ppt_w/2"/>
                                          </p:val>
                                        </p:tav>
                                        <p:tav tm="100000">
                                          <p:val>
                                            <p:strVal val="#ppt_x"/>
                                          </p:val>
                                        </p:tav>
                                      </p:tavLst>
                                    </p:anim>
                                    <p:anim calcmode="lin" valueType="num">
                                      <p:cBhvr additive="base">
                                        <p:cTn id="16" dur="5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1+#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67913" y="2069998"/>
            <a:ext cx="7513298" cy="3660768"/>
            <a:chOff x="1093492" y="1545146"/>
            <a:chExt cx="9714331" cy="4733196"/>
          </a:xfrm>
        </p:grpSpPr>
        <p:sp>
          <p:nvSpPr>
            <p:cNvPr id="32" name="圆角矩形 31"/>
            <p:cNvSpPr/>
            <p:nvPr/>
          </p:nvSpPr>
          <p:spPr>
            <a:xfrm>
              <a:off x="4975174" y="1545146"/>
              <a:ext cx="2232248" cy="475826"/>
            </a:xfrm>
            <a:prstGeom prst="roundRect">
              <a:avLst/>
            </a:prstGeom>
            <a:solidFill>
              <a:srgbClr val="86BC42"/>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老板</a:t>
              </a:r>
            </a:p>
          </p:txBody>
        </p:sp>
        <p:sp>
          <p:nvSpPr>
            <p:cNvPr id="33" name="圆角矩形 32"/>
            <p:cNvSpPr/>
            <p:nvPr/>
          </p:nvSpPr>
          <p:spPr>
            <a:xfrm>
              <a:off x="4991892" y="2401868"/>
              <a:ext cx="2232248" cy="475826"/>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总经理</a:t>
              </a:r>
            </a:p>
          </p:txBody>
        </p:sp>
        <p:sp>
          <p:nvSpPr>
            <p:cNvPr id="34" name="圆角矩形 33"/>
            <p:cNvSpPr/>
            <p:nvPr/>
          </p:nvSpPr>
          <p:spPr>
            <a:xfrm>
              <a:off x="1374774" y="3366096"/>
              <a:ext cx="2232248" cy="475826"/>
            </a:xfrm>
            <a:prstGeom prst="roundRect">
              <a:avLst/>
            </a:prstGeom>
            <a:solidFill>
              <a:srgbClr val="86BC42"/>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运营总监</a:t>
              </a:r>
            </a:p>
          </p:txBody>
        </p:sp>
        <p:sp>
          <p:nvSpPr>
            <p:cNvPr id="35" name="圆角矩形 34"/>
            <p:cNvSpPr/>
            <p:nvPr/>
          </p:nvSpPr>
          <p:spPr>
            <a:xfrm>
              <a:off x="4972892" y="3366096"/>
              <a:ext cx="2232248" cy="475826"/>
            </a:xfrm>
            <a:prstGeom prst="roundRect">
              <a:avLst/>
            </a:prstGeom>
            <a:solidFill>
              <a:srgbClr val="86BC42"/>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行政总监</a:t>
              </a:r>
            </a:p>
          </p:txBody>
        </p:sp>
        <p:sp>
          <p:nvSpPr>
            <p:cNvPr id="36" name="圆角矩形 35"/>
            <p:cNvSpPr/>
            <p:nvPr/>
          </p:nvSpPr>
          <p:spPr>
            <a:xfrm>
              <a:off x="8575574" y="3366096"/>
              <a:ext cx="2232248" cy="475826"/>
            </a:xfrm>
            <a:prstGeom prst="roundRect">
              <a:avLst/>
            </a:prstGeom>
            <a:solidFill>
              <a:srgbClr val="86BC42"/>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财务总监</a:t>
              </a:r>
            </a:p>
          </p:txBody>
        </p:sp>
        <p:sp>
          <p:nvSpPr>
            <p:cNvPr id="37" name="圆角矩形 36"/>
            <p:cNvSpPr/>
            <p:nvPr/>
          </p:nvSpPr>
          <p:spPr>
            <a:xfrm>
              <a:off x="1093492"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产品部</a:t>
              </a:r>
            </a:p>
          </p:txBody>
        </p:sp>
        <p:sp>
          <p:nvSpPr>
            <p:cNvPr id="38" name="圆角矩形 37"/>
            <p:cNvSpPr/>
            <p:nvPr/>
          </p:nvSpPr>
          <p:spPr>
            <a:xfrm>
              <a:off x="1864152"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市场部</a:t>
              </a:r>
            </a:p>
          </p:txBody>
        </p:sp>
        <p:sp>
          <p:nvSpPr>
            <p:cNvPr id="39" name="圆角矩形 38"/>
            <p:cNvSpPr/>
            <p:nvPr/>
          </p:nvSpPr>
          <p:spPr>
            <a:xfrm>
              <a:off x="2580370"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开发部</a:t>
              </a:r>
            </a:p>
          </p:txBody>
        </p:sp>
        <p:sp>
          <p:nvSpPr>
            <p:cNvPr id="40" name="圆角矩形 39"/>
            <p:cNvSpPr/>
            <p:nvPr/>
          </p:nvSpPr>
          <p:spPr>
            <a:xfrm>
              <a:off x="3441578"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企划部</a:t>
              </a:r>
            </a:p>
          </p:txBody>
        </p:sp>
        <p:sp>
          <p:nvSpPr>
            <p:cNvPr id="41" name="圆角矩形 40"/>
            <p:cNvSpPr/>
            <p:nvPr/>
          </p:nvSpPr>
          <p:spPr>
            <a:xfrm>
              <a:off x="4991893"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行政部</a:t>
              </a:r>
            </a:p>
          </p:txBody>
        </p:sp>
        <p:sp>
          <p:nvSpPr>
            <p:cNvPr id="42" name="圆角矩形 41"/>
            <p:cNvSpPr/>
            <p:nvPr/>
          </p:nvSpPr>
          <p:spPr>
            <a:xfrm>
              <a:off x="5881278"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后勤部</a:t>
              </a:r>
            </a:p>
          </p:txBody>
        </p:sp>
        <p:sp>
          <p:nvSpPr>
            <p:cNvPr id="43" name="圆角矩形 42"/>
            <p:cNvSpPr/>
            <p:nvPr/>
          </p:nvSpPr>
          <p:spPr>
            <a:xfrm>
              <a:off x="8575575" y="4478142"/>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财务部</a:t>
              </a:r>
            </a:p>
          </p:txBody>
        </p:sp>
        <p:sp>
          <p:nvSpPr>
            <p:cNvPr id="44" name="圆角矩形 43"/>
            <p:cNvSpPr/>
            <p:nvPr/>
          </p:nvSpPr>
          <p:spPr>
            <a:xfrm>
              <a:off x="9464960" y="4461870"/>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财务部</a:t>
              </a:r>
            </a:p>
          </p:txBody>
        </p:sp>
        <p:sp>
          <p:nvSpPr>
            <p:cNvPr id="45" name="圆角矩形 44"/>
            <p:cNvSpPr/>
            <p:nvPr/>
          </p:nvSpPr>
          <p:spPr>
            <a:xfrm>
              <a:off x="10354346" y="4461870"/>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客服部</a:t>
              </a:r>
            </a:p>
          </p:txBody>
        </p:sp>
        <p:sp>
          <p:nvSpPr>
            <p:cNvPr id="46" name="圆角矩形 45"/>
            <p:cNvSpPr/>
            <p:nvPr/>
          </p:nvSpPr>
          <p:spPr>
            <a:xfrm>
              <a:off x="6770664" y="4461870"/>
              <a:ext cx="453477" cy="1800200"/>
            </a:xfrm>
            <a:prstGeom prst="roundRect">
              <a:avLst/>
            </a:prstGeom>
            <a:solidFill>
              <a:srgbClr val="343434"/>
            </a:solidFill>
            <a:ln>
              <a:noFill/>
            </a:ln>
            <a:effectLst>
              <a:outerShdw blurRad="520700" dist="2794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保安部</a:t>
              </a:r>
            </a:p>
          </p:txBody>
        </p:sp>
        <p:cxnSp>
          <p:nvCxnSpPr>
            <p:cNvPr id="47" name="直接连接符 46"/>
            <p:cNvCxnSpPr/>
            <p:nvPr/>
          </p:nvCxnSpPr>
          <p:spPr>
            <a:xfrm>
              <a:off x="6093775" y="2020972"/>
              <a:ext cx="0" cy="39644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2490899" y="3051727"/>
              <a:ext cx="7183457" cy="300512"/>
              <a:chOff x="2530810" y="2810945"/>
              <a:chExt cx="7183457" cy="300512"/>
            </a:xfrm>
            <a:noFill/>
          </p:grpSpPr>
          <p:cxnSp>
            <p:nvCxnSpPr>
              <p:cNvPr id="49" name="直接连接符 48"/>
              <p:cNvCxnSpPr/>
              <p:nvPr/>
            </p:nvCxnSpPr>
            <p:spPr>
              <a:xfrm flipH="1">
                <a:off x="6170492" y="2810945"/>
                <a:ext cx="7694" cy="300512"/>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2530810" y="2835134"/>
                <a:ext cx="7183457" cy="0"/>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2537786" y="2827981"/>
                <a:ext cx="0" cy="198222"/>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9714267" y="2827981"/>
                <a:ext cx="0" cy="198222"/>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318015" y="3867322"/>
              <a:ext cx="2353069" cy="619948"/>
              <a:chOff x="1357926" y="3601140"/>
              <a:chExt cx="2353069" cy="619948"/>
            </a:xfrm>
            <a:noFill/>
          </p:grpSpPr>
          <p:cxnSp>
            <p:nvCxnSpPr>
              <p:cNvPr id="54" name="直接连接符 53"/>
              <p:cNvCxnSpPr/>
              <p:nvPr/>
            </p:nvCxnSpPr>
            <p:spPr>
              <a:xfrm>
                <a:off x="2566814" y="3601140"/>
                <a:ext cx="0" cy="198222"/>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360141" y="3818725"/>
                <a:ext cx="2348086" cy="0"/>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357926"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2130801"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2844220"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3710995"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5220226" y="3855727"/>
              <a:ext cx="1800200" cy="619948"/>
              <a:chOff x="1694771" y="3601140"/>
              <a:chExt cx="1800200" cy="619948"/>
            </a:xfrm>
            <a:noFill/>
          </p:grpSpPr>
          <p:cxnSp>
            <p:nvCxnSpPr>
              <p:cNvPr id="61" name="直接连接符 60"/>
              <p:cNvCxnSpPr/>
              <p:nvPr/>
            </p:nvCxnSpPr>
            <p:spPr>
              <a:xfrm>
                <a:off x="2566814" y="3601140"/>
                <a:ext cx="0" cy="619948"/>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694771" y="3818725"/>
                <a:ext cx="1800200" cy="0"/>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694771"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494971"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8802312" y="3891070"/>
              <a:ext cx="1800200" cy="619948"/>
              <a:chOff x="1694771" y="3601140"/>
              <a:chExt cx="1800200" cy="619948"/>
            </a:xfrm>
            <a:noFill/>
          </p:grpSpPr>
          <p:cxnSp>
            <p:nvCxnSpPr>
              <p:cNvPr id="66" name="直接连接符 65"/>
              <p:cNvCxnSpPr/>
              <p:nvPr/>
            </p:nvCxnSpPr>
            <p:spPr>
              <a:xfrm>
                <a:off x="2566814" y="3601140"/>
                <a:ext cx="0" cy="619948"/>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694771" y="3818725"/>
                <a:ext cx="1800200" cy="0"/>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1694771"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3494971" y="3818725"/>
                <a:ext cx="0" cy="402363"/>
              </a:xfrm>
              <a:prstGeom prst="line">
                <a:avLst/>
              </a:prstGeom>
              <a:grp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70" name="组合 69"/>
          <p:cNvGrpSpPr/>
          <p:nvPr/>
        </p:nvGrpSpPr>
        <p:grpSpPr>
          <a:xfrm>
            <a:off x="992760" y="893650"/>
            <a:ext cx="3573385" cy="1007620"/>
            <a:chOff x="992760" y="893650"/>
            <a:chExt cx="3573385" cy="1007620"/>
          </a:xfrm>
        </p:grpSpPr>
        <p:grpSp>
          <p:nvGrpSpPr>
            <p:cNvPr id="71" name="组合 70">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73"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公司结构</a:t>
                </a:r>
              </a:p>
            </p:txBody>
          </p:sp>
          <p:sp>
            <p:nvSpPr>
              <p:cNvPr id="74"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72" name="直接连接符 71"/>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25853010"/>
      </p:ext>
    </p:extLst>
  </p:cSld>
  <p:clrMapOvr>
    <a:masterClrMapping/>
  </p:clrMapOvr>
  <p:transition spd="med" advClick="0" advTm="3500">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992760" y="893650"/>
            <a:ext cx="3573385" cy="1007620"/>
            <a:chOff x="992760" y="893650"/>
            <a:chExt cx="3573385" cy="1007620"/>
          </a:xfrm>
        </p:grpSpPr>
        <p:grpSp>
          <p:nvGrpSpPr>
            <p:cNvPr id="52" name="组合 51">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发展历程</a:t>
                </a:r>
                <a:endParaRPr lang="id-ID" b="1" dirty="0">
                  <a:solidFill>
                    <a:srgbClr val="86BC42"/>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55"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53" name="直接连接符 52"/>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7" name="矩形 56"/>
          <p:cNvSpPr/>
          <p:nvPr/>
        </p:nvSpPr>
        <p:spPr>
          <a:xfrm>
            <a:off x="5212233" y="1901270"/>
            <a:ext cx="1719425" cy="44080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255863" y="2157110"/>
            <a:ext cx="1524138" cy="1358137"/>
            <a:chOff x="1371763" y="2460813"/>
            <a:chExt cx="1761807" cy="1569920"/>
          </a:xfrm>
        </p:grpSpPr>
        <p:sp>
          <p:nvSpPr>
            <p:cNvPr id="8" name="圆角矩形 7"/>
            <p:cNvSpPr/>
            <p:nvPr/>
          </p:nvSpPr>
          <p:spPr>
            <a:xfrm>
              <a:off x="1371763" y="2460813"/>
              <a:ext cx="1761807" cy="1569920"/>
            </a:xfrm>
            <a:prstGeom prst="roundRect">
              <a:avLst>
                <a:gd name="adj" fmla="val 3819"/>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1520457" y="3337517"/>
              <a:ext cx="142274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2020</a:t>
              </a:r>
              <a:r>
                <a:rPr lang="zh-CN" altLang="en-US"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a:t>
              </a:r>
              <a:endParaRPr lang="id-ID" sz="20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67" name="组合 66"/>
            <p:cNvGrpSpPr/>
            <p:nvPr/>
          </p:nvGrpSpPr>
          <p:grpSpPr>
            <a:xfrm>
              <a:off x="2049468" y="2756059"/>
              <a:ext cx="364729" cy="428243"/>
              <a:chOff x="10023475" y="460376"/>
              <a:chExt cx="496888" cy="550863"/>
            </a:xfrm>
            <a:gradFill>
              <a:gsLst>
                <a:gs pos="0">
                  <a:srgbClr val="FE2B56"/>
                </a:gs>
                <a:gs pos="100000">
                  <a:srgbClr val="FE6F3F"/>
                </a:gs>
              </a:gsLst>
              <a:lin ang="5400000" scaled="1"/>
            </a:gradFill>
          </p:grpSpPr>
          <p:sp>
            <p:nvSpPr>
              <p:cNvPr id="68" name="Freeform 25"/>
              <p:cNvSpPr>
                <a:spLocks/>
              </p:cNvSpPr>
              <p:nvPr/>
            </p:nvSpPr>
            <p:spPr bwMode="auto">
              <a:xfrm>
                <a:off x="10023475" y="514351"/>
                <a:ext cx="496888" cy="496888"/>
              </a:xfrm>
              <a:custGeom>
                <a:avLst/>
                <a:gdLst>
                  <a:gd name="T0" fmla="*/ 87 w 173"/>
                  <a:gd name="T1" fmla="*/ 173 h 173"/>
                  <a:gd name="T2" fmla="*/ 0 w 173"/>
                  <a:gd name="T3" fmla="*/ 87 h 173"/>
                  <a:gd name="T4" fmla="*/ 6 w 173"/>
                  <a:gd name="T5" fmla="*/ 87 h 173"/>
                  <a:gd name="T6" fmla="*/ 87 w 173"/>
                  <a:gd name="T7" fmla="*/ 167 h 173"/>
                  <a:gd name="T8" fmla="*/ 167 w 173"/>
                  <a:gd name="T9" fmla="*/ 87 h 173"/>
                  <a:gd name="T10" fmla="*/ 87 w 173"/>
                  <a:gd name="T11" fmla="*/ 6 h 173"/>
                  <a:gd name="T12" fmla="*/ 87 w 173"/>
                  <a:gd name="T13" fmla="*/ 0 h 173"/>
                  <a:gd name="T14" fmla="*/ 173 w 173"/>
                  <a:gd name="T15" fmla="*/ 87 h 173"/>
                  <a:gd name="T16" fmla="*/ 87 w 173"/>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73">
                    <a:moveTo>
                      <a:pt x="87" y="173"/>
                    </a:moveTo>
                    <a:cubicBezTo>
                      <a:pt x="39" y="173"/>
                      <a:pt x="0" y="134"/>
                      <a:pt x="0" y="87"/>
                    </a:cubicBezTo>
                    <a:cubicBezTo>
                      <a:pt x="6" y="87"/>
                      <a:pt x="6" y="87"/>
                      <a:pt x="6" y="87"/>
                    </a:cubicBezTo>
                    <a:cubicBezTo>
                      <a:pt x="6" y="131"/>
                      <a:pt x="42" y="167"/>
                      <a:pt x="87" y="167"/>
                    </a:cubicBezTo>
                    <a:cubicBezTo>
                      <a:pt x="131" y="167"/>
                      <a:pt x="167" y="131"/>
                      <a:pt x="167" y="87"/>
                    </a:cubicBezTo>
                    <a:cubicBezTo>
                      <a:pt x="167" y="42"/>
                      <a:pt x="131" y="6"/>
                      <a:pt x="87" y="6"/>
                    </a:cubicBezTo>
                    <a:cubicBezTo>
                      <a:pt x="87" y="0"/>
                      <a:pt x="87" y="0"/>
                      <a:pt x="87" y="0"/>
                    </a:cubicBezTo>
                    <a:cubicBezTo>
                      <a:pt x="134" y="0"/>
                      <a:pt x="173" y="39"/>
                      <a:pt x="173" y="87"/>
                    </a:cubicBezTo>
                    <a:cubicBezTo>
                      <a:pt x="173" y="134"/>
                      <a:pt x="134" y="173"/>
                      <a:pt x="87" y="17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9" name="Freeform 26"/>
              <p:cNvSpPr>
                <a:spLocks/>
              </p:cNvSpPr>
              <p:nvPr/>
            </p:nvSpPr>
            <p:spPr bwMode="auto">
              <a:xfrm>
                <a:off x="10161588" y="460376"/>
                <a:ext cx="111125" cy="128588"/>
              </a:xfrm>
              <a:custGeom>
                <a:avLst/>
                <a:gdLst>
                  <a:gd name="T0" fmla="*/ 70 w 70"/>
                  <a:gd name="T1" fmla="*/ 81 h 81"/>
                  <a:gd name="T2" fmla="*/ 0 w 70"/>
                  <a:gd name="T3" fmla="*/ 41 h 81"/>
                  <a:gd name="T4" fmla="*/ 70 w 70"/>
                  <a:gd name="T5" fmla="*/ 0 h 81"/>
                  <a:gd name="T6" fmla="*/ 70 w 70"/>
                  <a:gd name="T7" fmla="*/ 81 h 81"/>
                </a:gdLst>
                <a:ahLst/>
                <a:cxnLst>
                  <a:cxn ang="0">
                    <a:pos x="T0" y="T1"/>
                  </a:cxn>
                  <a:cxn ang="0">
                    <a:pos x="T2" y="T3"/>
                  </a:cxn>
                  <a:cxn ang="0">
                    <a:pos x="T4" y="T5"/>
                  </a:cxn>
                  <a:cxn ang="0">
                    <a:pos x="T6" y="T7"/>
                  </a:cxn>
                </a:cxnLst>
                <a:rect l="0" t="0" r="r" b="b"/>
                <a:pathLst>
                  <a:path w="70" h="81">
                    <a:moveTo>
                      <a:pt x="70" y="81"/>
                    </a:moveTo>
                    <a:lnTo>
                      <a:pt x="0" y="41"/>
                    </a:lnTo>
                    <a:lnTo>
                      <a:pt x="70" y="0"/>
                    </a:lnTo>
                    <a:lnTo>
                      <a:pt x="70" y="81"/>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70" name="Freeform 27"/>
              <p:cNvSpPr>
                <a:spLocks/>
              </p:cNvSpPr>
              <p:nvPr/>
            </p:nvSpPr>
            <p:spPr bwMode="auto">
              <a:xfrm>
                <a:off x="10253663" y="649289"/>
                <a:ext cx="125413" cy="244475"/>
              </a:xfrm>
              <a:custGeom>
                <a:avLst/>
                <a:gdLst>
                  <a:gd name="T0" fmla="*/ 70 w 79"/>
                  <a:gd name="T1" fmla="*/ 154 h 154"/>
                  <a:gd name="T2" fmla="*/ 0 w 79"/>
                  <a:gd name="T3" fmla="*/ 83 h 154"/>
                  <a:gd name="T4" fmla="*/ 0 w 79"/>
                  <a:gd name="T5" fmla="*/ 0 h 154"/>
                  <a:gd name="T6" fmla="*/ 10 w 79"/>
                  <a:gd name="T7" fmla="*/ 0 h 154"/>
                  <a:gd name="T8" fmla="*/ 10 w 79"/>
                  <a:gd name="T9" fmla="*/ 78 h 154"/>
                  <a:gd name="T10" fmla="*/ 79 w 79"/>
                  <a:gd name="T11" fmla="*/ 145 h 154"/>
                  <a:gd name="T12" fmla="*/ 70 w 79"/>
                  <a:gd name="T13" fmla="*/ 154 h 154"/>
                </a:gdLst>
                <a:ahLst/>
                <a:cxnLst>
                  <a:cxn ang="0">
                    <a:pos x="T0" y="T1"/>
                  </a:cxn>
                  <a:cxn ang="0">
                    <a:pos x="T2" y="T3"/>
                  </a:cxn>
                  <a:cxn ang="0">
                    <a:pos x="T4" y="T5"/>
                  </a:cxn>
                  <a:cxn ang="0">
                    <a:pos x="T6" y="T7"/>
                  </a:cxn>
                  <a:cxn ang="0">
                    <a:pos x="T8" y="T9"/>
                  </a:cxn>
                  <a:cxn ang="0">
                    <a:pos x="T10" y="T11"/>
                  </a:cxn>
                  <a:cxn ang="0">
                    <a:pos x="T12" y="T13"/>
                  </a:cxn>
                </a:cxnLst>
                <a:rect l="0" t="0" r="r" b="b"/>
                <a:pathLst>
                  <a:path w="79" h="154">
                    <a:moveTo>
                      <a:pt x="70" y="154"/>
                    </a:moveTo>
                    <a:lnTo>
                      <a:pt x="0" y="83"/>
                    </a:lnTo>
                    <a:lnTo>
                      <a:pt x="0" y="0"/>
                    </a:lnTo>
                    <a:lnTo>
                      <a:pt x="10" y="0"/>
                    </a:lnTo>
                    <a:lnTo>
                      <a:pt x="10" y="78"/>
                    </a:lnTo>
                    <a:lnTo>
                      <a:pt x="79" y="145"/>
                    </a:lnTo>
                    <a:lnTo>
                      <a:pt x="70" y="154"/>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grpSp>
      </p:grpSp>
      <p:grpSp>
        <p:nvGrpSpPr>
          <p:cNvPr id="16" name="组合 15"/>
          <p:cNvGrpSpPr/>
          <p:nvPr/>
        </p:nvGrpSpPr>
        <p:grpSpPr>
          <a:xfrm>
            <a:off x="6372831" y="2376738"/>
            <a:ext cx="4234208" cy="920672"/>
            <a:chOff x="6281391" y="2262438"/>
            <a:chExt cx="4234208" cy="920672"/>
          </a:xfrm>
        </p:grpSpPr>
        <p:sp>
          <p:nvSpPr>
            <p:cNvPr id="14" name="矩形 13"/>
            <p:cNvSpPr/>
            <p:nvPr/>
          </p:nvSpPr>
          <p:spPr>
            <a:xfrm>
              <a:off x="6281391" y="2262438"/>
              <a:ext cx="234825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1"/>
            <p:cNvSpPr txBox="1"/>
            <p:nvPr/>
          </p:nvSpPr>
          <p:spPr>
            <a:xfrm>
              <a:off x="6292820" y="2783000"/>
              <a:ext cx="4222779"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Subtitle 2">
              <a:extLst>
                <a:ext uri="{FF2B5EF4-FFF2-40B4-BE49-F238E27FC236}">
                  <a16:creationId xmlns:a16="http://schemas.microsoft.com/office/drawing/2014/main" xmlns="" id="{360062CF-4239-4286-B703-132EC1F0E32B}"/>
                </a:ext>
              </a:extLst>
            </p:cNvPr>
            <p:cNvSpPr txBox="1">
              <a:spLocks/>
            </p:cNvSpPr>
            <p:nvPr/>
          </p:nvSpPr>
          <p:spPr>
            <a:xfrm>
              <a:off x="6479720" y="2262438"/>
              <a:ext cx="195160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荣获国家技术成果</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60" name="组合 59"/>
          <p:cNvGrpSpPr/>
          <p:nvPr/>
        </p:nvGrpSpPr>
        <p:grpSpPr>
          <a:xfrm>
            <a:off x="6233091" y="4325432"/>
            <a:ext cx="1524138" cy="1358137"/>
            <a:chOff x="1371763" y="2460813"/>
            <a:chExt cx="1761807" cy="1569920"/>
          </a:xfrm>
        </p:grpSpPr>
        <p:sp>
          <p:nvSpPr>
            <p:cNvPr id="61" name="圆角矩形 60"/>
            <p:cNvSpPr/>
            <p:nvPr/>
          </p:nvSpPr>
          <p:spPr>
            <a:xfrm>
              <a:off x="1371763" y="2460813"/>
              <a:ext cx="1761807" cy="1569920"/>
            </a:xfrm>
            <a:prstGeom prst="roundRect">
              <a:avLst>
                <a:gd name="adj" fmla="val 3819"/>
              </a:avLst>
            </a:prstGeom>
            <a:solidFill>
              <a:srgbClr val="86BC42"/>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bg1"/>
                </a:solidFill>
              </a:endParaRPr>
            </a:p>
          </p:txBody>
        </p:sp>
        <p:sp>
          <p:nvSpPr>
            <p:cNvPr id="62" name="Subtitle 2">
              <a:extLst>
                <a:ext uri="{FF2B5EF4-FFF2-40B4-BE49-F238E27FC236}">
                  <a16:creationId xmlns:a16="http://schemas.microsoft.com/office/drawing/2014/main" xmlns="" id="{360062CF-4239-4286-B703-132EC1F0E32B}"/>
                </a:ext>
              </a:extLst>
            </p:cNvPr>
            <p:cNvSpPr txBox="1">
              <a:spLocks/>
            </p:cNvSpPr>
            <p:nvPr/>
          </p:nvSpPr>
          <p:spPr>
            <a:xfrm>
              <a:off x="1520457" y="3337517"/>
              <a:ext cx="1422749"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2021</a:t>
              </a:r>
              <a:r>
                <a:rPr lang="zh-CN" altLang="en-US" sz="2000"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年</a:t>
              </a:r>
              <a:endParaRPr lang="id-ID" sz="2000"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nvGrpSpPr>
            <p:cNvPr id="63" name="组合 62"/>
            <p:cNvGrpSpPr/>
            <p:nvPr/>
          </p:nvGrpSpPr>
          <p:grpSpPr>
            <a:xfrm>
              <a:off x="2049468" y="2756059"/>
              <a:ext cx="364729" cy="428243"/>
              <a:chOff x="10023475" y="460376"/>
              <a:chExt cx="496888" cy="550863"/>
            </a:xfrm>
            <a:gradFill>
              <a:gsLst>
                <a:gs pos="0">
                  <a:srgbClr val="FE2B56"/>
                </a:gs>
                <a:gs pos="100000">
                  <a:srgbClr val="FE6F3F"/>
                </a:gs>
              </a:gsLst>
              <a:lin ang="5400000" scaled="1"/>
            </a:gradFill>
          </p:grpSpPr>
          <p:sp>
            <p:nvSpPr>
              <p:cNvPr id="64" name="Freeform 25"/>
              <p:cNvSpPr>
                <a:spLocks/>
              </p:cNvSpPr>
              <p:nvPr/>
            </p:nvSpPr>
            <p:spPr bwMode="auto">
              <a:xfrm>
                <a:off x="10023475" y="514351"/>
                <a:ext cx="496888" cy="496888"/>
              </a:xfrm>
              <a:custGeom>
                <a:avLst/>
                <a:gdLst>
                  <a:gd name="T0" fmla="*/ 87 w 173"/>
                  <a:gd name="T1" fmla="*/ 173 h 173"/>
                  <a:gd name="T2" fmla="*/ 0 w 173"/>
                  <a:gd name="T3" fmla="*/ 87 h 173"/>
                  <a:gd name="T4" fmla="*/ 6 w 173"/>
                  <a:gd name="T5" fmla="*/ 87 h 173"/>
                  <a:gd name="T6" fmla="*/ 87 w 173"/>
                  <a:gd name="T7" fmla="*/ 167 h 173"/>
                  <a:gd name="T8" fmla="*/ 167 w 173"/>
                  <a:gd name="T9" fmla="*/ 87 h 173"/>
                  <a:gd name="T10" fmla="*/ 87 w 173"/>
                  <a:gd name="T11" fmla="*/ 6 h 173"/>
                  <a:gd name="T12" fmla="*/ 87 w 173"/>
                  <a:gd name="T13" fmla="*/ 0 h 173"/>
                  <a:gd name="T14" fmla="*/ 173 w 173"/>
                  <a:gd name="T15" fmla="*/ 87 h 173"/>
                  <a:gd name="T16" fmla="*/ 87 w 173"/>
                  <a:gd name="T17"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73">
                    <a:moveTo>
                      <a:pt x="87" y="173"/>
                    </a:moveTo>
                    <a:cubicBezTo>
                      <a:pt x="39" y="173"/>
                      <a:pt x="0" y="134"/>
                      <a:pt x="0" y="87"/>
                    </a:cubicBezTo>
                    <a:cubicBezTo>
                      <a:pt x="6" y="87"/>
                      <a:pt x="6" y="87"/>
                      <a:pt x="6" y="87"/>
                    </a:cubicBezTo>
                    <a:cubicBezTo>
                      <a:pt x="6" y="131"/>
                      <a:pt x="42" y="167"/>
                      <a:pt x="87" y="167"/>
                    </a:cubicBezTo>
                    <a:cubicBezTo>
                      <a:pt x="131" y="167"/>
                      <a:pt x="167" y="131"/>
                      <a:pt x="167" y="87"/>
                    </a:cubicBezTo>
                    <a:cubicBezTo>
                      <a:pt x="167" y="42"/>
                      <a:pt x="131" y="6"/>
                      <a:pt x="87" y="6"/>
                    </a:cubicBezTo>
                    <a:cubicBezTo>
                      <a:pt x="87" y="0"/>
                      <a:pt x="87" y="0"/>
                      <a:pt x="87" y="0"/>
                    </a:cubicBezTo>
                    <a:cubicBezTo>
                      <a:pt x="134" y="0"/>
                      <a:pt x="173" y="39"/>
                      <a:pt x="173" y="87"/>
                    </a:cubicBezTo>
                    <a:cubicBezTo>
                      <a:pt x="173" y="134"/>
                      <a:pt x="134" y="173"/>
                      <a:pt x="87" y="173"/>
                    </a:cubicBez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5" name="Freeform 26"/>
              <p:cNvSpPr>
                <a:spLocks/>
              </p:cNvSpPr>
              <p:nvPr/>
            </p:nvSpPr>
            <p:spPr bwMode="auto">
              <a:xfrm>
                <a:off x="10161588" y="460376"/>
                <a:ext cx="111125" cy="128588"/>
              </a:xfrm>
              <a:custGeom>
                <a:avLst/>
                <a:gdLst>
                  <a:gd name="T0" fmla="*/ 70 w 70"/>
                  <a:gd name="T1" fmla="*/ 81 h 81"/>
                  <a:gd name="T2" fmla="*/ 0 w 70"/>
                  <a:gd name="T3" fmla="*/ 41 h 81"/>
                  <a:gd name="T4" fmla="*/ 70 w 70"/>
                  <a:gd name="T5" fmla="*/ 0 h 81"/>
                  <a:gd name="T6" fmla="*/ 70 w 70"/>
                  <a:gd name="T7" fmla="*/ 81 h 81"/>
                </a:gdLst>
                <a:ahLst/>
                <a:cxnLst>
                  <a:cxn ang="0">
                    <a:pos x="T0" y="T1"/>
                  </a:cxn>
                  <a:cxn ang="0">
                    <a:pos x="T2" y="T3"/>
                  </a:cxn>
                  <a:cxn ang="0">
                    <a:pos x="T4" y="T5"/>
                  </a:cxn>
                  <a:cxn ang="0">
                    <a:pos x="T6" y="T7"/>
                  </a:cxn>
                </a:cxnLst>
                <a:rect l="0" t="0" r="r" b="b"/>
                <a:pathLst>
                  <a:path w="70" h="81">
                    <a:moveTo>
                      <a:pt x="70" y="81"/>
                    </a:moveTo>
                    <a:lnTo>
                      <a:pt x="0" y="41"/>
                    </a:lnTo>
                    <a:lnTo>
                      <a:pt x="70" y="0"/>
                    </a:lnTo>
                    <a:lnTo>
                      <a:pt x="70" y="81"/>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sp>
            <p:nvSpPr>
              <p:cNvPr id="66" name="Freeform 27"/>
              <p:cNvSpPr>
                <a:spLocks/>
              </p:cNvSpPr>
              <p:nvPr/>
            </p:nvSpPr>
            <p:spPr bwMode="auto">
              <a:xfrm>
                <a:off x="10253663" y="649289"/>
                <a:ext cx="125413" cy="244475"/>
              </a:xfrm>
              <a:custGeom>
                <a:avLst/>
                <a:gdLst>
                  <a:gd name="T0" fmla="*/ 70 w 79"/>
                  <a:gd name="T1" fmla="*/ 154 h 154"/>
                  <a:gd name="T2" fmla="*/ 0 w 79"/>
                  <a:gd name="T3" fmla="*/ 83 h 154"/>
                  <a:gd name="T4" fmla="*/ 0 w 79"/>
                  <a:gd name="T5" fmla="*/ 0 h 154"/>
                  <a:gd name="T6" fmla="*/ 10 w 79"/>
                  <a:gd name="T7" fmla="*/ 0 h 154"/>
                  <a:gd name="T8" fmla="*/ 10 w 79"/>
                  <a:gd name="T9" fmla="*/ 78 h 154"/>
                  <a:gd name="T10" fmla="*/ 79 w 79"/>
                  <a:gd name="T11" fmla="*/ 145 h 154"/>
                  <a:gd name="T12" fmla="*/ 70 w 79"/>
                  <a:gd name="T13" fmla="*/ 154 h 154"/>
                </a:gdLst>
                <a:ahLst/>
                <a:cxnLst>
                  <a:cxn ang="0">
                    <a:pos x="T0" y="T1"/>
                  </a:cxn>
                  <a:cxn ang="0">
                    <a:pos x="T2" y="T3"/>
                  </a:cxn>
                  <a:cxn ang="0">
                    <a:pos x="T4" y="T5"/>
                  </a:cxn>
                  <a:cxn ang="0">
                    <a:pos x="T6" y="T7"/>
                  </a:cxn>
                  <a:cxn ang="0">
                    <a:pos x="T8" y="T9"/>
                  </a:cxn>
                  <a:cxn ang="0">
                    <a:pos x="T10" y="T11"/>
                  </a:cxn>
                  <a:cxn ang="0">
                    <a:pos x="T12" y="T13"/>
                  </a:cxn>
                </a:cxnLst>
                <a:rect l="0" t="0" r="r" b="b"/>
                <a:pathLst>
                  <a:path w="79" h="154">
                    <a:moveTo>
                      <a:pt x="70" y="154"/>
                    </a:moveTo>
                    <a:lnTo>
                      <a:pt x="0" y="83"/>
                    </a:lnTo>
                    <a:lnTo>
                      <a:pt x="0" y="0"/>
                    </a:lnTo>
                    <a:lnTo>
                      <a:pt x="10" y="0"/>
                    </a:lnTo>
                    <a:lnTo>
                      <a:pt x="10" y="78"/>
                    </a:lnTo>
                    <a:lnTo>
                      <a:pt x="79" y="145"/>
                    </a:lnTo>
                    <a:lnTo>
                      <a:pt x="70" y="154"/>
                    </a:lnTo>
                    <a:close/>
                  </a:path>
                </a:pathLst>
              </a:custGeom>
              <a:solidFill>
                <a:schemeClr val="bg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pPr>
                  <a:lnSpc>
                    <a:spcPct val="130000"/>
                  </a:lnSpc>
                </a:pPr>
                <a:endParaRPr lang="zh-CN" altLang="en-US">
                  <a:solidFill>
                    <a:schemeClr val="bg1"/>
                  </a:solidFill>
                </a:endParaRPr>
              </a:p>
            </p:txBody>
          </p:sp>
        </p:grpSp>
      </p:grpSp>
      <p:grpSp>
        <p:nvGrpSpPr>
          <p:cNvPr id="71" name="组合 70"/>
          <p:cNvGrpSpPr/>
          <p:nvPr/>
        </p:nvGrpSpPr>
        <p:grpSpPr>
          <a:xfrm>
            <a:off x="1485116" y="4580849"/>
            <a:ext cx="4222779" cy="920672"/>
            <a:chOff x="4422195" y="2262438"/>
            <a:chExt cx="4222779" cy="920672"/>
          </a:xfrm>
        </p:grpSpPr>
        <p:sp>
          <p:nvSpPr>
            <p:cNvPr id="81" name="矩形 80"/>
            <p:cNvSpPr/>
            <p:nvPr/>
          </p:nvSpPr>
          <p:spPr>
            <a:xfrm>
              <a:off x="6281391" y="2262438"/>
              <a:ext cx="2348259" cy="414007"/>
            </a:xfrm>
            <a:prstGeom prst="rect">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21"/>
            <p:cNvSpPr txBox="1"/>
            <p:nvPr/>
          </p:nvSpPr>
          <p:spPr>
            <a:xfrm>
              <a:off x="4422195" y="2783000"/>
              <a:ext cx="4222779" cy="400110"/>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1" name="Subtitle 2">
              <a:extLst>
                <a:ext uri="{FF2B5EF4-FFF2-40B4-BE49-F238E27FC236}">
                  <a16:creationId xmlns:a16="http://schemas.microsoft.com/office/drawing/2014/main" xmlns="" id="{360062CF-4239-4286-B703-132EC1F0E32B}"/>
                </a:ext>
              </a:extLst>
            </p:cNvPr>
            <p:cNvSpPr txBox="1">
              <a:spLocks/>
            </p:cNvSpPr>
            <p:nvPr/>
          </p:nvSpPr>
          <p:spPr>
            <a:xfrm>
              <a:off x="6479720" y="2262438"/>
              <a:ext cx="195160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成立发展</a:t>
              </a:r>
              <a:r>
                <a:rPr lang="zh-CN" altLang="en-US"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rPr>
                <a:t>科技</a:t>
              </a:r>
              <a:r>
                <a:rPr lang="zh-CN" altLang="en-US" sz="1600" b="1"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公司</a:t>
              </a:r>
              <a:endParaRPr lang="id-ID" sz="1600" b="1"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grpSp>
    </p:spTree>
    <p:extLst>
      <p:ext uri="{BB962C8B-B14F-4D97-AF65-F5344CB8AC3E}">
        <p14:creationId xmlns:p14="http://schemas.microsoft.com/office/powerpoint/2010/main" val="351072348"/>
      </p:ext>
    </p:extLst>
  </p:cSld>
  <p:clrMapOvr>
    <a:masterClrMapping/>
  </p:clrMapOvr>
  <p:transition spd="med" advClick="0" advTm="6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500"/>
                                        <p:tgtEl>
                                          <p:spTgt spid="5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1+#ppt_w/2"/>
                                          </p:val>
                                        </p:tav>
                                        <p:tav tm="100000">
                                          <p:val>
                                            <p:strVal val="#ppt_x"/>
                                          </p:val>
                                        </p:tav>
                                      </p:tavLst>
                                    </p:anim>
                                    <p:anim calcmode="lin" valueType="num">
                                      <p:cBhvr additive="base">
                                        <p:cTn id="16" dur="5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1+#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 name="组合 107"/>
          <p:cNvGrpSpPr/>
          <p:nvPr/>
        </p:nvGrpSpPr>
        <p:grpSpPr>
          <a:xfrm>
            <a:off x="1317532" y="2283955"/>
            <a:ext cx="2103966" cy="3495387"/>
            <a:chOff x="842416" y="1635070"/>
            <a:chExt cx="1749158" cy="2905932"/>
          </a:xfrm>
        </p:grpSpPr>
        <p:sp>
          <p:nvSpPr>
            <p:cNvPr id="109" name="圆角矩形 108"/>
            <p:cNvSpPr/>
            <p:nvPr/>
          </p:nvSpPr>
          <p:spPr>
            <a:xfrm>
              <a:off x="842416" y="1635070"/>
              <a:ext cx="1749158" cy="2905932"/>
            </a:xfrm>
            <a:prstGeom prst="roundRect">
              <a:avLst>
                <a:gd name="adj" fmla="val 634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pic>
          <p:nvPicPr>
            <p:cNvPr id="110" name="图片 109"/>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1220277" y="1808779"/>
              <a:ext cx="993436" cy="993436"/>
            </a:xfrm>
            <a:prstGeom prst="ellipse">
              <a:avLst/>
            </a:prstGeom>
            <a:effectLst>
              <a:outerShdw blurRad="127000" dist="76200" dir="5400000" algn="t" rotWithShape="0">
                <a:prstClr val="black">
                  <a:alpha val="40000"/>
                </a:prstClr>
              </a:outerShdw>
            </a:effectLst>
          </p:spPr>
        </p:pic>
        <p:sp>
          <p:nvSpPr>
            <p:cNvPr id="111"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470972" y="3125619"/>
              <a:ext cx="43867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867" dirty="0">
                  <a:solidFill>
                    <a:schemeClr val="bg1"/>
                  </a:solidFill>
                  <a:latin typeface="+mn-lt"/>
                  <a:ea typeface="+mn-ea"/>
                  <a:cs typeface="+mn-ea"/>
                  <a:sym typeface="+mn-lt"/>
                </a:rPr>
                <a:t>CEO</a:t>
              </a:r>
            </a:p>
          </p:txBody>
        </p:sp>
        <p:sp>
          <p:nvSpPr>
            <p:cNvPr id="112"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375444" y="2877364"/>
              <a:ext cx="675907"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67" dirty="0" smtClean="0">
                  <a:solidFill>
                    <a:schemeClr val="bg1"/>
                  </a:solidFill>
                  <a:latin typeface="+mn-lt"/>
                  <a:ea typeface="+mn-ea"/>
                  <a:cs typeface="+mn-ea"/>
                  <a:sym typeface="+mn-lt"/>
                </a:rPr>
                <a:t>张经理</a:t>
              </a:r>
              <a:endParaRPr lang="en-US" altLang="zh-CN" sz="1867" dirty="0">
                <a:solidFill>
                  <a:schemeClr val="bg1"/>
                </a:solidFill>
                <a:latin typeface="+mn-lt"/>
                <a:ea typeface="+mn-ea"/>
                <a:cs typeface="+mn-ea"/>
                <a:sym typeface="+mn-lt"/>
              </a:endParaRPr>
            </a:p>
          </p:txBody>
        </p:sp>
        <p:sp>
          <p:nvSpPr>
            <p:cNvPr id="113"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988412" y="3586373"/>
              <a:ext cx="1474233"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a:lnSpc>
                  <a:spcPct val="120000"/>
                </a:lnSpc>
              </a:pPr>
              <a:r>
                <a:rPr lang="zh-CN" altLang="en-US" sz="1000" dirty="0">
                  <a:solidFill>
                    <a:schemeClr val="bg1"/>
                  </a:solidFill>
                  <a:cs typeface="+mn-ea"/>
                  <a:sym typeface="+mn-lt"/>
                </a:rPr>
                <a:t>请填入您的内容，或复制内容后点击右键选择只保留文本来粘贴您的内容。请填入您的内容，或</a:t>
              </a:r>
              <a:r>
                <a:rPr lang="zh-CN" altLang="en-US" sz="1000" dirty="0" smtClean="0">
                  <a:solidFill>
                    <a:schemeClr val="bg1"/>
                  </a:solidFill>
                  <a:cs typeface="+mn-ea"/>
                  <a:sym typeface="+mn-lt"/>
                </a:rPr>
                <a:t>复制</a:t>
              </a:r>
              <a:endParaRPr lang="zh-CN" altLang="en-US" sz="1000" dirty="0">
                <a:solidFill>
                  <a:schemeClr val="bg1"/>
                </a:solidFill>
                <a:cs typeface="+mn-ea"/>
                <a:sym typeface="+mn-lt"/>
              </a:endParaRPr>
            </a:p>
          </p:txBody>
        </p:sp>
        <p:cxnSp>
          <p:nvCxnSpPr>
            <p:cNvPr id="114" name="直接连接符 113"/>
            <p:cNvCxnSpPr/>
            <p:nvPr/>
          </p:nvCxnSpPr>
          <p:spPr>
            <a:xfrm>
              <a:off x="1629788" y="3433396"/>
              <a:ext cx="171511"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15" name="组合 114"/>
          <p:cNvGrpSpPr/>
          <p:nvPr/>
        </p:nvGrpSpPr>
        <p:grpSpPr>
          <a:xfrm>
            <a:off x="3784965" y="2283955"/>
            <a:ext cx="2103967" cy="3495387"/>
            <a:chOff x="2763461" y="1635070"/>
            <a:chExt cx="1749158" cy="2905932"/>
          </a:xfrm>
        </p:grpSpPr>
        <p:sp>
          <p:nvSpPr>
            <p:cNvPr id="116" name="圆角矩形 115"/>
            <p:cNvSpPr/>
            <p:nvPr/>
          </p:nvSpPr>
          <p:spPr>
            <a:xfrm>
              <a:off x="2763461" y="1635070"/>
              <a:ext cx="1749158" cy="2905932"/>
            </a:xfrm>
            <a:prstGeom prst="roundRect">
              <a:avLst>
                <a:gd name="adj" fmla="val 6343"/>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pic>
          <p:nvPicPr>
            <p:cNvPr id="117" name="图片 116"/>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3141322" y="1808779"/>
              <a:ext cx="993436" cy="993436"/>
            </a:xfrm>
            <a:prstGeom prst="ellipse">
              <a:avLst/>
            </a:prstGeom>
            <a:effectLst>
              <a:outerShdw blurRad="127000" dist="76200" dir="5400000" algn="t" rotWithShape="0">
                <a:prstClr val="black">
                  <a:alpha val="40000"/>
                </a:prstClr>
              </a:outerShdw>
            </a:effectLst>
          </p:spPr>
        </p:pic>
        <p:sp>
          <p:nvSpPr>
            <p:cNvPr id="118"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399217" y="3136785"/>
              <a:ext cx="43867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867" dirty="0">
                  <a:solidFill>
                    <a:schemeClr val="bg1"/>
                  </a:solidFill>
                  <a:latin typeface="+mn-lt"/>
                  <a:ea typeface="+mn-ea"/>
                  <a:cs typeface="+mn-ea"/>
                  <a:sym typeface="+mn-lt"/>
                </a:rPr>
                <a:t>CEO</a:t>
              </a:r>
            </a:p>
          </p:txBody>
        </p:sp>
        <p:sp>
          <p:nvSpPr>
            <p:cNvPr id="119"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303687" y="2888530"/>
              <a:ext cx="675906"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67" dirty="0">
                  <a:solidFill>
                    <a:schemeClr val="bg1"/>
                  </a:solidFill>
                  <a:latin typeface="+mn-lt"/>
                  <a:ea typeface="+mn-ea"/>
                  <a:cs typeface="+mn-ea"/>
                  <a:sym typeface="+mn-lt"/>
                </a:rPr>
                <a:t>张经理</a:t>
              </a:r>
              <a:endParaRPr lang="en-US" altLang="zh-CN" sz="1867" dirty="0">
                <a:solidFill>
                  <a:schemeClr val="bg1"/>
                </a:solidFill>
                <a:latin typeface="+mn-lt"/>
                <a:ea typeface="+mn-ea"/>
                <a:cs typeface="+mn-ea"/>
                <a:sym typeface="+mn-lt"/>
              </a:endParaRPr>
            </a:p>
          </p:txBody>
        </p:sp>
        <p:sp>
          <p:nvSpPr>
            <p:cNvPr id="120"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2911497" y="3598554"/>
              <a:ext cx="1549528"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a:lnSpc>
                  <a:spcPct val="120000"/>
                </a:lnSpc>
              </a:pPr>
              <a:r>
                <a:rPr lang="zh-CN" altLang="en-US" sz="1000" dirty="0">
                  <a:solidFill>
                    <a:schemeClr val="bg1"/>
                  </a:solidFill>
                  <a:cs typeface="+mn-ea"/>
                  <a:sym typeface="+mn-lt"/>
                </a:rPr>
                <a:t>请填入您的内容，或复制内容后点击右键选择只保留文本来粘贴您的内容。请填入您的</a:t>
              </a:r>
              <a:r>
                <a:rPr lang="zh-CN" altLang="en-US" sz="1000" dirty="0" smtClean="0">
                  <a:solidFill>
                    <a:schemeClr val="bg1"/>
                  </a:solidFill>
                  <a:cs typeface="+mn-ea"/>
                  <a:sym typeface="+mn-lt"/>
                </a:rPr>
                <a:t>内容或</a:t>
              </a:r>
              <a:r>
                <a:rPr lang="zh-CN" altLang="en-US" sz="1000" dirty="0">
                  <a:solidFill>
                    <a:schemeClr val="bg1"/>
                  </a:solidFill>
                  <a:cs typeface="+mn-ea"/>
                  <a:sym typeface="+mn-lt"/>
                </a:rPr>
                <a:t>复制内容</a:t>
              </a:r>
              <a:r>
                <a:rPr lang="zh-CN" altLang="en-US" sz="1000" dirty="0" smtClean="0">
                  <a:solidFill>
                    <a:schemeClr val="bg1"/>
                  </a:solidFill>
                  <a:cs typeface="+mn-ea"/>
                  <a:sym typeface="+mn-lt"/>
                </a:rPr>
                <a:t>后</a:t>
              </a:r>
              <a:endParaRPr lang="zh-CN" altLang="en-US" sz="1000" dirty="0">
                <a:solidFill>
                  <a:schemeClr val="bg1"/>
                </a:solidFill>
                <a:cs typeface="+mn-ea"/>
                <a:sym typeface="+mn-lt"/>
              </a:endParaRPr>
            </a:p>
          </p:txBody>
        </p:sp>
        <p:cxnSp>
          <p:nvCxnSpPr>
            <p:cNvPr id="121" name="直接连接符 120"/>
            <p:cNvCxnSpPr/>
            <p:nvPr/>
          </p:nvCxnSpPr>
          <p:spPr>
            <a:xfrm>
              <a:off x="3558033" y="3444562"/>
              <a:ext cx="171511"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6252399" y="2283955"/>
            <a:ext cx="2103966" cy="3495387"/>
            <a:chOff x="4660239" y="1635070"/>
            <a:chExt cx="1749158" cy="2905932"/>
          </a:xfrm>
        </p:grpSpPr>
        <p:sp>
          <p:nvSpPr>
            <p:cNvPr id="123" name="圆角矩形 122"/>
            <p:cNvSpPr/>
            <p:nvPr/>
          </p:nvSpPr>
          <p:spPr>
            <a:xfrm>
              <a:off x="4660239" y="1635070"/>
              <a:ext cx="1749158" cy="2905932"/>
            </a:xfrm>
            <a:prstGeom prst="roundRect">
              <a:avLst>
                <a:gd name="adj" fmla="val 6343"/>
              </a:avLst>
            </a:prstGeom>
            <a:solidFill>
              <a:srgbClr val="86BC4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pic>
          <p:nvPicPr>
            <p:cNvPr id="124" name="图片 123"/>
            <p:cNvPicPr>
              <a:picLocks noChangeAspect="1"/>
            </p:cNvPicPr>
            <p:nvPr/>
          </p:nvPicPr>
          <p:blipFill rotWithShape="1">
            <a:blip r:embed="rId5" cstate="print">
              <a:extLst>
                <a:ext uri="{28A0092B-C50C-407E-A947-70E740481C1C}">
                  <a14:useLocalDpi xmlns:a14="http://schemas.microsoft.com/office/drawing/2010/main" val="0"/>
                </a:ext>
              </a:extLst>
            </a:blip>
            <a:srcRect/>
            <a:stretch>
              <a:fillRect/>
            </a:stretch>
          </p:blipFill>
          <p:spPr>
            <a:xfrm>
              <a:off x="4974769" y="1808779"/>
              <a:ext cx="993436" cy="993436"/>
            </a:xfrm>
            <a:prstGeom prst="ellipse">
              <a:avLst/>
            </a:prstGeom>
            <a:effectLst>
              <a:outerShdw blurRad="127000" dist="76200" dir="5400000" algn="t" rotWithShape="0">
                <a:prstClr val="black">
                  <a:alpha val="40000"/>
                </a:prstClr>
              </a:outerShdw>
            </a:effectLst>
          </p:spPr>
        </p:pic>
        <p:sp>
          <p:nvSpPr>
            <p:cNvPr id="125"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264528" y="3147951"/>
              <a:ext cx="43867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867" dirty="0">
                  <a:solidFill>
                    <a:schemeClr val="bg1"/>
                  </a:solidFill>
                  <a:latin typeface="+mn-lt"/>
                  <a:ea typeface="+mn-ea"/>
                  <a:cs typeface="+mn-ea"/>
                  <a:sym typeface="+mn-lt"/>
                </a:rPr>
                <a:t>CEO</a:t>
              </a:r>
            </a:p>
          </p:txBody>
        </p:sp>
        <p:sp>
          <p:nvSpPr>
            <p:cNvPr id="126"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68998" y="2899696"/>
              <a:ext cx="675906"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67" dirty="0">
                  <a:solidFill>
                    <a:schemeClr val="bg1"/>
                  </a:solidFill>
                  <a:latin typeface="+mn-lt"/>
                  <a:ea typeface="+mn-ea"/>
                  <a:cs typeface="+mn-ea"/>
                  <a:sym typeface="+mn-lt"/>
                </a:rPr>
                <a:t>张经理</a:t>
              </a:r>
              <a:endParaRPr lang="en-US" altLang="zh-CN" sz="1867" dirty="0">
                <a:solidFill>
                  <a:schemeClr val="bg1"/>
                </a:solidFill>
                <a:latin typeface="+mn-lt"/>
                <a:ea typeface="+mn-ea"/>
                <a:cs typeface="+mn-ea"/>
                <a:sym typeface="+mn-lt"/>
              </a:endParaRPr>
            </a:p>
          </p:txBody>
        </p:sp>
        <p:sp>
          <p:nvSpPr>
            <p:cNvPr id="127"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4803818" y="3594622"/>
              <a:ext cx="1510510"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a:lnSpc>
                  <a:spcPct val="120000"/>
                </a:lnSpc>
              </a:pPr>
              <a:r>
                <a:rPr lang="zh-CN" altLang="en-US" sz="1000" dirty="0">
                  <a:solidFill>
                    <a:schemeClr val="bg1"/>
                  </a:solidFill>
                  <a:cs typeface="+mn-ea"/>
                  <a:sym typeface="+mn-lt"/>
                </a:rPr>
                <a:t>请填入您的内容，或复制内容后点击右键选择只保留文本来粘贴您的内容。请填入您的</a:t>
              </a:r>
              <a:r>
                <a:rPr lang="zh-CN" altLang="en-US" sz="1000" dirty="0" smtClean="0">
                  <a:solidFill>
                    <a:schemeClr val="bg1"/>
                  </a:solidFill>
                  <a:cs typeface="+mn-ea"/>
                  <a:sym typeface="+mn-lt"/>
                </a:rPr>
                <a:t>内容或复制</a:t>
              </a:r>
              <a:endParaRPr lang="zh-CN" altLang="en-US" sz="1000" dirty="0">
                <a:solidFill>
                  <a:schemeClr val="bg1"/>
                </a:solidFill>
                <a:cs typeface="+mn-ea"/>
                <a:sym typeface="+mn-lt"/>
              </a:endParaRPr>
            </a:p>
          </p:txBody>
        </p:sp>
        <p:cxnSp>
          <p:nvCxnSpPr>
            <p:cNvPr id="128" name="直接连接符 127"/>
            <p:cNvCxnSpPr/>
            <p:nvPr/>
          </p:nvCxnSpPr>
          <p:spPr>
            <a:xfrm>
              <a:off x="5423344" y="3455728"/>
              <a:ext cx="171511"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29" name="组合 128"/>
          <p:cNvGrpSpPr/>
          <p:nvPr/>
        </p:nvGrpSpPr>
        <p:grpSpPr>
          <a:xfrm>
            <a:off x="8719833" y="2283955"/>
            <a:ext cx="2103967" cy="3495387"/>
            <a:chOff x="8742693" y="2055401"/>
            <a:chExt cx="2332211" cy="3874576"/>
          </a:xfrm>
        </p:grpSpPr>
        <p:grpSp>
          <p:nvGrpSpPr>
            <p:cNvPr id="130" name="组合 129"/>
            <p:cNvGrpSpPr/>
            <p:nvPr/>
          </p:nvGrpSpPr>
          <p:grpSpPr>
            <a:xfrm>
              <a:off x="8742693" y="2055401"/>
              <a:ext cx="2332211" cy="3874576"/>
              <a:chOff x="6557017" y="1635070"/>
              <a:chExt cx="1749158" cy="2905932"/>
            </a:xfrm>
          </p:grpSpPr>
          <p:sp>
            <p:nvSpPr>
              <p:cNvPr id="132"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6687266" y="3577170"/>
                <a:ext cx="1524048"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a:lnSpc>
                    <a:spcPct val="120000"/>
                  </a:lnSpc>
                </a:pPr>
                <a:r>
                  <a:rPr lang="zh-CN" altLang="en-US" sz="1000" dirty="0">
                    <a:solidFill>
                      <a:schemeClr val="bg1"/>
                    </a:solidFill>
                    <a:cs typeface="+mn-ea"/>
                    <a:sym typeface="+mn-lt"/>
                  </a:rPr>
                  <a:t>请填入您的内容，或复制内容后点击右键选择只保留文本来粘贴您的内容。请填入您的内容，或复制内容后点击右键选择只保留文本来粘贴您的内容。</a:t>
                </a:r>
              </a:p>
            </p:txBody>
          </p:sp>
          <p:grpSp>
            <p:nvGrpSpPr>
              <p:cNvPr id="133" name="组合 132"/>
              <p:cNvGrpSpPr/>
              <p:nvPr/>
            </p:nvGrpSpPr>
            <p:grpSpPr>
              <a:xfrm>
                <a:off x="6557017" y="1635070"/>
                <a:ext cx="1749158" cy="2905932"/>
                <a:chOff x="6557017" y="1635070"/>
                <a:chExt cx="1749158" cy="2905932"/>
              </a:xfrm>
            </p:grpSpPr>
            <p:sp>
              <p:nvSpPr>
                <p:cNvPr id="134" name="圆角矩形 133"/>
                <p:cNvSpPr/>
                <p:nvPr/>
              </p:nvSpPr>
              <p:spPr>
                <a:xfrm>
                  <a:off x="6557017" y="1635070"/>
                  <a:ext cx="1749158" cy="2905932"/>
                </a:xfrm>
                <a:prstGeom prst="roundRect">
                  <a:avLst>
                    <a:gd name="adj" fmla="val 6343"/>
                  </a:avLst>
                </a:prstGeom>
                <a:solidFill>
                  <a:srgbClr val="343434"/>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pic>
              <p:nvPicPr>
                <p:cNvPr id="135" name="图片 134"/>
                <p:cNvPicPr>
                  <a:picLocks noChangeAspect="1"/>
                </p:cNvPicPr>
                <p:nvPr/>
              </p:nvPicPr>
              <p:blipFill rotWithShape="1">
                <a:blip r:embed="rId6" cstate="print">
                  <a:extLst>
                    <a:ext uri="{28A0092B-C50C-407E-A947-70E740481C1C}">
                      <a14:useLocalDpi xmlns:a14="http://schemas.microsoft.com/office/drawing/2010/main" val="0"/>
                    </a:ext>
                  </a:extLst>
                </a:blip>
                <a:srcRect/>
                <a:stretch>
                  <a:fillRect/>
                </a:stretch>
              </p:blipFill>
              <p:spPr>
                <a:xfrm>
                  <a:off x="6940009" y="1808779"/>
                  <a:ext cx="993436" cy="993436"/>
                </a:xfrm>
                <a:prstGeom prst="ellipse">
                  <a:avLst/>
                </a:prstGeom>
                <a:effectLst>
                  <a:outerShdw blurRad="127000" dist="76200" dir="5400000" algn="t" rotWithShape="0">
                    <a:prstClr val="black">
                      <a:alpha val="40000"/>
                    </a:prstClr>
                  </a:outerShdw>
                </a:effectLst>
              </p:spPr>
            </p:pic>
            <p:sp>
              <p:nvSpPr>
                <p:cNvPr id="136"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7118963" y="3159117"/>
                  <a:ext cx="43867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867" dirty="0">
                      <a:solidFill>
                        <a:schemeClr val="bg1"/>
                      </a:solidFill>
                      <a:latin typeface="+mn-lt"/>
                      <a:ea typeface="+mn-ea"/>
                      <a:cs typeface="+mn-ea"/>
                      <a:sym typeface="+mn-lt"/>
                    </a:rPr>
                    <a:t>CEO</a:t>
                  </a:r>
                </a:p>
              </p:txBody>
            </p:sp>
            <p:sp>
              <p:nvSpPr>
                <p:cNvPr id="137"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7023432" y="2910862"/>
                  <a:ext cx="675906"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67" dirty="0">
                      <a:solidFill>
                        <a:schemeClr val="bg1"/>
                      </a:solidFill>
                      <a:latin typeface="+mn-lt"/>
                      <a:ea typeface="+mn-ea"/>
                      <a:cs typeface="+mn-ea"/>
                      <a:sym typeface="+mn-lt"/>
                    </a:rPr>
                    <a:t>张经理</a:t>
                  </a:r>
                  <a:endParaRPr lang="en-US" altLang="zh-CN" sz="1867" dirty="0">
                    <a:solidFill>
                      <a:schemeClr val="bg1"/>
                    </a:solidFill>
                    <a:latin typeface="+mn-lt"/>
                    <a:ea typeface="+mn-ea"/>
                    <a:cs typeface="+mn-ea"/>
                    <a:sym typeface="+mn-lt"/>
                  </a:endParaRPr>
                </a:p>
              </p:txBody>
            </p:sp>
            <p:cxnSp>
              <p:nvCxnSpPr>
                <p:cNvPr id="138" name="直接连接符 137"/>
                <p:cNvCxnSpPr/>
                <p:nvPr/>
              </p:nvCxnSpPr>
              <p:spPr>
                <a:xfrm>
                  <a:off x="7277779" y="3466894"/>
                  <a:ext cx="171511"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131"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8925383" y="4675582"/>
              <a:ext cx="2014013" cy="107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a:lnSpc>
                  <a:spcPct val="120000"/>
                </a:lnSpc>
              </a:pPr>
              <a:r>
                <a:rPr lang="zh-CN" altLang="en-US" sz="1000" dirty="0">
                  <a:solidFill>
                    <a:schemeClr val="bg1"/>
                  </a:solidFill>
                  <a:cs typeface="+mn-ea"/>
                  <a:sym typeface="+mn-lt"/>
                </a:rPr>
                <a:t>请填入您的内容，或复制内容后点击右键选择只保留文本来粘贴您的内容。请填入您的</a:t>
              </a:r>
              <a:r>
                <a:rPr lang="zh-CN" altLang="en-US" sz="1000" dirty="0" smtClean="0">
                  <a:solidFill>
                    <a:schemeClr val="bg1"/>
                  </a:solidFill>
                  <a:cs typeface="+mn-ea"/>
                  <a:sym typeface="+mn-lt"/>
                </a:rPr>
                <a:t>内容或</a:t>
              </a:r>
              <a:r>
                <a:rPr lang="zh-CN" altLang="en-US" sz="1000" dirty="0">
                  <a:solidFill>
                    <a:schemeClr val="bg1"/>
                  </a:solidFill>
                  <a:cs typeface="+mn-ea"/>
                  <a:sym typeface="+mn-lt"/>
                </a:rPr>
                <a:t>复制</a:t>
              </a:r>
              <a:r>
                <a:rPr lang="zh-CN" altLang="en-US" sz="1000" dirty="0" smtClean="0">
                  <a:solidFill>
                    <a:schemeClr val="bg1"/>
                  </a:solidFill>
                  <a:cs typeface="+mn-ea"/>
                  <a:sym typeface="+mn-lt"/>
                </a:rPr>
                <a:t>内</a:t>
              </a:r>
              <a:endParaRPr lang="zh-CN" altLang="en-US" sz="1000" dirty="0">
                <a:solidFill>
                  <a:schemeClr val="bg1"/>
                </a:solidFill>
                <a:cs typeface="+mn-ea"/>
                <a:sym typeface="+mn-lt"/>
              </a:endParaRPr>
            </a:p>
          </p:txBody>
        </p:sp>
      </p:grpSp>
      <p:grpSp>
        <p:nvGrpSpPr>
          <p:cNvPr id="37" name="组合 36"/>
          <p:cNvGrpSpPr/>
          <p:nvPr/>
        </p:nvGrpSpPr>
        <p:grpSpPr>
          <a:xfrm>
            <a:off x="992760" y="893650"/>
            <a:ext cx="3573385" cy="1007620"/>
            <a:chOff x="992760" y="893650"/>
            <a:chExt cx="3573385" cy="1007620"/>
          </a:xfrm>
        </p:grpSpPr>
        <p:grpSp>
          <p:nvGrpSpPr>
            <p:cNvPr id="38" name="组合 37">
              <a:extLst>
                <a:ext uri="{FF2B5EF4-FFF2-40B4-BE49-F238E27FC236}">
                  <a16:creationId xmlns:a16="http://schemas.microsoft.com/office/drawing/2014/main" xmlns="" id="{654CD8C7-E528-4405-A107-271B95FDB584}"/>
                </a:ext>
              </a:extLst>
            </p:cNvPr>
            <p:cNvGrpSpPr/>
            <p:nvPr/>
          </p:nvGrpSpPr>
          <p:grpSpPr>
            <a:xfrm>
              <a:off x="992760" y="893650"/>
              <a:ext cx="3573385" cy="1007620"/>
              <a:chOff x="455523" y="2245380"/>
              <a:chExt cx="3573385" cy="1007620"/>
            </a:xfrm>
          </p:grpSpPr>
          <p:sp>
            <p:nvSpPr>
              <p:cNvPr id="40" name="Subtitle 2">
                <a:extLst>
                  <a:ext uri="{FF2B5EF4-FFF2-40B4-BE49-F238E27FC236}">
                    <a16:creationId xmlns:a16="http://schemas.microsoft.com/office/drawing/2014/main" xmlns="" id="{360062CF-4239-4286-B703-132EC1F0E32B}"/>
                  </a:ext>
                </a:extLst>
              </p:cNvPr>
              <p:cNvSpPr txBox="1">
                <a:spLocks/>
              </p:cNvSpPr>
              <p:nvPr/>
            </p:nvSpPr>
            <p:spPr>
              <a:xfrm>
                <a:off x="455523" y="224538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b="1" dirty="0" smtClean="0">
                    <a:solidFill>
                      <a:srgbClr val="86BC42"/>
                    </a:solidFill>
                    <a:latin typeface="微软雅黑" panose="020B0503020204020204" pitchFamily="34" charset="-122"/>
                    <a:ea typeface="微软雅黑" panose="020B0503020204020204" pitchFamily="34" charset="-122"/>
                    <a:cs typeface="Lato" panose="020F0502020204030203" pitchFamily="34" charset="0"/>
                  </a:rPr>
                  <a:t>公司</a:t>
                </a:r>
                <a:r>
                  <a:rPr lang="zh-CN" altLang="en-US" b="1" dirty="0">
                    <a:solidFill>
                      <a:srgbClr val="86BC42"/>
                    </a:solidFill>
                    <a:latin typeface="微软雅黑" panose="020B0503020204020204" pitchFamily="34" charset="-122"/>
                    <a:ea typeface="微软雅黑" panose="020B0503020204020204" pitchFamily="34" charset="-122"/>
                    <a:cs typeface="Lato" panose="020F0502020204030203" pitchFamily="34" charset="0"/>
                  </a:rPr>
                  <a:t>成员</a:t>
                </a:r>
              </a:p>
            </p:txBody>
          </p:sp>
          <p:sp>
            <p:nvSpPr>
              <p:cNvPr id="41" name="Subtitle 2">
                <a:extLst>
                  <a:ext uri="{FF2B5EF4-FFF2-40B4-BE49-F238E27FC236}">
                    <a16:creationId xmlns:a16="http://schemas.microsoft.com/office/drawing/2014/main" xmlns="" id="{06331D2D-8D73-4B13-9708-0E24F960723A}"/>
                  </a:ext>
                </a:extLst>
              </p:cNvPr>
              <p:cNvSpPr txBox="1">
                <a:spLocks/>
              </p:cNvSpPr>
              <p:nvPr/>
            </p:nvSpPr>
            <p:spPr>
              <a:xfrm>
                <a:off x="465482" y="2673785"/>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400" b="1" dirty="0" smtClean="0">
                    <a:solidFill>
                      <a:srgbClr val="343434"/>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400" b="1" dirty="0">
                  <a:solidFill>
                    <a:srgbClr val="343434"/>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39" name="直接连接符 38"/>
            <p:cNvCxnSpPr/>
            <p:nvPr/>
          </p:nvCxnSpPr>
          <p:spPr>
            <a:xfrm>
              <a:off x="1108845" y="1743793"/>
              <a:ext cx="5302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1706411"/>
      </p:ext>
    </p:extLst>
  </p:cSld>
  <p:clrMapOvr>
    <a:masterClrMapping/>
  </p:clrMapOvr>
  <p:transition spd="med" advClick="0" advTm="35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fill="hold"/>
                                        <p:tgtEl>
                                          <p:spTgt spid="108"/>
                                        </p:tgtEl>
                                        <p:attrNameLst>
                                          <p:attrName>ppt_x</p:attrName>
                                        </p:attrNameLst>
                                      </p:cBhvr>
                                      <p:tavLst>
                                        <p:tav tm="0">
                                          <p:val>
                                            <p:strVal val="#ppt_x"/>
                                          </p:val>
                                        </p:tav>
                                        <p:tav tm="100000">
                                          <p:val>
                                            <p:strVal val="#ppt_x"/>
                                          </p:val>
                                        </p:tav>
                                      </p:tavLst>
                                    </p:anim>
                                    <p:anim calcmode="lin" valueType="num">
                                      <p:cBhvr additive="base">
                                        <p:cTn id="8" dur="500" fill="hold"/>
                                        <p:tgtEl>
                                          <p:spTgt spid="10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500" fill="hold"/>
                                        <p:tgtEl>
                                          <p:spTgt spid="122"/>
                                        </p:tgtEl>
                                        <p:attrNameLst>
                                          <p:attrName>ppt_x</p:attrName>
                                        </p:attrNameLst>
                                      </p:cBhvr>
                                      <p:tavLst>
                                        <p:tav tm="0">
                                          <p:val>
                                            <p:strVal val="#ppt_x"/>
                                          </p:val>
                                        </p:tav>
                                        <p:tav tm="100000">
                                          <p:val>
                                            <p:strVal val="#ppt_x"/>
                                          </p:val>
                                        </p:tav>
                                      </p:tavLst>
                                    </p:anim>
                                    <p:anim calcmode="lin" valueType="num">
                                      <p:cBhvr additive="base">
                                        <p:cTn id="16" dur="500" fill="hold"/>
                                        <p:tgtEl>
                                          <p:spTgt spid="12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129"/>
                                        </p:tgtEl>
                                        <p:attrNameLst>
                                          <p:attrName>style.visibility</p:attrName>
                                        </p:attrNameLst>
                                      </p:cBhvr>
                                      <p:to>
                                        <p:strVal val="visible"/>
                                      </p:to>
                                    </p:set>
                                    <p:anim calcmode="lin" valueType="num">
                                      <p:cBhvr additive="base">
                                        <p:cTn id="19" dur="500" fill="hold"/>
                                        <p:tgtEl>
                                          <p:spTgt spid="129"/>
                                        </p:tgtEl>
                                        <p:attrNameLst>
                                          <p:attrName>ppt_x</p:attrName>
                                        </p:attrNameLst>
                                      </p:cBhvr>
                                      <p:tavLst>
                                        <p:tav tm="0">
                                          <p:val>
                                            <p:strVal val="#ppt_x"/>
                                          </p:val>
                                        </p:tav>
                                        <p:tav tm="100000">
                                          <p:val>
                                            <p:strVal val="#ppt_x"/>
                                          </p:val>
                                        </p:tav>
                                      </p:tavLst>
                                    </p:anim>
                                    <p:anim calcmode="lin" valueType="num">
                                      <p:cBhvr additive="base">
                                        <p:cTn id="20" dur="500" fill="hold"/>
                                        <p:tgtEl>
                                          <p:spTgt spid="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3.xml><?xml version="1.0" encoding="utf-8"?>
<p:tagLst xmlns:a="http://schemas.openxmlformats.org/drawingml/2006/main" xmlns:r="http://schemas.openxmlformats.org/officeDocument/2006/relationships" xmlns:p="http://schemas.openxmlformats.org/presentationml/2006/main">
  <p:tag name="MH" val="20160410221154"/>
  <p:tag name="MH_LIBRARY" val="GRAPHIC"/>
  <p:tag name="MH_ORDER" val="文本框 25"/>
</p:tagLst>
</file>

<file path=ppt/tags/tag4.xml><?xml version="1.0" encoding="utf-8"?>
<p:tagLst xmlns:a="http://schemas.openxmlformats.org/drawingml/2006/main" xmlns:r="http://schemas.openxmlformats.org/officeDocument/2006/relationships" xmlns:p="http://schemas.openxmlformats.org/presentationml/2006/main">
  <p:tag name="MH" val="20160410221154"/>
  <p:tag name="MH_LIBRARY" val="GRAPHIC"/>
  <p:tag name="MH_ORDER" val="文本框 25"/>
</p:tagLst>
</file>

<file path=ppt/tags/tag5.xml><?xml version="1.0" encoding="utf-8"?>
<p:tagLst xmlns:a="http://schemas.openxmlformats.org/drawingml/2006/main" xmlns:r="http://schemas.openxmlformats.org/officeDocument/2006/relationships" xmlns:p="http://schemas.openxmlformats.org/presentationml/2006/main">
  <p:tag name="MH" val="20160411112121"/>
  <p:tag name="MH_LIBRARY" val="GRAPHIC"/>
  <p:tag name="MH_ORDER" val="Rectangle 24"/>
</p:tagLst>
</file>

<file path=ppt/tags/tag6.xml><?xml version="1.0" encoding="utf-8"?>
<p:tagLst xmlns:a="http://schemas.openxmlformats.org/drawingml/2006/main" xmlns:r="http://schemas.openxmlformats.org/officeDocument/2006/relationships" xmlns:p="http://schemas.openxmlformats.org/presentationml/2006/main">
  <p:tag name="MH" val="20160411112121"/>
  <p:tag name="MH_LIBRARY" val="GRAPHIC"/>
  <p:tag name="MH_ORDER" val="Rectangle 24"/>
</p:tagLst>
</file>

<file path=ppt/tags/tag7.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8.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9.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4818</Words>
  <Application>Microsoft Office PowerPoint</Application>
  <PresentationFormat>宽屏</PresentationFormat>
  <Paragraphs>450</Paragraphs>
  <Slides>43</Slides>
  <Notes>43</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43</vt:i4>
      </vt:variant>
    </vt:vector>
  </HeadingPairs>
  <TitlesOfParts>
    <vt:vector size="68" baseType="lpstr">
      <vt:lpstr>Adobe 仿宋 Std R</vt:lpstr>
      <vt:lpstr>Adobe 宋体 Std L</vt:lpstr>
      <vt:lpstr>Dotum</vt:lpstr>
      <vt:lpstr>Gill Sans</vt:lpstr>
      <vt:lpstr>맑은 고딕</vt:lpstr>
      <vt:lpstr>Meiryo</vt:lpstr>
      <vt:lpstr>Source Sans Pro Light</vt:lpstr>
      <vt:lpstr>方正黑体简体</vt:lpstr>
      <vt:lpstr>方正细圆简体</vt:lpstr>
      <vt:lpstr>仿宋</vt:lpstr>
      <vt:lpstr>华文行楷</vt:lpstr>
      <vt:lpstr>宋体</vt:lpstr>
      <vt:lpstr>微软雅黑</vt:lpstr>
      <vt:lpstr>微软雅黑</vt:lpstr>
      <vt:lpstr>微软雅黑 Light</vt:lpstr>
      <vt:lpstr>Agency FB</vt:lpstr>
      <vt:lpstr>Arial</vt:lpstr>
      <vt:lpstr>Calibri</vt:lpstr>
      <vt:lpstr>Calibri Light</vt:lpstr>
      <vt:lpstr>Impact</vt:lpstr>
      <vt:lpstr>Lato</vt:lpstr>
      <vt:lpstr>Lato Light</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137</cp:revision>
  <dcterms:created xsi:type="dcterms:W3CDTF">2019-05-06T14:56:45Z</dcterms:created>
  <dcterms:modified xsi:type="dcterms:W3CDTF">2021-01-14T03:37:09Z</dcterms:modified>
</cp:coreProperties>
</file>