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83" r:id="rId3"/>
    <p:sldId id="256" r:id="rId4"/>
    <p:sldId id="257" r:id="rId5"/>
    <p:sldId id="260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62" r:id="rId14"/>
    <p:sldId id="272" r:id="rId15"/>
    <p:sldId id="273" r:id="rId16"/>
    <p:sldId id="274" r:id="rId17"/>
    <p:sldId id="275" r:id="rId18"/>
    <p:sldId id="263" r:id="rId19"/>
    <p:sldId id="271" r:id="rId20"/>
    <p:sldId id="276" r:id="rId21"/>
    <p:sldId id="277" r:id="rId22"/>
    <p:sldId id="278" r:id="rId23"/>
    <p:sldId id="279" r:id="rId24"/>
    <p:sldId id="264" r:id="rId25"/>
    <p:sldId id="280" r:id="rId26"/>
    <p:sldId id="281" r:id="rId27"/>
    <p:sldId id="282" r:id="rId28"/>
    <p:sldId id="28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4B0A6-6152-4E7D-A00A-EBACA0FFAFDA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D3E68-05B5-458A-92E3-0A5CBCD6D7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3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D3E68-05B5-458A-92E3-0A5CBCD6D7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27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17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8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67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961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934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806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500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332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596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694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D3E68-05B5-458A-92E3-0A5CBCD6D7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300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201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2522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86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5983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548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446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D3E68-05B5-458A-92E3-0A5CBCD6D7B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0431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6549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D3E68-05B5-458A-92E3-0A5CBCD6D7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81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15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77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16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88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940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CE52-6A29-4B67-B9B6-CD445AEAB7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604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5BD016-BDBA-4F97-A1AD-BCB585AEB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28F6EA-8B21-47B4-A212-3DBE8A9DD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461289-BA96-402C-9A22-C5DD53624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文字&#10;&#10;已生成极高可信度的说明">
            <a:extLst>
              <a:ext uri="{FF2B5EF4-FFF2-40B4-BE49-F238E27FC236}">
                <a16:creationId xmlns:a16="http://schemas.microsoft.com/office/drawing/2014/main" xmlns="" id="{06C61597-49A0-41FD-AC03-971A1338B2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77FD711-EEFF-4FC3-9265-E8B12A96A2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7"/>
          <a:stretch/>
        </p:blipFill>
        <p:spPr>
          <a:xfrm>
            <a:off x="0" y="2291024"/>
            <a:ext cx="12192000" cy="45669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07B4F30-1C0E-40DD-940E-3C170F724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58751" b="71319"/>
          <a:stretch/>
        </p:blipFill>
        <p:spPr>
          <a:xfrm>
            <a:off x="0" y="0"/>
            <a:ext cx="5029200" cy="19669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9D30B49-8A51-4FB0-96E8-D8D48FA87E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1" t="-316" r="-1" b="66506"/>
          <a:stretch/>
        </p:blipFill>
        <p:spPr>
          <a:xfrm>
            <a:off x="8675914" y="-27632"/>
            <a:ext cx="3516086" cy="231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16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9DB365-B892-440F-9CD6-E4BECB632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113FE54-434B-4EF8-9CFB-8280EA558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75AA46C-209C-42C1-AE0C-F24B324D2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D187C5A-745D-46D9-AEBA-AD24B18D0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66B065-3B3D-42A5-81B5-4D36749A4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49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768E818-24A8-4D65-84C1-4A41255BED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D197177-2A2D-47A6-9335-00A86F3222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5EF106E-6E99-4825-9156-79E08FF99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72044E0-724B-4C38-8E83-38D17D0F0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DFEC45-C374-4E5F-853A-F9B7B6FEE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251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16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691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76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072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2723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104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960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5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C3EFAEA-1F50-42D1-95E2-2FBAE4E01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448CFC-69D8-4128-8888-A02AE43F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CBCFA6-3E7B-430E-8940-D915FC6C1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3672B41-06CF-4ADF-BC79-997C306FCF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7"/>
          <a:stretch/>
        </p:blipFill>
        <p:spPr>
          <a:xfrm>
            <a:off x="0" y="2291024"/>
            <a:ext cx="12192000" cy="45669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ED1C99A-2A91-47DD-B9C2-3EF9CDF3E6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58751" b="71319"/>
          <a:stretch/>
        </p:blipFill>
        <p:spPr>
          <a:xfrm>
            <a:off x="0" y="0"/>
            <a:ext cx="5029200" cy="19669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F0F0D42-608E-48C8-8B26-A412DEC492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1" t="-316" r="-1" b="66506"/>
          <a:stretch/>
        </p:blipFill>
        <p:spPr>
          <a:xfrm>
            <a:off x="9310816" y="-27632"/>
            <a:ext cx="2881184" cy="189997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9D3C4AA-ED36-4F4C-B1AB-D7ABA1E9CE86}"/>
              </a:ext>
            </a:extLst>
          </p:cNvPr>
          <p:cNvSpPr txBox="1"/>
          <p:nvPr userDrawn="1"/>
        </p:nvSpPr>
        <p:spPr>
          <a:xfrm>
            <a:off x="0" y="6885632"/>
            <a:ext cx="3101648" cy="85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定制</a:t>
            </a: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：静水流深工作室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QQ</a:t>
            </a: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：</a:t>
            </a: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276060523</a:t>
            </a:r>
          </a:p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微信：</a:t>
            </a:r>
            <a:r>
              <a:rPr lang="en-US" altLang="zh-CN" sz="105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whishile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电话：</a:t>
            </a: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18928897164</a:t>
            </a:r>
            <a:endParaRPr lang="zh-CN" altLang="en-US" sz="105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14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855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965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7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D07CAEF-032A-408B-92CB-3D2B2F5359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0" r="12857"/>
          <a:stretch/>
        </p:blipFill>
        <p:spPr>
          <a:xfrm>
            <a:off x="1741713" y="5598194"/>
            <a:ext cx="10624457" cy="1259806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06D0E14-455C-406C-9D57-9E28A874E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CE2846-A637-48ED-89FB-15682C63A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0F1B9D-2FA0-436B-8D9B-9E0EA385E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E6F4A4B-4367-4D1B-A369-3780721139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51" r="56964"/>
          <a:stretch/>
        </p:blipFill>
        <p:spPr>
          <a:xfrm>
            <a:off x="-1" y="5658311"/>
            <a:ext cx="3483429" cy="11996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1F73176-A06A-4530-8CBC-8555D0CF8D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6" t="62857" r="-1"/>
          <a:stretch/>
        </p:blipFill>
        <p:spPr>
          <a:xfrm>
            <a:off x="10891341" y="5431970"/>
            <a:ext cx="1322429" cy="14260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26C783F-8C89-4BDE-8DED-306326C67D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74108" b="71319"/>
          <a:stretch/>
        </p:blipFill>
        <p:spPr>
          <a:xfrm>
            <a:off x="1" y="1"/>
            <a:ext cx="1959428" cy="122087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E2F1791-6C6B-4136-9C84-2E3F21E854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1" t="-316" r="-1" b="66506"/>
          <a:stretch/>
        </p:blipFill>
        <p:spPr>
          <a:xfrm>
            <a:off x="10532368" y="-27631"/>
            <a:ext cx="1659632" cy="109443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F0816B9-23AE-4B45-B818-93A8A597C625}"/>
              </a:ext>
            </a:extLst>
          </p:cNvPr>
          <p:cNvSpPr txBox="1"/>
          <p:nvPr userDrawn="1"/>
        </p:nvSpPr>
        <p:spPr>
          <a:xfrm>
            <a:off x="0" y="6885632"/>
            <a:ext cx="3101648" cy="85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定制</a:t>
            </a: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：静水流深工作室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QQ</a:t>
            </a: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：</a:t>
            </a: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276060523</a:t>
            </a:r>
          </a:p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微信：</a:t>
            </a:r>
            <a:r>
              <a:rPr lang="en-US" altLang="zh-CN" sz="105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whishile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电话：</a:t>
            </a:r>
            <a:r>
              <a:rPr lang="en-US" altLang="zh-CN" sz="1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0"/>
                <a:ea typeface="微软雅黑" charset="0"/>
              </a:rPr>
              <a:t>18928897164</a:t>
            </a:r>
            <a:endParaRPr lang="zh-CN" altLang="en-US" sz="1050" b="1" dirty="0">
              <a:solidFill>
                <a:schemeClr val="tx1">
                  <a:lumMod val="95000"/>
                  <a:lumOff val="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2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340A58-ECDC-4F23-AC5C-00242F843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54CB3C1-3715-42C9-AC80-581CC22703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023CAC6-721A-4D9C-A51C-F09AED020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8441311-428D-40FF-88B6-E58E6F472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332132A-E901-47E0-92BB-7A856EC36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7DC66A-E404-455E-8BD1-759E52F09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55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E9F1E2-B635-4C22-B2AB-BA8891FB4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B8FF019-93FD-43C6-866A-2FC3F276F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C72F2A2-BB06-4AFF-9412-05EDCD20E3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18FA72E-99BF-475D-B588-461D18388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0029AF5-D37B-48C4-BC6C-2B692E2058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13E3414-A51B-458D-BE0B-E61DC7FED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05C9044-7EAB-433D-A4BE-01BADA05D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ECA0AEE-0139-4C08-A3F1-AA5DDCC27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35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4FDCE6-55EA-47DB-82CB-55E10942B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3240196-43D2-4495-96F1-468C978D3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2DC1ABC-0BD8-4D9B-9E8A-FCE898BCD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246A74D-039F-4824-99EF-6F8209E37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946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7E12E02-CFF8-4942-A4D2-3855D0CC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C008B47-B404-4C9C-BE17-C381FEF4C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5C1F183-4DB0-46FC-B24A-4DBE838BF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66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34E310-F937-407F-83D1-FE9A1A47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44901E5-43F5-4D16-96F0-34DFC732C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6E26C97-AA63-40E3-919A-1E302FA5BD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80967BF-1FC1-4EBC-B1EA-79D801E74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3F9A9E-B83C-4095-9471-393548155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D11F427-50E4-4829-B0FA-472AAC5BE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892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CD3D24-35FA-47C5-9729-D8868BC6C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A981704-2402-4A62-BE7B-FFDE3CEF9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4244CAF-2A67-4B91-A738-CCE999922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EADC9F1-6824-4B46-A0F9-BD64AA860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C6A2225-B61F-42E2-B9D7-F1D9D208D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31040E6-EE37-4858-A900-E49B98D51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5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79C180-CB38-482F-BFC3-DE5D424164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074E6-B1C6-4874-A86C-8CF1FA38C332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1C2E85-D7CB-4984-8561-14EDDB0E64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184697-44BD-4C8B-9757-2C9610D819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C2098-12C4-414F-8C26-86CA9D32BF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文字, 白板&#10;&#10;已生成极高可信度的说明">
            <a:extLst>
              <a:ext uri="{FF2B5EF4-FFF2-40B4-BE49-F238E27FC236}">
                <a16:creationId xmlns:a16="http://schemas.microsoft.com/office/drawing/2014/main" xmlns="" id="{D34281FB-D215-4E5F-98D7-AEB35AB8B10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78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9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0A9EE8F-A720-4682-AE6B-F30FDB113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3276600" y="598714"/>
            <a:ext cx="5638800" cy="50836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FD0D32D-3B56-4EEB-B6A9-3C5395B248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7006212" y="832757"/>
            <a:ext cx="1115367" cy="129623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69068A5-75F6-442D-A86D-26AF750CB7B5}"/>
              </a:ext>
            </a:extLst>
          </p:cNvPr>
          <p:cNvSpPr txBox="1"/>
          <p:nvPr/>
        </p:nvSpPr>
        <p:spPr>
          <a:xfrm>
            <a:off x="1972580" y="1690526"/>
            <a:ext cx="793518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喜迎十九大</a:t>
            </a:r>
            <a:endParaRPr lang="en-US" altLang="zh-CN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  <a:p>
            <a:r>
              <a:rPr lang="en-US" altLang="zh-CN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    </a:t>
            </a:r>
            <a:r>
              <a:rPr lang="zh-CN" altLang="en-US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共筑中国梦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CB2E1EE-513A-438F-B855-52F9361AE130}"/>
              </a:ext>
            </a:extLst>
          </p:cNvPr>
          <p:cNvSpPr/>
          <p:nvPr/>
        </p:nvSpPr>
        <p:spPr>
          <a:xfrm>
            <a:off x="3772007" y="4556894"/>
            <a:ext cx="4903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请插入您相关的文本内容和其它内容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xmlns="" id="{C9A674F1-E60E-4FC9-9C6D-D14C17346EA5}"/>
              </a:ext>
            </a:extLst>
          </p:cNvPr>
          <p:cNvSpPr txBox="1"/>
          <p:nvPr/>
        </p:nvSpPr>
        <p:spPr>
          <a:xfrm>
            <a:off x="4213639" y="5088206"/>
            <a:ext cx="402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汇报人：某某某     时间：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2017.10.01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835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3209636" y="874813"/>
            <a:ext cx="5772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增强针对性，着力解决</a:t>
            </a:r>
            <a:r>
              <a:rPr lang="en-US" altLang="zh-CN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个问题</a:t>
            </a:r>
          </a:p>
        </p:txBody>
      </p:sp>
      <p:sp>
        <p:nvSpPr>
          <p:cNvPr id="27" name="MH_SubTitle_1"/>
          <p:cNvSpPr/>
          <p:nvPr/>
        </p:nvSpPr>
        <p:spPr>
          <a:xfrm>
            <a:off x="2163695" y="2407538"/>
            <a:ext cx="3166511" cy="452196"/>
          </a:xfrm>
          <a:prstGeom prst="rect">
            <a:avLst/>
          </a:prstGeom>
          <a:solidFill>
            <a:srgbClr val="C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着力解决</a:t>
            </a:r>
          </a:p>
        </p:txBody>
      </p:sp>
      <p:sp>
        <p:nvSpPr>
          <p:cNvPr id="28" name="MH_Other_1"/>
          <p:cNvSpPr/>
          <p:nvPr/>
        </p:nvSpPr>
        <p:spPr>
          <a:xfrm>
            <a:off x="4372610" y="2469114"/>
            <a:ext cx="951397" cy="390620"/>
          </a:xfrm>
          <a:custGeom>
            <a:avLst/>
            <a:gdLst>
              <a:gd name="connsiteX0" fmla="*/ 0 w 480060"/>
              <a:gd name="connsiteY0" fmla="*/ 7620 h 297180"/>
              <a:gd name="connsiteX1" fmla="*/ 480060 w 480060"/>
              <a:gd name="connsiteY1" fmla="*/ 0 h 297180"/>
              <a:gd name="connsiteX2" fmla="*/ 480060 w 480060"/>
              <a:gd name="connsiteY2" fmla="*/ 297180 h 297180"/>
              <a:gd name="connsiteX3" fmla="*/ 0 w 480060"/>
              <a:gd name="connsiteY3" fmla="*/ 7620 h 297180"/>
              <a:gd name="connsiteX0" fmla="*/ 0 w 487203"/>
              <a:gd name="connsiteY0" fmla="*/ 62739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2739 h 297180"/>
              <a:gd name="connsiteX0" fmla="*/ 0 w 487203"/>
              <a:gd name="connsiteY0" fmla="*/ 66676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6676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203" h="297180">
                <a:moveTo>
                  <a:pt x="0" y="66676"/>
                </a:moveTo>
                <a:lnTo>
                  <a:pt x="487203" y="0"/>
                </a:lnTo>
                <a:lnTo>
                  <a:pt x="487203" y="297180"/>
                </a:lnTo>
                <a:lnTo>
                  <a:pt x="0" y="66676"/>
                </a:lnTo>
                <a:close/>
              </a:path>
            </a:pathLst>
          </a:custGeom>
          <a:solidFill>
            <a:srgbClr val="8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>
              <a:defRPr/>
            </a:pP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MH_Text_1"/>
          <p:cNvSpPr/>
          <p:nvPr/>
        </p:nvSpPr>
        <p:spPr>
          <a:xfrm>
            <a:off x="4375710" y="2091962"/>
            <a:ext cx="5652597" cy="45219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120000" bIns="0" anchor="ctr">
            <a:norm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一些党员理想信念模糊动摇的问题</a:t>
            </a:r>
            <a:endParaRPr lang="en-US" altLang="zh-CN" sz="21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MH_SubTitle_2"/>
          <p:cNvSpPr/>
          <p:nvPr/>
        </p:nvSpPr>
        <p:spPr>
          <a:xfrm>
            <a:off x="2163695" y="3308083"/>
            <a:ext cx="3166511" cy="452196"/>
          </a:xfrm>
          <a:prstGeom prst="rect">
            <a:avLst/>
          </a:prstGeom>
          <a:solidFill>
            <a:srgbClr val="C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着力解决</a:t>
            </a:r>
          </a:p>
        </p:txBody>
      </p:sp>
      <p:sp>
        <p:nvSpPr>
          <p:cNvPr id="31" name="MH_Other_2"/>
          <p:cNvSpPr/>
          <p:nvPr/>
        </p:nvSpPr>
        <p:spPr>
          <a:xfrm>
            <a:off x="4372610" y="3367734"/>
            <a:ext cx="951397" cy="390621"/>
          </a:xfrm>
          <a:custGeom>
            <a:avLst/>
            <a:gdLst>
              <a:gd name="connsiteX0" fmla="*/ 0 w 480060"/>
              <a:gd name="connsiteY0" fmla="*/ 7620 h 297180"/>
              <a:gd name="connsiteX1" fmla="*/ 480060 w 480060"/>
              <a:gd name="connsiteY1" fmla="*/ 0 h 297180"/>
              <a:gd name="connsiteX2" fmla="*/ 480060 w 480060"/>
              <a:gd name="connsiteY2" fmla="*/ 297180 h 297180"/>
              <a:gd name="connsiteX3" fmla="*/ 0 w 480060"/>
              <a:gd name="connsiteY3" fmla="*/ 7620 h 297180"/>
              <a:gd name="connsiteX0" fmla="*/ 0 w 487203"/>
              <a:gd name="connsiteY0" fmla="*/ 62739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2739 h 297180"/>
              <a:gd name="connsiteX0" fmla="*/ 0 w 487203"/>
              <a:gd name="connsiteY0" fmla="*/ 66676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6676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203" h="297180">
                <a:moveTo>
                  <a:pt x="0" y="66676"/>
                </a:moveTo>
                <a:lnTo>
                  <a:pt x="487203" y="0"/>
                </a:lnTo>
                <a:lnTo>
                  <a:pt x="487203" y="297180"/>
                </a:lnTo>
                <a:lnTo>
                  <a:pt x="0" y="66676"/>
                </a:lnTo>
                <a:close/>
              </a:path>
            </a:pathLst>
          </a:custGeom>
          <a:solidFill>
            <a:srgbClr val="8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/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MH_Text_2"/>
          <p:cNvSpPr/>
          <p:nvPr/>
        </p:nvSpPr>
        <p:spPr>
          <a:xfrm>
            <a:off x="4375710" y="2990582"/>
            <a:ext cx="5652597" cy="45412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120000" bIns="0" anchor="ctr">
            <a:norm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一些党员党的意识淡化的问题</a:t>
            </a:r>
            <a:endParaRPr lang="en-US" altLang="zh-CN" sz="21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SubTitle_3"/>
          <p:cNvSpPr/>
          <p:nvPr/>
        </p:nvSpPr>
        <p:spPr>
          <a:xfrm>
            <a:off x="2163695" y="4206703"/>
            <a:ext cx="3166511" cy="452197"/>
          </a:xfrm>
          <a:prstGeom prst="rect">
            <a:avLst/>
          </a:prstGeom>
          <a:solidFill>
            <a:srgbClr val="C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着力解决</a:t>
            </a:r>
          </a:p>
        </p:txBody>
      </p:sp>
      <p:sp>
        <p:nvSpPr>
          <p:cNvPr id="34" name="MH_Other_3"/>
          <p:cNvSpPr/>
          <p:nvPr/>
        </p:nvSpPr>
        <p:spPr>
          <a:xfrm>
            <a:off x="4372610" y="4268279"/>
            <a:ext cx="951397" cy="390621"/>
          </a:xfrm>
          <a:custGeom>
            <a:avLst/>
            <a:gdLst>
              <a:gd name="connsiteX0" fmla="*/ 0 w 480060"/>
              <a:gd name="connsiteY0" fmla="*/ 7620 h 297180"/>
              <a:gd name="connsiteX1" fmla="*/ 480060 w 480060"/>
              <a:gd name="connsiteY1" fmla="*/ 0 h 297180"/>
              <a:gd name="connsiteX2" fmla="*/ 480060 w 480060"/>
              <a:gd name="connsiteY2" fmla="*/ 297180 h 297180"/>
              <a:gd name="connsiteX3" fmla="*/ 0 w 480060"/>
              <a:gd name="connsiteY3" fmla="*/ 7620 h 297180"/>
              <a:gd name="connsiteX0" fmla="*/ 0 w 487203"/>
              <a:gd name="connsiteY0" fmla="*/ 62739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2739 h 297180"/>
              <a:gd name="connsiteX0" fmla="*/ 0 w 487203"/>
              <a:gd name="connsiteY0" fmla="*/ 66676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6676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203" h="297180">
                <a:moveTo>
                  <a:pt x="0" y="66676"/>
                </a:moveTo>
                <a:lnTo>
                  <a:pt x="487203" y="0"/>
                </a:lnTo>
                <a:lnTo>
                  <a:pt x="487203" y="297180"/>
                </a:lnTo>
                <a:lnTo>
                  <a:pt x="0" y="66676"/>
                </a:lnTo>
                <a:close/>
              </a:path>
            </a:pathLst>
          </a:custGeom>
          <a:solidFill>
            <a:srgbClr val="8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/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MH_Text_3"/>
          <p:cNvSpPr/>
          <p:nvPr/>
        </p:nvSpPr>
        <p:spPr>
          <a:xfrm>
            <a:off x="4375710" y="3891128"/>
            <a:ext cx="5652597" cy="45219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120000" bIns="0" anchor="ctr">
            <a:norm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一些党员宗旨观念淡薄的问题</a:t>
            </a:r>
            <a:endParaRPr lang="en-US" altLang="zh-CN" sz="21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SubTitle_4"/>
          <p:cNvSpPr/>
          <p:nvPr/>
        </p:nvSpPr>
        <p:spPr>
          <a:xfrm>
            <a:off x="2163695" y="5105326"/>
            <a:ext cx="3166511" cy="454121"/>
          </a:xfrm>
          <a:prstGeom prst="rect">
            <a:avLst/>
          </a:prstGeom>
          <a:solidFill>
            <a:srgbClr val="C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着力解决</a:t>
            </a:r>
          </a:p>
        </p:txBody>
      </p:sp>
      <p:sp>
        <p:nvSpPr>
          <p:cNvPr id="37" name="MH_Other_4"/>
          <p:cNvSpPr/>
          <p:nvPr/>
        </p:nvSpPr>
        <p:spPr>
          <a:xfrm>
            <a:off x="4372610" y="5166901"/>
            <a:ext cx="951397" cy="390620"/>
          </a:xfrm>
          <a:custGeom>
            <a:avLst/>
            <a:gdLst>
              <a:gd name="connsiteX0" fmla="*/ 0 w 480060"/>
              <a:gd name="connsiteY0" fmla="*/ 7620 h 297180"/>
              <a:gd name="connsiteX1" fmla="*/ 480060 w 480060"/>
              <a:gd name="connsiteY1" fmla="*/ 0 h 297180"/>
              <a:gd name="connsiteX2" fmla="*/ 480060 w 480060"/>
              <a:gd name="connsiteY2" fmla="*/ 297180 h 297180"/>
              <a:gd name="connsiteX3" fmla="*/ 0 w 480060"/>
              <a:gd name="connsiteY3" fmla="*/ 7620 h 297180"/>
              <a:gd name="connsiteX0" fmla="*/ 0 w 487203"/>
              <a:gd name="connsiteY0" fmla="*/ 62739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2739 h 297180"/>
              <a:gd name="connsiteX0" fmla="*/ 0 w 487203"/>
              <a:gd name="connsiteY0" fmla="*/ 66676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6676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203" h="297180">
                <a:moveTo>
                  <a:pt x="0" y="66676"/>
                </a:moveTo>
                <a:lnTo>
                  <a:pt x="487203" y="0"/>
                </a:lnTo>
                <a:lnTo>
                  <a:pt x="487203" y="297180"/>
                </a:lnTo>
                <a:lnTo>
                  <a:pt x="0" y="66676"/>
                </a:lnTo>
                <a:close/>
              </a:path>
            </a:pathLst>
          </a:custGeom>
          <a:solidFill>
            <a:srgbClr val="8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/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Text_4"/>
          <p:cNvSpPr/>
          <p:nvPr/>
        </p:nvSpPr>
        <p:spPr>
          <a:xfrm>
            <a:off x="4375710" y="4789750"/>
            <a:ext cx="5652597" cy="45219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120000" bIns="0" anchor="ctr">
            <a:norm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一些党员精神不振的问题</a:t>
            </a:r>
            <a:endParaRPr lang="en-US" altLang="zh-CN" sz="21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SubTitle_5"/>
          <p:cNvSpPr/>
          <p:nvPr/>
        </p:nvSpPr>
        <p:spPr>
          <a:xfrm>
            <a:off x="2163695" y="6005871"/>
            <a:ext cx="3166511" cy="452196"/>
          </a:xfrm>
          <a:prstGeom prst="rect">
            <a:avLst/>
          </a:prstGeom>
          <a:solidFill>
            <a:srgbClr val="C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着力解决</a:t>
            </a:r>
          </a:p>
        </p:txBody>
      </p:sp>
      <p:sp>
        <p:nvSpPr>
          <p:cNvPr id="40" name="MH_Other_5"/>
          <p:cNvSpPr/>
          <p:nvPr/>
        </p:nvSpPr>
        <p:spPr>
          <a:xfrm>
            <a:off x="4372610" y="6067447"/>
            <a:ext cx="951397" cy="390620"/>
          </a:xfrm>
          <a:custGeom>
            <a:avLst/>
            <a:gdLst>
              <a:gd name="connsiteX0" fmla="*/ 0 w 480060"/>
              <a:gd name="connsiteY0" fmla="*/ 7620 h 297180"/>
              <a:gd name="connsiteX1" fmla="*/ 480060 w 480060"/>
              <a:gd name="connsiteY1" fmla="*/ 0 h 297180"/>
              <a:gd name="connsiteX2" fmla="*/ 480060 w 480060"/>
              <a:gd name="connsiteY2" fmla="*/ 297180 h 297180"/>
              <a:gd name="connsiteX3" fmla="*/ 0 w 480060"/>
              <a:gd name="connsiteY3" fmla="*/ 7620 h 297180"/>
              <a:gd name="connsiteX0" fmla="*/ 0 w 487203"/>
              <a:gd name="connsiteY0" fmla="*/ 62739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2739 h 297180"/>
              <a:gd name="connsiteX0" fmla="*/ 0 w 487203"/>
              <a:gd name="connsiteY0" fmla="*/ 66676 h 297180"/>
              <a:gd name="connsiteX1" fmla="*/ 487203 w 487203"/>
              <a:gd name="connsiteY1" fmla="*/ 0 h 297180"/>
              <a:gd name="connsiteX2" fmla="*/ 487203 w 487203"/>
              <a:gd name="connsiteY2" fmla="*/ 297180 h 297180"/>
              <a:gd name="connsiteX3" fmla="*/ 0 w 487203"/>
              <a:gd name="connsiteY3" fmla="*/ 66676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203" h="297180">
                <a:moveTo>
                  <a:pt x="0" y="66676"/>
                </a:moveTo>
                <a:lnTo>
                  <a:pt x="487203" y="0"/>
                </a:lnTo>
                <a:lnTo>
                  <a:pt x="487203" y="297180"/>
                </a:lnTo>
                <a:lnTo>
                  <a:pt x="0" y="66676"/>
                </a:lnTo>
                <a:close/>
              </a:path>
            </a:pathLst>
          </a:custGeom>
          <a:solidFill>
            <a:srgbClr val="800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/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MH_Text_5"/>
          <p:cNvSpPr/>
          <p:nvPr/>
        </p:nvSpPr>
        <p:spPr>
          <a:xfrm>
            <a:off x="4375710" y="5690295"/>
            <a:ext cx="5652597" cy="45219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0000" tIns="0" rIns="120000" bIns="0" anchor="ctr">
            <a:norm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一些党员道德行为不端的问题</a:t>
            </a:r>
            <a:endParaRPr lang="en-US" altLang="zh-CN" sz="2133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xmlns="" id="{578925B8-A6F5-4C3E-89AA-DF23458BF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89" y="108828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政治工作的总体要求</a:t>
            </a:r>
          </a:p>
        </p:txBody>
      </p:sp>
    </p:spTree>
    <p:extLst>
      <p:ext uri="{BB962C8B-B14F-4D97-AF65-F5344CB8AC3E}">
        <p14:creationId xmlns:p14="http://schemas.microsoft.com/office/powerpoint/2010/main" val="554817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440740" y="874813"/>
            <a:ext cx="3310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做到“</a:t>
            </a:r>
            <a:r>
              <a:rPr lang="en-US" altLang="zh-CN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个坚持”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733552" y="2084851"/>
            <a:ext cx="2442633" cy="2106083"/>
            <a:chOff x="1300163" y="1563638"/>
            <a:chExt cx="1831975" cy="1579562"/>
          </a:xfrm>
        </p:grpSpPr>
        <p:sp>
          <p:nvSpPr>
            <p:cNvPr id="7" name="MH_SubTitle_1"/>
            <p:cNvSpPr/>
            <p:nvPr/>
          </p:nvSpPr>
          <p:spPr bwMode="auto">
            <a:xfrm>
              <a:off x="1300163" y="1563638"/>
              <a:ext cx="1831975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>
                <a:lnSpc>
                  <a:spcPct val="114000"/>
                </a:lnSpc>
                <a:defRPr/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正面教育为主，用科学理论武装头脑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MH_Other_1"/>
            <p:cNvSpPr/>
            <p:nvPr/>
          </p:nvSpPr>
          <p:spPr bwMode="auto">
            <a:xfrm>
              <a:off x="1465263" y="1658888"/>
              <a:ext cx="1495425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3733" b="1" kern="0" dirty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坚持</a:t>
              </a:r>
              <a:endParaRPr lang="en-US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32552" y="4400485"/>
            <a:ext cx="2442633" cy="2103967"/>
            <a:chOff x="4824413" y="3300363"/>
            <a:chExt cx="1831975" cy="1577975"/>
          </a:xfrm>
        </p:grpSpPr>
        <p:sp>
          <p:nvSpPr>
            <p:cNvPr id="9" name="MH_SubTitle_5"/>
            <p:cNvSpPr/>
            <p:nvPr/>
          </p:nvSpPr>
          <p:spPr bwMode="auto">
            <a:xfrm>
              <a:off x="4824413" y="3300363"/>
              <a:ext cx="1831975" cy="1577975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实际出发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分类指导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MH_Other_2"/>
            <p:cNvSpPr/>
            <p:nvPr/>
          </p:nvSpPr>
          <p:spPr bwMode="auto">
            <a:xfrm>
              <a:off x="4989513" y="3395613"/>
              <a:ext cx="1495425" cy="633412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3733" b="1" kern="0" dirty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坚持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70451" y="2084851"/>
            <a:ext cx="2440516" cy="2106083"/>
            <a:chOff x="3652838" y="1563638"/>
            <a:chExt cx="1830387" cy="1579562"/>
          </a:xfrm>
        </p:grpSpPr>
        <p:sp>
          <p:nvSpPr>
            <p:cNvPr id="11" name="MH_SubTitle_2"/>
            <p:cNvSpPr/>
            <p:nvPr/>
          </p:nvSpPr>
          <p:spPr bwMode="auto">
            <a:xfrm>
              <a:off x="3652838" y="1563638"/>
              <a:ext cx="1830387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学用结合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知行合一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MH_Other_3"/>
            <p:cNvSpPr/>
            <p:nvPr/>
          </p:nvSpPr>
          <p:spPr bwMode="auto">
            <a:xfrm>
              <a:off x="3817938" y="1658888"/>
              <a:ext cx="1493837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3733" b="1" kern="0" dirty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坚持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98885" y="2084851"/>
            <a:ext cx="2442633" cy="2106083"/>
            <a:chOff x="5999163" y="1563638"/>
            <a:chExt cx="1831975" cy="1579562"/>
          </a:xfrm>
        </p:grpSpPr>
        <p:sp>
          <p:nvSpPr>
            <p:cNvPr id="13" name="MH_SubTitle_3"/>
            <p:cNvSpPr/>
            <p:nvPr/>
          </p:nvSpPr>
          <p:spPr bwMode="auto">
            <a:xfrm>
              <a:off x="5999163" y="1563638"/>
              <a:ext cx="1831975" cy="1579562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问题导向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注重实效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MH_Other_4"/>
            <p:cNvSpPr/>
            <p:nvPr/>
          </p:nvSpPr>
          <p:spPr bwMode="auto">
            <a:xfrm>
              <a:off x="6164263" y="1658888"/>
              <a:ext cx="1495425" cy="635000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3733" b="1" kern="0" dirty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坚持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12585" y="4400485"/>
            <a:ext cx="2442633" cy="2103967"/>
            <a:chOff x="2484438" y="3300363"/>
            <a:chExt cx="1831975" cy="1577975"/>
          </a:xfrm>
        </p:grpSpPr>
        <p:sp>
          <p:nvSpPr>
            <p:cNvPr id="15" name="MH_SubTitle_4"/>
            <p:cNvSpPr/>
            <p:nvPr/>
          </p:nvSpPr>
          <p:spPr bwMode="auto">
            <a:xfrm>
              <a:off x="2484438" y="3300363"/>
              <a:ext cx="1831975" cy="1577975"/>
            </a:xfrm>
            <a:prstGeom prst="hexagon">
              <a:avLst/>
            </a:prstGeom>
            <a:solidFill>
              <a:srgbClr val="C0000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0" tIns="960000" rIns="0" bIns="0" anchor="ctr"/>
            <a:lstStyle/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领导带头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2133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以上率下</a:t>
              </a:r>
              <a:endParaRPr lang="en-US" altLang="zh-CN" sz="2133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MH_Other_5"/>
            <p:cNvSpPr/>
            <p:nvPr/>
          </p:nvSpPr>
          <p:spPr bwMode="auto">
            <a:xfrm>
              <a:off x="2649538" y="3395613"/>
              <a:ext cx="1495425" cy="633412"/>
            </a:xfrm>
            <a:custGeom>
              <a:avLst/>
              <a:gdLst/>
              <a:ahLst/>
              <a:cxnLst/>
              <a:rect l="l" t="t" r="r" b="b"/>
              <a:pathLst>
                <a:path w="2464867" h="1047262">
                  <a:moveTo>
                    <a:pt x="523631" y="0"/>
                  </a:moveTo>
                  <a:lnTo>
                    <a:pt x="1941236" y="0"/>
                  </a:lnTo>
                  <a:lnTo>
                    <a:pt x="2464867" y="1047262"/>
                  </a:lnTo>
                  <a:lnTo>
                    <a:pt x="0" y="1047262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3733" b="1" kern="0" dirty="0">
                  <a:ln w="18415" cmpd="sng">
                    <a:noFill/>
                    <a:prstDash val="solid"/>
                  </a:ln>
                  <a:solidFill>
                    <a:srgbClr val="C00000"/>
                  </a:solidFill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坚持</a:t>
              </a:r>
              <a:endParaRPr lang="en-US" altLang="zh-CN" sz="3733" b="1" kern="0" dirty="0">
                <a:ln w="18415" cmpd="sng">
                  <a:noFill/>
                  <a:prstDash val="solid"/>
                </a:ln>
                <a:solidFill>
                  <a:srgbClr val="C00000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22" name="TextBox 1">
            <a:extLst>
              <a:ext uri="{FF2B5EF4-FFF2-40B4-BE49-F238E27FC236}">
                <a16:creationId xmlns:a16="http://schemas.microsoft.com/office/drawing/2014/main" xmlns="" id="{7B752F6A-2685-4D2F-906C-C07DDA965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89" y="108828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政治工作的总体要求</a:t>
            </a:r>
          </a:p>
        </p:txBody>
      </p:sp>
    </p:spTree>
    <p:extLst>
      <p:ext uri="{BB962C8B-B14F-4D97-AF65-F5344CB8AC3E}">
        <p14:creationId xmlns:p14="http://schemas.microsoft.com/office/powerpoint/2010/main" val="640142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0EE3EC6-29BF-4578-91C1-0CD37D63B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4211472" y="943106"/>
            <a:ext cx="3769054" cy="339796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2E935BD-2D1D-4AC2-8693-A1AACD9926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6571419" y="758699"/>
            <a:ext cx="845548" cy="9826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606209" y="3736034"/>
            <a:ext cx="9000000" cy="1296538"/>
            <a:chOff x="1512491" y="3684167"/>
            <a:chExt cx="9000000" cy="12965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2181955" y="3827543"/>
              <a:ext cx="76610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政治工作的学习教育内容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3898708" y="1784591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Lifeline JL" panose="00000400000000000000" pitchFamily="2" charset="0"/>
                <a:ea typeface="造字工房力黑（非商用）常规体" pitchFamily="50" charset="-122"/>
              </a:rPr>
              <a:t>第三章</a:t>
            </a:r>
          </a:p>
        </p:txBody>
      </p:sp>
    </p:spTree>
    <p:extLst>
      <p:ext uri="{BB962C8B-B14F-4D97-AF65-F5344CB8AC3E}">
        <p14:creationId xmlns:p14="http://schemas.microsoft.com/office/powerpoint/2010/main" val="14485278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3414820" y="874813"/>
            <a:ext cx="5362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学习讨论要做到“</a:t>
            </a:r>
            <a:r>
              <a:rPr lang="en-US" altLang="zh-CN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个能否”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450264" y="2528094"/>
            <a:ext cx="975426" cy="954617"/>
            <a:chOff x="1095301" y="1679037"/>
            <a:chExt cx="731570" cy="715963"/>
          </a:xfrm>
        </p:grpSpPr>
        <p:pic>
          <p:nvPicPr>
            <p:cNvPr id="10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654" y="1679037"/>
              <a:ext cx="714217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095301" y="1821575"/>
              <a:ext cx="703558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9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能否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887718" y="3815364"/>
            <a:ext cx="2123657" cy="810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坚守共产党人信仰信念宗旨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540464" y="2528094"/>
            <a:ext cx="975426" cy="954617"/>
            <a:chOff x="1095301" y="1679037"/>
            <a:chExt cx="731570" cy="715963"/>
          </a:xfrm>
        </p:grpSpPr>
        <p:pic>
          <p:nvPicPr>
            <p:cNvPr id="18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654" y="1679037"/>
              <a:ext cx="714217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1095301" y="1821575"/>
              <a:ext cx="703558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9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能否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092933" y="3815364"/>
            <a:ext cx="1869943" cy="152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正确处理公与私、义与利、个人与组织、个人与群众的关系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630664" y="2528094"/>
            <a:ext cx="975426" cy="954617"/>
            <a:chOff x="1095301" y="1679037"/>
            <a:chExt cx="731570" cy="715963"/>
          </a:xfrm>
        </p:grpSpPr>
        <p:pic>
          <p:nvPicPr>
            <p:cNvPr id="23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654" y="1679037"/>
              <a:ext cx="714217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1095301" y="1821575"/>
              <a:ext cx="703558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9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能否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5068118" y="3815365"/>
            <a:ext cx="2123657" cy="152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努力追求高尚道德、带头践行社会主义核心价值观、保持积极健康生活方式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720864" y="2528094"/>
            <a:ext cx="975426" cy="954617"/>
            <a:chOff x="1095301" y="1679037"/>
            <a:chExt cx="731570" cy="715963"/>
          </a:xfrm>
        </p:grpSpPr>
        <p:pic>
          <p:nvPicPr>
            <p:cNvPr id="28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654" y="1679037"/>
              <a:ext cx="714217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1095301" y="1821575"/>
              <a:ext cx="703558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9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能否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7158318" y="3815364"/>
            <a:ext cx="2123657" cy="810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自觉做到党规党纪面前知敬畏守规矩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811065" y="2528094"/>
            <a:ext cx="975426" cy="954617"/>
            <a:chOff x="1095301" y="1679037"/>
            <a:chExt cx="731570" cy="715963"/>
          </a:xfrm>
        </p:grpSpPr>
        <p:pic>
          <p:nvPicPr>
            <p:cNvPr id="33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2654" y="1679037"/>
              <a:ext cx="714217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1095301" y="1821575"/>
              <a:ext cx="703558" cy="407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9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能否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9248520" y="3815364"/>
            <a:ext cx="2123657" cy="11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保持良好精神状态、积极为党的事业担当作为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xmlns="" id="{85878F92-4265-4319-AF98-2DF054BD5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3298" y="116637"/>
            <a:ext cx="46105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政治工作的学习教育内容</a:t>
            </a:r>
          </a:p>
        </p:txBody>
      </p:sp>
    </p:spTree>
    <p:extLst>
      <p:ext uri="{BB962C8B-B14F-4D97-AF65-F5344CB8AC3E}">
        <p14:creationId xmlns:p14="http://schemas.microsoft.com/office/powerpoint/2010/main" val="4004862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00"/>
                            </p:stCondLst>
                            <p:childTnLst>
                              <p:par>
                                <p:cTn id="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9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150"/>
                            </p:stCondLst>
                            <p:childTnLst>
                              <p:par>
                                <p:cTn id="7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6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3" grpId="0"/>
      <p:bldP spid="17" grpId="0"/>
      <p:bldP spid="22" grpId="0"/>
      <p:bldP spid="27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567378" y="87481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创新方式讲党课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95467" y="2160668"/>
            <a:ext cx="1267497" cy="1270596"/>
            <a:chOff x="1061597" y="1726142"/>
            <a:chExt cx="1045685" cy="1048242"/>
          </a:xfrm>
        </p:grpSpPr>
        <p:pic>
          <p:nvPicPr>
            <p:cNvPr id="10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597" y="1726142"/>
              <a:ext cx="1045685" cy="104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145858" y="1788598"/>
              <a:ext cx="829457" cy="888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讲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95467" y="5168001"/>
            <a:ext cx="1267497" cy="1270596"/>
            <a:chOff x="1061597" y="1726142"/>
            <a:chExt cx="1045685" cy="1048242"/>
          </a:xfrm>
        </p:grpSpPr>
        <p:pic>
          <p:nvPicPr>
            <p:cNvPr id="14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597" y="1726142"/>
              <a:ext cx="1045685" cy="104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145858" y="1788598"/>
              <a:ext cx="829457" cy="888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课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95467" y="3664335"/>
            <a:ext cx="1267497" cy="1270596"/>
            <a:chOff x="1061597" y="1726142"/>
            <a:chExt cx="1045685" cy="1048242"/>
          </a:xfrm>
        </p:grpSpPr>
        <p:pic>
          <p:nvPicPr>
            <p:cNvPr id="17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597" y="1726142"/>
              <a:ext cx="1045685" cy="104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1145858" y="1788598"/>
              <a:ext cx="829457" cy="888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党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3119670" y="2186234"/>
            <a:ext cx="7968885" cy="419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n"/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党员领导干部要在所在党支部讲党课，到农村、社区、企业、学校等基层单位党支部讲党课。</a:t>
            </a:r>
          </a:p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n"/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组织党校教师、讲师团成员、先进模范到基层一线党支部讲党课。</a:t>
            </a:r>
          </a:p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n"/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要鼓励和指导基层党组织书记、普通党员联系实际讲党课。</a:t>
            </a:r>
          </a:p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n"/>
            </a:pP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注重运用身边事例、现身说法，强化互动交流、答疑释惑，增强党课的吸引力和感染力。</a:t>
            </a:r>
          </a:p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n"/>
            </a:pPr>
            <a:r>
              <a:rPr lang="en-US" altLang="zh-CN" sz="2133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方案</a:t>
            </a:r>
            <a:r>
              <a:rPr lang="en-US" altLang="zh-CN" sz="2133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提出，“七一”前后，党支部要结合开展纪念建党</a:t>
            </a:r>
            <a:r>
              <a:rPr lang="en-US" altLang="zh-CN" sz="2133" dirty="0">
                <a:latin typeface="微软雅黑" pitchFamily="34" charset="-122"/>
                <a:ea typeface="微软雅黑" pitchFamily="34" charset="-122"/>
              </a:rPr>
              <a:t>95</a:t>
            </a:r>
            <a:r>
              <a:rPr lang="zh-CN" altLang="en-US" sz="2133" dirty="0">
                <a:latin typeface="微软雅黑" pitchFamily="34" charset="-122"/>
                <a:ea typeface="微软雅黑" pitchFamily="34" charset="-122"/>
              </a:rPr>
              <a:t>周年活动，集中安排一次党课。</a:t>
            </a: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xmlns="" id="{E2E34113-5CDB-4441-8A0A-D8ACE29B4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3298" y="116637"/>
            <a:ext cx="46105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政治工作的学习教育内容</a:t>
            </a:r>
          </a:p>
        </p:txBody>
      </p:sp>
    </p:spTree>
    <p:extLst>
      <p:ext uri="{BB962C8B-B14F-4D97-AF65-F5344CB8AC3E}">
        <p14:creationId xmlns:p14="http://schemas.microsoft.com/office/powerpoint/2010/main" val="608285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6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8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3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3541456" y="874813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召开党支部专题组织生活会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625909" y="2083903"/>
            <a:ext cx="6440123" cy="3990179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4757146" y="2228723"/>
            <a:ext cx="6116865" cy="1169995"/>
          </a:xfrm>
          <a:prstGeom prst="roundRect">
            <a:avLst>
              <a:gd name="adj" fmla="val 10889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4706345" y="2663183"/>
            <a:ext cx="565151" cy="362051"/>
          </a:xfrm>
          <a:prstGeom prst="rightArrow">
            <a:avLst>
              <a:gd name="adj1" fmla="val 50000"/>
              <a:gd name="adj2" fmla="val 5855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4757146" y="3524483"/>
            <a:ext cx="6116865" cy="1169995"/>
          </a:xfrm>
          <a:prstGeom prst="roundRect">
            <a:avLst>
              <a:gd name="adj" fmla="val 10889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4706345" y="3970376"/>
            <a:ext cx="565151" cy="362051"/>
          </a:xfrm>
          <a:prstGeom prst="rightArrow">
            <a:avLst>
              <a:gd name="adj1" fmla="val 50000"/>
              <a:gd name="adj2" fmla="val 5855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4757146" y="4766888"/>
            <a:ext cx="6116865" cy="1169995"/>
          </a:xfrm>
          <a:prstGeom prst="roundRect">
            <a:avLst>
              <a:gd name="adj" fmla="val 10889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4706345" y="5205159"/>
            <a:ext cx="565151" cy="362051"/>
          </a:xfrm>
          <a:prstGeom prst="rightArrow">
            <a:avLst>
              <a:gd name="adj1" fmla="val 50000"/>
              <a:gd name="adj2" fmla="val 5855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6765" tIns="48383" rIns="96765" bIns="48383" anchor="ctr"/>
          <a:lstStyle>
            <a:lvl1pPr>
              <a:spcBef>
                <a:spcPct val="20000"/>
              </a:spcBef>
              <a:buChar char="•"/>
              <a:defRPr sz="1500">
                <a:solidFill>
                  <a:srgbClr val="080808"/>
                </a:solidFill>
                <a:latin typeface="Arial" panose="020B0604020202020204" pitchFamily="34" charset="0"/>
                <a:ea typeface="仿宋_GB2312" pitchFamily="1" charset="-122"/>
              </a:defRPr>
            </a:lvl1pPr>
            <a:lvl2pPr marL="590550" indent="-133350">
              <a:spcBef>
                <a:spcPct val="20000"/>
              </a:spcBef>
              <a:buChar char="–"/>
              <a:defRPr sz="1400">
                <a:solidFill>
                  <a:srgbClr val="080808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908050" indent="63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70000" indent="101600"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3538" indent="195263"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907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479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051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62338" indent="195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67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1408576" y="2011491"/>
            <a:ext cx="2904067" cy="4207408"/>
            <a:chOff x="0" y="0"/>
            <a:chExt cx="4320" cy="6960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4320" cy="6960"/>
            </a:xfrm>
            <a:prstGeom prst="rightArrow">
              <a:avLst>
                <a:gd name="adj1" fmla="val 62787"/>
                <a:gd name="adj2" fmla="val 41259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5421" tIns="49727" rIns="95421" bIns="49727" anchor="ctr"/>
            <a:lstStyle>
              <a:lvl1pPr>
                <a:spcBef>
                  <a:spcPct val="20000"/>
                </a:spcBef>
                <a:buChar char="•"/>
                <a:defRPr sz="1500">
                  <a:solidFill>
                    <a:srgbClr val="080808"/>
                  </a:solidFill>
                  <a:latin typeface="Arial" panose="020B0604020202020204" pitchFamily="34" charset="0"/>
                  <a:ea typeface="仿宋_GB2312" pitchFamily="1" charset="-122"/>
                </a:defRPr>
              </a:lvl1pPr>
              <a:lvl2pPr marL="590550" indent="-133350">
                <a:spcBef>
                  <a:spcPct val="20000"/>
                </a:spcBef>
                <a:buChar char="–"/>
                <a:defRPr sz="1400">
                  <a:solidFill>
                    <a:srgbClr val="080808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908050" indent="635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270000" indent="101600">
                <a:spcBef>
                  <a:spcPct val="20000"/>
                </a:spcBef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633538" indent="195263">
                <a:spcBef>
                  <a:spcPct val="20000"/>
                </a:spcBef>
                <a:buChar char="»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090738" indent="1952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547938" indent="1952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005138" indent="1952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462338" indent="1952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67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567" y="2289"/>
              <a:ext cx="3185" cy="2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6765" tIns="48383" rIns="96765" bIns="48383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年底前，党支部召开专题组织生活会</a:t>
              </a:r>
            </a:p>
          </p:txBody>
        </p:sp>
      </p:grp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5271496" y="3668981"/>
            <a:ext cx="5602515" cy="91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6765" tIns="48383" rIns="96765" bIns="48383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面向党员和群众征求意见，开展批评和自我批评，对突出问题和薄弱环节提出整改措施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301126" y="2354496"/>
            <a:ext cx="5572884" cy="91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6765" tIns="48383" rIns="96765" bIns="48383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支部班子及其成员对照职能职责，进行党性分析，查摆问题；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5301127" y="4911385"/>
            <a:ext cx="5381691" cy="91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6765" tIns="48383" rIns="96765" bIns="48383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组织全体党员对支部班子的工作、作风等进行评议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xmlns="" id="{F3B634B1-8A28-49EA-8495-1652A4F29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3298" y="116637"/>
            <a:ext cx="46105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政治工作的学习教育内容</a:t>
            </a:r>
          </a:p>
        </p:txBody>
      </p:sp>
    </p:spTree>
    <p:extLst>
      <p:ext uri="{BB962C8B-B14F-4D97-AF65-F5344CB8AC3E}">
        <p14:creationId xmlns:p14="http://schemas.microsoft.com/office/powerpoint/2010/main" val="9222991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5" name="TextBox 4"/>
          <p:cNvSpPr txBox="1"/>
          <p:nvPr/>
        </p:nvSpPr>
        <p:spPr>
          <a:xfrm>
            <a:off x="4567377" y="874813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立足岗位作贡献</a:t>
            </a:r>
          </a:p>
        </p:txBody>
      </p:sp>
      <p:sp>
        <p:nvSpPr>
          <p:cNvPr id="6" name="矩形 5"/>
          <p:cNvSpPr/>
          <p:nvPr/>
        </p:nvSpPr>
        <p:spPr>
          <a:xfrm>
            <a:off x="912284" y="2065537"/>
            <a:ext cx="1046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针对不同群体党员实际情况，提出党员发挥作用的具体要求：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52818" y="2865509"/>
            <a:ext cx="193887" cy="3656011"/>
            <a:chOff x="414613" y="2149132"/>
            <a:chExt cx="145415" cy="2742008"/>
          </a:xfrm>
        </p:grpSpPr>
        <p:cxnSp>
          <p:nvCxnSpPr>
            <p:cNvPr id="10" name="直接连接符 7"/>
            <p:cNvCxnSpPr>
              <a:cxnSpLocks noChangeShapeType="1"/>
            </p:cNvCxnSpPr>
            <p:nvPr/>
          </p:nvCxnSpPr>
          <p:spPr bwMode="auto">
            <a:xfrm flipH="1">
              <a:off x="487321" y="2291731"/>
              <a:ext cx="1768" cy="2599409"/>
            </a:xfrm>
            <a:prstGeom prst="lin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椭圆 8"/>
            <p:cNvSpPr>
              <a:spLocks noChangeArrowheads="1"/>
            </p:cNvSpPr>
            <p:nvPr/>
          </p:nvSpPr>
          <p:spPr bwMode="auto">
            <a:xfrm>
              <a:off x="414613" y="2149132"/>
              <a:ext cx="145415" cy="138531"/>
            </a:xfrm>
            <a:prstGeom prst="ellips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>
                <a:latin typeface="Arial" pitchFamily="34" charset="0"/>
              </a:endParaRPr>
            </a:p>
          </p:txBody>
        </p:sp>
      </p:grpSp>
      <p:cxnSp>
        <p:nvCxnSpPr>
          <p:cNvPr id="12" name="直接连接符 9"/>
          <p:cNvCxnSpPr>
            <a:cxnSpLocks noChangeShapeType="1"/>
          </p:cNvCxnSpPr>
          <p:nvPr/>
        </p:nvCxnSpPr>
        <p:spPr bwMode="auto">
          <a:xfrm>
            <a:off x="1045396" y="3700911"/>
            <a:ext cx="1419360" cy="0"/>
          </a:xfrm>
          <a:prstGeom prst="line">
            <a:avLst/>
          </a:prstGeom>
          <a:noFill/>
          <a:ln w="1905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18931" y="3925834"/>
            <a:ext cx="1826911" cy="132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重点落实党员设岗定责和承诺践诺制度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808371" y="2865509"/>
            <a:ext cx="177196" cy="3656155"/>
            <a:chOff x="2106278" y="2149132"/>
            <a:chExt cx="132897" cy="2742116"/>
          </a:xfrm>
        </p:grpSpPr>
        <p:cxnSp>
          <p:nvCxnSpPr>
            <p:cNvPr id="21" name="直接连接符 14"/>
            <p:cNvCxnSpPr>
              <a:cxnSpLocks noChangeShapeType="1"/>
              <a:stCxn id="22" idx="4"/>
            </p:cNvCxnSpPr>
            <p:nvPr/>
          </p:nvCxnSpPr>
          <p:spPr bwMode="auto">
            <a:xfrm>
              <a:off x="2172727" y="2287668"/>
              <a:ext cx="0" cy="2603580"/>
            </a:xfrm>
            <a:prstGeom prst="lin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椭圆 15"/>
            <p:cNvSpPr>
              <a:spLocks noChangeArrowheads="1"/>
            </p:cNvSpPr>
            <p:nvPr/>
          </p:nvSpPr>
          <p:spPr bwMode="auto">
            <a:xfrm>
              <a:off x="2106278" y="2149132"/>
              <a:ext cx="132897" cy="138536"/>
            </a:xfrm>
            <a:prstGeom prst="ellips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>
                <a:latin typeface="Arial" pitchFamily="34" charset="0"/>
              </a:endParaRPr>
            </a:p>
          </p:txBody>
        </p:sp>
      </p:grpSp>
      <p:cxnSp>
        <p:nvCxnSpPr>
          <p:cNvPr id="23" name="直接连接符 16"/>
          <p:cNvCxnSpPr>
            <a:cxnSpLocks noChangeShapeType="1"/>
          </p:cNvCxnSpPr>
          <p:nvPr/>
        </p:nvCxnSpPr>
        <p:spPr bwMode="auto">
          <a:xfrm>
            <a:off x="3263083" y="3700252"/>
            <a:ext cx="1426867" cy="0"/>
          </a:xfrm>
          <a:prstGeom prst="line">
            <a:avLst/>
          </a:prstGeom>
          <a:noFill/>
          <a:ln w="1905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19"/>
          <p:cNvSpPr>
            <a:spLocks noChangeArrowheads="1"/>
          </p:cNvSpPr>
          <p:nvPr/>
        </p:nvSpPr>
        <p:spPr bwMode="auto">
          <a:xfrm>
            <a:off x="3108877" y="3935765"/>
            <a:ext cx="1760056" cy="173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重点落实党员示范岗和党员责任区制度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957880" y="2858526"/>
            <a:ext cx="191029" cy="3663149"/>
            <a:chOff x="3718410" y="2143894"/>
            <a:chExt cx="143272" cy="2747362"/>
          </a:xfrm>
        </p:grpSpPr>
        <p:cxnSp>
          <p:nvCxnSpPr>
            <p:cNvPr id="30" name="直接连接符 21"/>
            <p:cNvCxnSpPr>
              <a:cxnSpLocks noChangeShapeType="1"/>
              <a:stCxn id="31" idx="4"/>
            </p:cNvCxnSpPr>
            <p:nvPr/>
          </p:nvCxnSpPr>
          <p:spPr bwMode="auto">
            <a:xfrm>
              <a:off x="3790046" y="2282427"/>
              <a:ext cx="1" cy="2608829"/>
            </a:xfrm>
            <a:prstGeom prst="lin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椭圆 22"/>
            <p:cNvSpPr>
              <a:spLocks noChangeArrowheads="1"/>
            </p:cNvSpPr>
            <p:nvPr/>
          </p:nvSpPr>
          <p:spPr bwMode="auto">
            <a:xfrm>
              <a:off x="3718410" y="2143894"/>
              <a:ext cx="143272" cy="138533"/>
            </a:xfrm>
            <a:prstGeom prst="ellips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>
                <a:latin typeface="Arial" pitchFamily="34" charset="0"/>
              </a:endParaRPr>
            </a:p>
          </p:txBody>
        </p:sp>
      </p:grpSp>
      <p:cxnSp>
        <p:nvCxnSpPr>
          <p:cNvPr id="32" name="直接连接符 23"/>
          <p:cNvCxnSpPr>
            <a:cxnSpLocks noChangeShapeType="1"/>
          </p:cNvCxnSpPr>
          <p:nvPr/>
        </p:nvCxnSpPr>
        <p:spPr bwMode="auto">
          <a:xfrm>
            <a:off x="5391227" y="3701820"/>
            <a:ext cx="1538268" cy="0"/>
          </a:xfrm>
          <a:prstGeom prst="line">
            <a:avLst/>
          </a:prstGeom>
          <a:noFill/>
          <a:ln w="1905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矩形 26"/>
          <p:cNvSpPr>
            <a:spLocks noChangeArrowheads="1"/>
          </p:cNvSpPr>
          <p:nvPr/>
        </p:nvSpPr>
        <p:spPr bwMode="auto">
          <a:xfrm>
            <a:off x="5260498" y="3973089"/>
            <a:ext cx="1754695" cy="173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重点落实党员挂牌上岗、亮明身份制度；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186243" y="2865510"/>
            <a:ext cx="193989" cy="3654661"/>
            <a:chOff x="5389682" y="2149132"/>
            <a:chExt cx="145492" cy="2740996"/>
          </a:xfrm>
        </p:grpSpPr>
        <p:cxnSp>
          <p:nvCxnSpPr>
            <p:cNvPr id="39" name="直接连接符 32"/>
            <p:cNvCxnSpPr>
              <a:cxnSpLocks noChangeShapeType="1"/>
            </p:cNvCxnSpPr>
            <p:nvPr/>
          </p:nvCxnSpPr>
          <p:spPr bwMode="auto">
            <a:xfrm>
              <a:off x="5464197" y="2291679"/>
              <a:ext cx="0" cy="2598449"/>
            </a:xfrm>
            <a:prstGeom prst="lin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椭圆 33"/>
            <p:cNvSpPr>
              <a:spLocks noChangeArrowheads="1"/>
            </p:cNvSpPr>
            <p:nvPr/>
          </p:nvSpPr>
          <p:spPr bwMode="auto">
            <a:xfrm>
              <a:off x="5389682" y="2149132"/>
              <a:ext cx="145492" cy="138480"/>
            </a:xfrm>
            <a:prstGeom prst="ellips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>
                <a:latin typeface="Arial" pitchFamily="34" charset="0"/>
              </a:endParaRPr>
            </a:p>
          </p:txBody>
        </p:sp>
      </p:grpSp>
      <p:cxnSp>
        <p:nvCxnSpPr>
          <p:cNvPr id="41" name="直接连接符 34"/>
          <p:cNvCxnSpPr>
            <a:cxnSpLocks noChangeShapeType="1"/>
          </p:cNvCxnSpPr>
          <p:nvPr/>
        </p:nvCxnSpPr>
        <p:spPr bwMode="auto">
          <a:xfrm>
            <a:off x="7679081" y="3700601"/>
            <a:ext cx="1420100" cy="0"/>
          </a:xfrm>
          <a:prstGeom prst="line">
            <a:avLst/>
          </a:prstGeom>
          <a:noFill/>
          <a:ln w="1905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矩形 35"/>
          <p:cNvSpPr>
            <a:spLocks noChangeArrowheads="1"/>
          </p:cNvSpPr>
          <p:nvPr/>
        </p:nvSpPr>
        <p:spPr bwMode="auto">
          <a:xfrm>
            <a:off x="7285596" y="3977799"/>
            <a:ext cx="2156197" cy="214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促进党员模范履行岗位职责，落实党员到社区报到、直接联系服务群众制度；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9441794" y="2865510"/>
            <a:ext cx="177196" cy="3654671"/>
            <a:chOff x="7081345" y="2149132"/>
            <a:chExt cx="132897" cy="2741003"/>
          </a:xfrm>
        </p:grpSpPr>
        <p:cxnSp>
          <p:nvCxnSpPr>
            <p:cNvPr id="48" name="直接连接符 37"/>
            <p:cNvCxnSpPr>
              <a:cxnSpLocks noChangeShapeType="1"/>
              <a:stCxn id="49" idx="4"/>
            </p:cNvCxnSpPr>
            <p:nvPr/>
          </p:nvCxnSpPr>
          <p:spPr bwMode="auto">
            <a:xfrm>
              <a:off x="7147794" y="2287612"/>
              <a:ext cx="0" cy="2602523"/>
            </a:xfrm>
            <a:prstGeom prst="lin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椭圆 38"/>
            <p:cNvSpPr>
              <a:spLocks noChangeArrowheads="1"/>
            </p:cNvSpPr>
            <p:nvPr/>
          </p:nvSpPr>
          <p:spPr bwMode="auto">
            <a:xfrm>
              <a:off x="7081345" y="2149132"/>
              <a:ext cx="132897" cy="138480"/>
            </a:xfrm>
            <a:prstGeom prst="ellips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>
                <a:latin typeface="Arial" pitchFamily="34" charset="0"/>
              </a:endParaRPr>
            </a:p>
          </p:txBody>
        </p:sp>
      </p:grpSp>
      <p:cxnSp>
        <p:nvCxnSpPr>
          <p:cNvPr id="50" name="直接连接符 39"/>
          <p:cNvCxnSpPr>
            <a:cxnSpLocks noChangeShapeType="1"/>
          </p:cNvCxnSpPr>
          <p:nvPr/>
        </p:nvCxnSpPr>
        <p:spPr bwMode="auto">
          <a:xfrm>
            <a:off x="9819403" y="3701819"/>
            <a:ext cx="1426867" cy="0"/>
          </a:xfrm>
          <a:prstGeom prst="line">
            <a:avLst/>
          </a:prstGeom>
          <a:noFill/>
          <a:ln w="19050" cmpd="sng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" name="矩形 40"/>
          <p:cNvSpPr>
            <a:spLocks noChangeArrowheads="1"/>
          </p:cNvSpPr>
          <p:nvPr/>
        </p:nvSpPr>
        <p:spPr bwMode="auto">
          <a:xfrm>
            <a:off x="9530393" y="3958943"/>
            <a:ext cx="2156423" cy="214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1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重点要求党员增强党的意识，自觉爱党护党为党，敬业修德，奉献社会。</a:t>
            </a:r>
          </a:p>
        </p:txBody>
      </p:sp>
      <p:grpSp>
        <p:nvGrpSpPr>
          <p:cNvPr id="53" name="Group 55"/>
          <p:cNvGrpSpPr>
            <a:grpSpLocks/>
          </p:cNvGrpSpPr>
          <p:nvPr/>
        </p:nvGrpSpPr>
        <p:grpSpPr bwMode="auto">
          <a:xfrm>
            <a:off x="11591303" y="2858525"/>
            <a:ext cx="191029" cy="3663008"/>
            <a:chOff x="5725" y="0"/>
            <a:chExt cx="114501" cy="2497822"/>
          </a:xfrm>
        </p:grpSpPr>
        <p:cxnSp>
          <p:nvCxnSpPr>
            <p:cNvPr id="57" name="直接连接符 42"/>
            <p:cNvCxnSpPr>
              <a:cxnSpLocks noChangeShapeType="1"/>
              <a:stCxn id="58" idx="4"/>
            </p:cNvCxnSpPr>
            <p:nvPr/>
          </p:nvCxnSpPr>
          <p:spPr bwMode="auto">
            <a:xfrm>
              <a:off x="62976" y="125950"/>
              <a:ext cx="1" cy="2371872"/>
            </a:xfrm>
            <a:prstGeom prst="lin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椭圆 43"/>
            <p:cNvSpPr>
              <a:spLocks noChangeArrowheads="1"/>
            </p:cNvSpPr>
            <p:nvPr/>
          </p:nvSpPr>
          <p:spPr bwMode="auto">
            <a:xfrm>
              <a:off x="5725" y="0"/>
              <a:ext cx="114501" cy="125950"/>
            </a:xfrm>
            <a:prstGeom prst="ellipse">
              <a:avLst/>
            </a:prstGeom>
            <a:noFill/>
            <a:ln w="19050" cmpd="sng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2400">
                <a:latin typeface="Arial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889341" y="299808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农村、社区</a:t>
            </a:r>
          </a:p>
        </p:txBody>
      </p:sp>
      <p:sp>
        <p:nvSpPr>
          <p:cNvPr id="63" name="矩形 62"/>
          <p:cNvSpPr/>
          <p:nvPr/>
        </p:nvSpPr>
        <p:spPr>
          <a:xfrm>
            <a:off x="2896969" y="2813414"/>
            <a:ext cx="2156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国有企业、社会组织</a:t>
            </a:r>
          </a:p>
        </p:txBody>
      </p:sp>
      <p:sp>
        <p:nvSpPr>
          <p:cNvPr id="64" name="矩形 63"/>
          <p:cNvSpPr/>
          <p:nvPr/>
        </p:nvSpPr>
        <p:spPr>
          <a:xfrm>
            <a:off x="5197287" y="2813414"/>
            <a:ext cx="1969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窗口单位和服务行业</a:t>
            </a:r>
          </a:p>
        </p:txBody>
      </p:sp>
      <p:sp>
        <p:nvSpPr>
          <p:cNvPr id="65" name="矩形 64"/>
          <p:cNvSpPr/>
          <p:nvPr/>
        </p:nvSpPr>
        <p:spPr>
          <a:xfrm>
            <a:off x="7344140" y="299808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机关事业单位</a:t>
            </a:r>
          </a:p>
        </p:txBody>
      </p:sp>
      <p:sp>
        <p:nvSpPr>
          <p:cNvPr id="66" name="矩形 65"/>
          <p:cNvSpPr/>
          <p:nvPr/>
        </p:nvSpPr>
        <p:spPr>
          <a:xfrm>
            <a:off x="10101950" y="299808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</a:t>
            </a: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xmlns="" id="{F345C2D5-FB51-48B8-94B2-A7ADAB704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3298" y="116637"/>
            <a:ext cx="46105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政治工作的学习教育内容</a:t>
            </a:r>
          </a:p>
        </p:txBody>
      </p:sp>
    </p:spTree>
    <p:extLst>
      <p:ext uri="{BB962C8B-B14F-4D97-AF65-F5344CB8AC3E}">
        <p14:creationId xmlns:p14="http://schemas.microsoft.com/office/powerpoint/2010/main" val="1030629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8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3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3" grpId="0"/>
      <p:bldP spid="24" grpId="0"/>
      <p:bldP spid="33" grpId="0"/>
      <p:bldP spid="42" grpId="0"/>
      <p:bldP spid="51" grpId="0"/>
      <p:bldP spid="62" grpId="0"/>
      <p:bldP spid="63" grpId="0"/>
      <p:bldP spid="64" grpId="0"/>
      <p:bldP spid="65" grpId="0"/>
      <p:bldP spid="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0EE3EC6-29BF-4578-91C1-0CD37D63B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4211472" y="943106"/>
            <a:ext cx="3769054" cy="339796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2E935BD-2D1D-4AC2-8693-A1AACD9926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6571419" y="758699"/>
            <a:ext cx="845548" cy="9826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606209" y="3736034"/>
            <a:ext cx="9000000" cy="1296538"/>
            <a:chOff x="1512491" y="3684167"/>
            <a:chExt cx="9000000" cy="12965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2861628" y="3827543"/>
              <a:ext cx="6301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政治工作的主要措施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3898708" y="1784591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Lifeline JL" panose="00000400000000000000" pitchFamily="2" charset="0"/>
                <a:ea typeface="造字工房力黑（非商用）常规体" pitchFamily="50" charset="-122"/>
              </a:rPr>
              <a:t>第四章</a:t>
            </a:r>
          </a:p>
        </p:txBody>
      </p:sp>
    </p:spTree>
    <p:extLst>
      <p:ext uri="{BB962C8B-B14F-4D97-AF65-F5344CB8AC3E}">
        <p14:creationId xmlns:p14="http://schemas.microsoft.com/office/powerpoint/2010/main" val="29105049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13298" y="116637"/>
            <a:ext cx="46105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政治工作的学习教育内容</a:t>
            </a:r>
          </a:p>
        </p:txBody>
      </p:sp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362193" y="87481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围绕专题学习讨论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78967" y="2276872"/>
            <a:ext cx="5634067" cy="768085"/>
            <a:chOff x="3226770" y="1707654"/>
            <a:chExt cx="4225550" cy="576064"/>
          </a:xfrm>
        </p:grpSpPr>
        <p:sp>
          <p:nvSpPr>
            <p:cNvPr id="8" name="圆角矩形 7"/>
            <p:cNvSpPr/>
            <p:nvPr/>
          </p:nvSpPr>
          <p:spPr>
            <a:xfrm>
              <a:off x="3226770" y="1707654"/>
              <a:ext cx="4225550" cy="43204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个人自学与集中学习相结合</a:t>
              </a:r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6965415" y="1971444"/>
              <a:ext cx="486905" cy="312274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27712" y="3332989"/>
            <a:ext cx="2592288" cy="2592288"/>
            <a:chOff x="1487117" y="2499742"/>
            <a:chExt cx="1944216" cy="1944216"/>
          </a:xfrm>
        </p:grpSpPr>
        <p:sp>
          <p:nvSpPr>
            <p:cNvPr id="12" name="矩形 11"/>
            <p:cNvSpPr/>
            <p:nvPr/>
          </p:nvSpPr>
          <p:spPr>
            <a:xfrm>
              <a:off x="1487117" y="2499742"/>
              <a:ext cx="1944216" cy="50405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每季度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487117" y="3147814"/>
              <a:ext cx="1944216" cy="12961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党支部每季度召开一次全体党员会议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12944" y="3332989"/>
            <a:ext cx="2592288" cy="2592288"/>
            <a:chOff x="1487117" y="2499742"/>
            <a:chExt cx="1944216" cy="1944216"/>
          </a:xfrm>
        </p:grpSpPr>
        <p:sp>
          <p:nvSpPr>
            <p:cNvPr id="17" name="矩形 16"/>
            <p:cNvSpPr/>
            <p:nvPr/>
          </p:nvSpPr>
          <p:spPr>
            <a:xfrm>
              <a:off x="1487117" y="2499742"/>
              <a:ext cx="1944216" cy="50405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围绕一个专题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487117" y="3147814"/>
              <a:ext cx="1944216" cy="12961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每次围绕一个专题组织讨论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286769" y="3332989"/>
            <a:ext cx="3048000" cy="25922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按照“三会一课”制度，党小组要定期组织党员集中学习；不设党小组的，以党支部为单位集中学习。</a:t>
            </a:r>
          </a:p>
        </p:txBody>
      </p:sp>
    </p:spTree>
    <p:extLst>
      <p:ext uri="{BB962C8B-B14F-4D97-AF65-F5344CB8AC3E}">
        <p14:creationId xmlns:p14="http://schemas.microsoft.com/office/powerpoint/2010/main" val="41351882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3746640" y="874813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领导机关领导干部作表率</a:t>
            </a:r>
          </a:p>
        </p:txBody>
      </p:sp>
      <p:sp>
        <p:nvSpPr>
          <p:cNvPr id="7" name="MH_Other_1"/>
          <p:cNvSpPr/>
          <p:nvPr/>
        </p:nvSpPr>
        <p:spPr>
          <a:xfrm>
            <a:off x="1140884" y="2537851"/>
            <a:ext cx="863600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dirty="0">
                <a:solidFill>
                  <a:srgbClr val="FEFFFF"/>
                </a:solidFill>
                <a:ea typeface="幼圆" panose="02010509060101010101" pitchFamily="49" charset="-122"/>
              </a:rPr>
              <a:t>01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04484" y="2537851"/>
            <a:ext cx="2292349" cy="3291416"/>
            <a:chOff x="1503363" y="1903388"/>
            <a:chExt cx="1719262" cy="2468562"/>
          </a:xfrm>
        </p:grpSpPr>
        <p:sp>
          <p:nvSpPr>
            <p:cNvPr id="8" name="MH_SubTitle_1"/>
            <p:cNvSpPr/>
            <p:nvPr/>
          </p:nvSpPr>
          <p:spPr>
            <a:xfrm>
              <a:off x="1503363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133" dirty="0">
                  <a:solidFill>
                    <a:srgbClr val="1C1C1C"/>
                  </a:solidFill>
                  <a:latin typeface="微软雅黑" pitchFamily="34" charset="-122"/>
                  <a:ea typeface="微软雅黑" pitchFamily="34" charset="-122"/>
                </a:rPr>
                <a:t>党员领导干部要走在前面、深学一层，严格执行双重组织生活制度，以普通党员身份参加所在支部的组织生活。</a:t>
              </a:r>
            </a:p>
          </p:txBody>
        </p:sp>
        <p:sp>
          <p:nvSpPr>
            <p:cNvPr id="9" name="MH_Other_2"/>
            <p:cNvSpPr/>
            <p:nvPr/>
          </p:nvSpPr>
          <p:spPr>
            <a:xfrm rot="16200000">
              <a:off x="2921000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ea typeface="幼圆" panose="02010509060101010101" pitchFamily="49" charset="-122"/>
              </a:endParaRPr>
            </a:p>
          </p:txBody>
        </p:sp>
      </p:grpSp>
      <p:sp>
        <p:nvSpPr>
          <p:cNvPr id="10" name="MH_Other_3"/>
          <p:cNvSpPr/>
          <p:nvPr/>
        </p:nvSpPr>
        <p:spPr>
          <a:xfrm>
            <a:off x="4548717" y="2537851"/>
            <a:ext cx="861483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>
                <a:solidFill>
                  <a:srgbClr val="FEFFFF"/>
                </a:solidFill>
                <a:ea typeface="幼圆" panose="02010509060101010101" pitchFamily="49" charset="-122"/>
              </a:rPr>
              <a:t>02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10201" y="2537851"/>
            <a:ext cx="2292351" cy="3291416"/>
            <a:chOff x="4057650" y="1903388"/>
            <a:chExt cx="1719263" cy="2468562"/>
          </a:xfrm>
        </p:grpSpPr>
        <p:sp>
          <p:nvSpPr>
            <p:cNvPr id="11" name="MH_SubTitle_2"/>
            <p:cNvSpPr/>
            <p:nvPr/>
          </p:nvSpPr>
          <p:spPr>
            <a:xfrm>
              <a:off x="4057650" y="1903388"/>
              <a:ext cx="1719263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Autofit/>
            </a:bodyPr>
            <a:lstStyle/>
            <a:p>
              <a:pPr algn="ctr">
                <a:lnSpc>
                  <a:spcPct val="140000"/>
                </a:lnSpc>
                <a:defRPr/>
              </a:pPr>
              <a:r>
                <a:rPr lang="zh-CN" altLang="en-US" sz="2133" dirty="0">
                  <a:solidFill>
                    <a:srgbClr val="1C1C1C"/>
                  </a:solidFill>
                  <a:latin typeface="微软雅黑" pitchFamily="34" charset="-122"/>
                  <a:ea typeface="微软雅黑" pitchFamily="34" charset="-122"/>
                </a:rPr>
                <a:t>要召开党委会，专题学习党章党规和习近平总书记系列重要讲话；组织集中研讨，深化学习效果。</a:t>
              </a:r>
            </a:p>
          </p:txBody>
        </p:sp>
        <p:sp>
          <p:nvSpPr>
            <p:cNvPr id="12" name="MH_Other_4"/>
            <p:cNvSpPr/>
            <p:nvPr/>
          </p:nvSpPr>
          <p:spPr>
            <a:xfrm rot="16200000">
              <a:off x="5475288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ea typeface="幼圆" panose="02010509060101010101" pitchFamily="49" charset="-122"/>
              </a:endParaRPr>
            </a:p>
          </p:txBody>
        </p:sp>
      </p:grpSp>
      <p:sp>
        <p:nvSpPr>
          <p:cNvPr id="13" name="MH_Other_5"/>
          <p:cNvSpPr/>
          <p:nvPr/>
        </p:nvSpPr>
        <p:spPr>
          <a:xfrm>
            <a:off x="7954434" y="2537851"/>
            <a:ext cx="861484" cy="698500"/>
          </a:xfrm>
          <a:custGeom>
            <a:avLst/>
            <a:gdLst>
              <a:gd name="connsiteX0" fmla="*/ 0 w 2429934"/>
              <a:gd name="connsiteY0" fmla="*/ 360367 h 372534"/>
              <a:gd name="connsiteX1" fmla="*/ 2429934 w 2429934"/>
              <a:gd name="connsiteY1" fmla="*/ 360367 h 372534"/>
              <a:gd name="connsiteX2" fmla="*/ 2429934 w 2429934"/>
              <a:gd name="connsiteY2" fmla="*/ 372534 h 372534"/>
              <a:gd name="connsiteX3" fmla="*/ 0 w 2429934"/>
              <a:gd name="connsiteY3" fmla="*/ 372534 h 372534"/>
              <a:gd name="connsiteX4" fmla="*/ 0 w 2429934"/>
              <a:gd name="connsiteY4" fmla="*/ 30167 h 372534"/>
              <a:gd name="connsiteX5" fmla="*/ 2429934 w 2429934"/>
              <a:gd name="connsiteY5" fmla="*/ 30167 h 372534"/>
              <a:gd name="connsiteX6" fmla="*/ 2429934 w 2429934"/>
              <a:gd name="connsiteY6" fmla="*/ 342367 h 372534"/>
              <a:gd name="connsiteX7" fmla="*/ 0 w 2429934"/>
              <a:gd name="connsiteY7" fmla="*/ 342367 h 372534"/>
              <a:gd name="connsiteX8" fmla="*/ 0 w 2429934"/>
              <a:gd name="connsiteY8" fmla="*/ 0 h 372534"/>
              <a:gd name="connsiteX9" fmla="*/ 2429934 w 2429934"/>
              <a:gd name="connsiteY9" fmla="*/ 0 h 372534"/>
              <a:gd name="connsiteX10" fmla="*/ 2429934 w 2429934"/>
              <a:gd name="connsiteY10" fmla="*/ 12167 h 372534"/>
              <a:gd name="connsiteX11" fmla="*/ 0 w 2429934"/>
              <a:gd name="connsiteY11" fmla="*/ 12167 h 37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29934" h="372534">
                <a:moveTo>
                  <a:pt x="0" y="360367"/>
                </a:moveTo>
                <a:lnTo>
                  <a:pt x="2429934" y="360367"/>
                </a:lnTo>
                <a:lnTo>
                  <a:pt x="2429934" y="372534"/>
                </a:lnTo>
                <a:lnTo>
                  <a:pt x="0" y="372534"/>
                </a:lnTo>
                <a:close/>
                <a:moveTo>
                  <a:pt x="0" y="30167"/>
                </a:moveTo>
                <a:lnTo>
                  <a:pt x="2429934" y="30167"/>
                </a:lnTo>
                <a:lnTo>
                  <a:pt x="2429934" y="342367"/>
                </a:lnTo>
                <a:lnTo>
                  <a:pt x="0" y="342367"/>
                </a:lnTo>
                <a:close/>
                <a:moveTo>
                  <a:pt x="0" y="0"/>
                </a:moveTo>
                <a:lnTo>
                  <a:pt x="2429934" y="0"/>
                </a:lnTo>
                <a:lnTo>
                  <a:pt x="2429934" y="12167"/>
                </a:lnTo>
                <a:lnTo>
                  <a:pt x="0" y="1216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>
                <a:solidFill>
                  <a:srgbClr val="FEFFFF"/>
                </a:solidFill>
                <a:ea typeface="幼圆" panose="02010509060101010101" pitchFamily="49" charset="-122"/>
              </a:rPr>
              <a:t>03</a:t>
            </a:r>
            <a:endParaRPr lang="zh-CN" altLang="en-US" sz="2667" dirty="0">
              <a:solidFill>
                <a:srgbClr val="FEFFFF"/>
              </a:solidFill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15918" y="2537851"/>
            <a:ext cx="2292349" cy="3291416"/>
            <a:chOff x="6611938" y="1903388"/>
            <a:chExt cx="1719262" cy="2468562"/>
          </a:xfrm>
        </p:grpSpPr>
        <p:sp>
          <p:nvSpPr>
            <p:cNvPr id="14" name="MH_SubTitle_3"/>
            <p:cNvSpPr/>
            <p:nvPr/>
          </p:nvSpPr>
          <p:spPr>
            <a:xfrm>
              <a:off x="6611938" y="1903388"/>
              <a:ext cx="1719262" cy="2468562"/>
            </a:xfrm>
            <a:prstGeom prst="rect">
              <a:avLst/>
            </a:prstGeom>
            <a:solidFill>
              <a:srgbClr val="FEFFFF"/>
            </a:solidFill>
            <a:ln w="9525">
              <a:solidFill>
                <a:srgbClr val="B2B2B2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000" tIns="96000" rIns="96000" bIns="96000" anchor="ctr">
              <a:normAutofit/>
            </a:bodyPr>
            <a:lstStyle/>
            <a:p>
              <a:pPr algn="just">
                <a:lnSpc>
                  <a:spcPct val="140000"/>
                </a:lnSpc>
                <a:defRPr/>
              </a:pPr>
              <a:r>
                <a:rPr lang="zh-CN" altLang="en-US" sz="2133" dirty="0">
                  <a:solidFill>
                    <a:srgbClr val="1C1C1C"/>
                  </a:solidFill>
                  <a:latin typeface="微软雅黑" pitchFamily="34" charset="-122"/>
                  <a:ea typeface="微软雅黑" pitchFamily="34" charset="-122"/>
                </a:rPr>
                <a:t>年度民主生活会要以“两学一做”为主题，领导班子和领导干部把自己摆进去，查找问题。</a:t>
              </a:r>
            </a:p>
          </p:txBody>
        </p:sp>
        <p:sp>
          <p:nvSpPr>
            <p:cNvPr id="15" name="MH_Other_6"/>
            <p:cNvSpPr/>
            <p:nvPr/>
          </p:nvSpPr>
          <p:spPr>
            <a:xfrm rot="16200000">
              <a:off x="8029575" y="4070325"/>
              <a:ext cx="301625" cy="301625"/>
            </a:xfrm>
            <a:prstGeom prst="rtTriangl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ea typeface="幼圆" panose="02010509060101010101" pitchFamily="49" charset="-122"/>
              </a:endParaRPr>
            </a:p>
          </p:txBody>
        </p:sp>
      </p:grpSp>
      <p:sp>
        <p:nvSpPr>
          <p:cNvPr id="19" name="TextBox 1">
            <a:extLst>
              <a:ext uri="{FF2B5EF4-FFF2-40B4-BE49-F238E27FC236}">
                <a16:creationId xmlns:a16="http://schemas.microsoft.com/office/drawing/2014/main" xmlns="" id="{D4956D7A-2621-4C86-BCBF-D53B68287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3298" y="116637"/>
            <a:ext cx="4610558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政治工作的学习教育内容</a:t>
            </a:r>
          </a:p>
        </p:txBody>
      </p:sp>
    </p:spTree>
    <p:extLst>
      <p:ext uri="{BB962C8B-B14F-4D97-AF65-F5344CB8AC3E}">
        <p14:creationId xmlns:p14="http://schemas.microsoft.com/office/powerpoint/2010/main" val="458757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0A9EE8F-A720-4682-AE6B-F30FDB113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3276600" y="598714"/>
            <a:ext cx="5638800" cy="50836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FD0D32D-3B56-4EEB-B6A9-3C5395B248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7006212" y="832757"/>
            <a:ext cx="1115367" cy="129623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69068A5-75F6-442D-A86D-26AF750CB7B5}"/>
              </a:ext>
            </a:extLst>
          </p:cNvPr>
          <p:cNvSpPr txBox="1"/>
          <p:nvPr/>
        </p:nvSpPr>
        <p:spPr>
          <a:xfrm>
            <a:off x="2603951" y="1646883"/>
            <a:ext cx="682751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不忘初心 </a:t>
            </a:r>
            <a:endParaRPr lang="en-US" altLang="zh-CN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  <a:p>
            <a:r>
              <a:rPr lang="en-US" altLang="zh-CN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    </a:t>
            </a:r>
            <a:r>
              <a:rPr lang="zh-CN" altLang="en-US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放飞梦想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CB2E1EE-513A-438F-B855-52F9361AE130}"/>
              </a:ext>
            </a:extLst>
          </p:cNvPr>
          <p:cNvSpPr/>
          <p:nvPr/>
        </p:nvSpPr>
        <p:spPr>
          <a:xfrm>
            <a:off x="3772007" y="4556894"/>
            <a:ext cx="4903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请插入您相关的文本内容和其它内容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xmlns="" id="{C9A674F1-E60E-4FC9-9C6D-D14C17346EA5}"/>
              </a:ext>
            </a:extLst>
          </p:cNvPr>
          <p:cNvSpPr txBox="1"/>
          <p:nvPr/>
        </p:nvSpPr>
        <p:spPr>
          <a:xfrm>
            <a:off x="4213639" y="5088206"/>
            <a:ext cx="402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汇报人：某某某     时间：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2017.10.01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19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827652" y="183123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政治工作的主要措施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 flipV="1">
            <a:off x="1979087" y="2199671"/>
            <a:ext cx="8445500" cy="343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765" tIns="48383" rIns="96765" bIns="48383" anchor="ctr"/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000">
              <a:solidFill>
                <a:schemeClr val="bg1"/>
              </a:solidFill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2700869" y="4293096"/>
            <a:ext cx="2059417" cy="1508976"/>
          </a:xfrm>
          <a:prstGeom prst="roundRect">
            <a:avLst>
              <a:gd name="adj" fmla="val 7333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anchor="ctr"/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中央纪委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机关</a:t>
            </a:r>
          </a:p>
        </p:txBody>
      </p:sp>
      <p:sp>
        <p:nvSpPr>
          <p:cNvPr id="8" name="Freeform 23"/>
          <p:cNvSpPr>
            <a:spLocks/>
          </p:cNvSpPr>
          <p:nvPr/>
        </p:nvSpPr>
        <p:spPr bwMode="auto">
          <a:xfrm>
            <a:off x="3490883" y="2858121"/>
            <a:ext cx="2010336" cy="1311207"/>
          </a:xfrm>
          <a:custGeom>
            <a:avLst/>
            <a:gdLst>
              <a:gd name="T0" fmla="*/ 0 w 735"/>
              <a:gd name="T1" fmla="*/ 0 h 532"/>
              <a:gd name="T2" fmla="*/ 6322 w 735"/>
              <a:gd name="T3" fmla="*/ 3354 h 532"/>
              <a:gd name="T4" fmla="*/ 9548 w 735"/>
              <a:gd name="T5" fmla="*/ 3354 h 532"/>
              <a:gd name="T6" fmla="*/ 10540 w 735"/>
              <a:gd name="T7" fmla="*/ 4136 h 532"/>
              <a:gd name="T8" fmla="*/ 10573 w 735"/>
              <a:gd name="T9" fmla="*/ 6675 h 532"/>
              <a:gd name="T10" fmla="*/ 9898 w 735"/>
              <a:gd name="T11" fmla="*/ 6643 h 532"/>
              <a:gd name="T12" fmla="*/ 11073 w 735"/>
              <a:gd name="T13" fmla="*/ 8835 h 532"/>
              <a:gd name="T14" fmla="*/ 12163 w 735"/>
              <a:gd name="T15" fmla="*/ 6675 h 532"/>
              <a:gd name="T16" fmla="*/ 11517 w 735"/>
              <a:gd name="T17" fmla="*/ 6675 h 532"/>
              <a:gd name="T18" fmla="*/ 11484 w 735"/>
              <a:gd name="T19" fmla="*/ 3753 h 532"/>
              <a:gd name="T20" fmla="*/ 10194 w 735"/>
              <a:gd name="T21" fmla="*/ 2490 h 532"/>
              <a:gd name="T22" fmla="*/ 5545 w 735"/>
              <a:gd name="T23" fmla="*/ 2474 h 532"/>
              <a:gd name="T24" fmla="*/ 1143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4953000" y="4293096"/>
            <a:ext cx="2059517" cy="1508976"/>
          </a:xfrm>
          <a:prstGeom prst="roundRect">
            <a:avLst>
              <a:gd name="adj" fmla="val 7333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anchor="ctr"/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中央宣传部</a:t>
            </a:r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5795224" y="2858121"/>
            <a:ext cx="387840" cy="1311207"/>
          </a:xfrm>
          <a:custGeom>
            <a:avLst/>
            <a:gdLst>
              <a:gd name="T0" fmla="*/ 610 w 142"/>
              <a:gd name="T1" fmla="*/ 14 h 604"/>
              <a:gd name="T2" fmla="*/ 744 w 142"/>
              <a:gd name="T3" fmla="*/ 6080 h 604"/>
              <a:gd name="T4" fmla="*/ 0 w 142"/>
              <a:gd name="T5" fmla="*/ 6106 h 604"/>
              <a:gd name="T6" fmla="*/ 1191 w 142"/>
              <a:gd name="T7" fmla="*/ 7782 h 604"/>
              <a:gd name="T8" fmla="*/ 2345 w 142"/>
              <a:gd name="T9" fmla="*/ 6106 h 604"/>
              <a:gd name="T10" fmla="*/ 1650 w 142"/>
              <a:gd name="T11" fmla="*/ 6106 h 604"/>
              <a:gd name="T12" fmla="*/ 1633 w 142"/>
              <a:gd name="T13" fmla="*/ 0 h 604"/>
              <a:gd name="T14" fmla="*/ 610 w 142"/>
              <a:gd name="T15" fmla="*/ 14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7195512" y="4293096"/>
            <a:ext cx="2056440" cy="1508976"/>
          </a:xfrm>
          <a:prstGeom prst="roundRect">
            <a:avLst>
              <a:gd name="adj" fmla="val 7333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anchor="ctr"/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中央党校</a:t>
            </a:r>
          </a:p>
        </p:txBody>
      </p:sp>
      <p:sp>
        <p:nvSpPr>
          <p:cNvPr id="16" name="Freeform 25"/>
          <p:cNvSpPr>
            <a:spLocks/>
          </p:cNvSpPr>
          <p:nvPr/>
        </p:nvSpPr>
        <p:spPr bwMode="auto">
          <a:xfrm flipH="1">
            <a:off x="6479119" y="2858121"/>
            <a:ext cx="2011413" cy="1311207"/>
          </a:xfrm>
          <a:custGeom>
            <a:avLst/>
            <a:gdLst>
              <a:gd name="T0" fmla="*/ 0 w 735"/>
              <a:gd name="T1" fmla="*/ 0 h 532"/>
              <a:gd name="T2" fmla="*/ 6336 w 735"/>
              <a:gd name="T3" fmla="*/ 3354 h 532"/>
              <a:gd name="T4" fmla="*/ 9569 w 735"/>
              <a:gd name="T5" fmla="*/ 3354 h 532"/>
              <a:gd name="T6" fmla="*/ 10563 w 735"/>
              <a:gd name="T7" fmla="*/ 4136 h 532"/>
              <a:gd name="T8" fmla="*/ 10596 w 735"/>
              <a:gd name="T9" fmla="*/ 6675 h 532"/>
              <a:gd name="T10" fmla="*/ 9916 w 735"/>
              <a:gd name="T11" fmla="*/ 6643 h 532"/>
              <a:gd name="T12" fmla="*/ 11092 w 735"/>
              <a:gd name="T13" fmla="*/ 8835 h 532"/>
              <a:gd name="T14" fmla="*/ 12188 w 735"/>
              <a:gd name="T15" fmla="*/ 6675 h 532"/>
              <a:gd name="T16" fmla="*/ 11540 w 735"/>
              <a:gd name="T17" fmla="*/ 6675 h 532"/>
              <a:gd name="T18" fmla="*/ 11508 w 735"/>
              <a:gd name="T19" fmla="*/ 3753 h 532"/>
              <a:gd name="T20" fmla="*/ 10213 w 735"/>
              <a:gd name="T21" fmla="*/ 2490 h 532"/>
              <a:gd name="T22" fmla="*/ 5554 w 735"/>
              <a:gd name="T23" fmla="*/ 2474 h 532"/>
              <a:gd name="T24" fmla="*/ 1144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>
            <a:off x="2705103" y="2005309"/>
            <a:ext cx="6548967" cy="785079"/>
            <a:chOff x="2028827" y="1503981"/>
            <a:chExt cx="4911725" cy="588809"/>
          </a:xfrm>
        </p:grpSpPr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>
              <a:off x="2028827" y="1503981"/>
              <a:ext cx="4911725" cy="588809"/>
            </a:xfrm>
            <a:prstGeom prst="roundRect">
              <a:avLst>
                <a:gd name="adj" fmla="val 7333"/>
              </a:avLst>
            </a:pr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anchor="ctr"/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000" b="1"/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2464596" y="1623244"/>
              <a:ext cx="4040187" cy="350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6765" tIns="48383" rIns="96765" bIns="48383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中央组织部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912284" y="932724"/>
            <a:ext cx="1046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“两学一做”学习教育在中央政治局常委会领导下进行</a:t>
            </a:r>
          </a:p>
        </p:txBody>
      </p:sp>
    </p:spTree>
    <p:extLst>
      <p:ext uri="{BB962C8B-B14F-4D97-AF65-F5344CB8AC3E}">
        <p14:creationId xmlns:p14="http://schemas.microsoft.com/office/powerpoint/2010/main" val="37024265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5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5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5" grpId="0" animBg="1"/>
      <p:bldP spid="16" grpId="0" animBg="1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772562" y="87481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层层落实责任</a:t>
            </a:r>
          </a:p>
        </p:txBody>
      </p:sp>
      <p:sp>
        <p:nvSpPr>
          <p:cNvPr id="10" name="矩形 9"/>
          <p:cNvSpPr/>
          <p:nvPr/>
        </p:nvSpPr>
        <p:spPr>
          <a:xfrm>
            <a:off x="1291986" y="5851749"/>
            <a:ext cx="3326552" cy="50276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各级党委（党组）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22325" y="1991519"/>
            <a:ext cx="2041318" cy="2046308"/>
            <a:chOff x="879909" y="1493639"/>
            <a:chExt cx="1530988" cy="1534731"/>
          </a:xfrm>
        </p:grpSpPr>
        <p:pic>
          <p:nvPicPr>
            <p:cNvPr id="11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909" y="1493639"/>
              <a:ext cx="1530988" cy="15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924693" y="1707006"/>
              <a:ext cx="1344358" cy="1084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两</a:t>
              </a:r>
              <a:r>
                <a:rPr lang="zh-CN" altLang="en-US" sz="8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学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46884" y="3609678"/>
            <a:ext cx="2041318" cy="2046308"/>
            <a:chOff x="879909" y="1493639"/>
            <a:chExt cx="1530988" cy="1534731"/>
          </a:xfrm>
        </p:grpSpPr>
        <p:pic>
          <p:nvPicPr>
            <p:cNvPr id="15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909" y="1493639"/>
              <a:ext cx="1530988" cy="15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924693" y="1707006"/>
              <a:ext cx="1344358" cy="1084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33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8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做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5519937" y="2372883"/>
            <a:ext cx="5857148" cy="57606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尽好责、抓到位、见实效</a:t>
            </a:r>
          </a:p>
        </p:txBody>
      </p:sp>
      <p:sp>
        <p:nvSpPr>
          <p:cNvPr id="19" name="矩形 18"/>
          <p:cNvSpPr/>
          <p:nvPr/>
        </p:nvSpPr>
        <p:spPr>
          <a:xfrm>
            <a:off x="5519937" y="3107101"/>
            <a:ext cx="5857148" cy="3312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5867401" y="3496088"/>
            <a:ext cx="5221155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u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省（自治区、直辖市）和部门（系统）党委（党组）要结合实际作出部署安排，加强具体指导。</a:t>
            </a:r>
          </a:p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u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县级党委要制定具体实施方案，保障工作力量，加强督促指导把关。</a:t>
            </a: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xmlns="" id="{6F29C6A9-6765-4415-AB72-00680AC19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652" y="183123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政治工作的主要措施</a:t>
            </a:r>
          </a:p>
        </p:txBody>
      </p:sp>
    </p:spTree>
    <p:extLst>
      <p:ext uri="{BB962C8B-B14F-4D97-AF65-F5344CB8AC3E}">
        <p14:creationId xmlns:p14="http://schemas.microsoft.com/office/powerpoint/2010/main" val="922065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772562" y="87481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强化组织保障</a:t>
            </a:r>
          </a:p>
        </p:txBody>
      </p:sp>
      <p:sp>
        <p:nvSpPr>
          <p:cNvPr id="52" name="等腰三角形 45"/>
          <p:cNvSpPr/>
          <p:nvPr/>
        </p:nvSpPr>
        <p:spPr>
          <a:xfrm>
            <a:off x="1588641" y="4453434"/>
            <a:ext cx="2600484" cy="1783060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3" name="TextBox 52"/>
          <p:cNvSpPr txBox="1"/>
          <p:nvPr/>
        </p:nvSpPr>
        <p:spPr>
          <a:xfrm>
            <a:off x="1588641" y="4711006"/>
            <a:ext cx="2600484" cy="14365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基层党组织工作力度，配齐配强班子特别是带头人，健全工作制度，确保有人抓、有人管。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847862" y="4711006"/>
            <a:ext cx="2438133" cy="14365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集中排查，摸清“口袋”党员、长期与党组织失去联系党员情况，理顺党员组织关系。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38186" y="4861545"/>
            <a:ext cx="2600484" cy="1077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要对基层党组织书记、组织委员、组织员等党务骨干普遍进行培训。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936817" y="2305896"/>
            <a:ext cx="1904132" cy="2025472"/>
            <a:chOff x="1280133" y="1276560"/>
            <a:chExt cx="1728000" cy="1838115"/>
          </a:xfrm>
        </p:grpSpPr>
        <p:sp>
          <p:nvSpPr>
            <p:cNvPr id="57" name="椭圆 56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366583" y="1740724"/>
              <a:ext cx="1555101" cy="8379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/>
                <a:t>加大</a:t>
              </a:r>
              <a:endParaRPr lang="en-US" altLang="zh-CN" sz="2400" dirty="0"/>
            </a:p>
            <a:p>
              <a:pPr>
                <a:lnSpc>
                  <a:spcPct val="125000"/>
                </a:lnSpc>
              </a:pPr>
              <a:r>
                <a:rPr lang="zh-CN" altLang="en-US" sz="2400" dirty="0"/>
                <a:t>整顿</a:t>
              </a:r>
              <a:endParaRPr lang="zh-CN" altLang="en-US" sz="4800" dirty="0"/>
            </a:p>
          </p:txBody>
        </p:sp>
        <p:sp>
          <p:nvSpPr>
            <p:cNvPr id="59" name="等腰三角形 58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33687" y="2298253"/>
            <a:ext cx="1904132" cy="2032391"/>
            <a:chOff x="3616599" y="1270281"/>
            <a:chExt cx="1728000" cy="1844394"/>
          </a:xfrm>
        </p:grpSpPr>
        <p:sp>
          <p:nvSpPr>
            <p:cNvPr id="61" name="椭圆 60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818911" y="1764949"/>
              <a:ext cx="1323376" cy="8379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/>
                <a:t>开展</a:t>
              </a:r>
              <a:endParaRPr lang="en-US" altLang="zh-CN" sz="2400" dirty="0"/>
            </a:p>
            <a:p>
              <a:pPr>
                <a:lnSpc>
                  <a:spcPct val="125000"/>
                </a:lnSpc>
              </a:pPr>
              <a:r>
                <a:rPr lang="zh-CN" altLang="en-US" sz="2400" dirty="0"/>
                <a:t>党员</a:t>
              </a:r>
            </a:p>
          </p:txBody>
        </p:sp>
        <p:sp>
          <p:nvSpPr>
            <p:cNvPr id="63" name="等腰三角形 62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186362" y="2306721"/>
            <a:ext cx="1904132" cy="2024727"/>
            <a:chOff x="5990153" y="1277236"/>
            <a:chExt cx="1728000" cy="1837439"/>
          </a:xfrm>
        </p:grpSpPr>
        <p:sp>
          <p:nvSpPr>
            <p:cNvPr id="65" name="椭圆 64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89054" y="1781528"/>
              <a:ext cx="1330199" cy="8379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/>
                <a:t>进行</a:t>
              </a:r>
              <a:endParaRPr lang="en-US" altLang="zh-CN" sz="2400" dirty="0"/>
            </a:p>
            <a:p>
              <a:pPr>
                <a:lnSpc>
                  <a:spcPct val="125000"/>
                </a:lnSpc>
              </a:pPr>
              <a:r>
                <a:rPr lang="zh-CN" altLang="en-US" sz="2400" dirty="0"/>
                <a:t>培训</a:t>
              </a:r>
            </a:p>
          </p:txBody>
        </p:sp>
        <p:sp>
          <p:nvSpPr>
            <p:cNvPr id="67" name="等腰三角形 66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68" name="等腰三角形 45"/>
          <p:cNvSpPr/>
          <p:nvPr/>
        </p:nvSpPr>
        <p:spPr>
          <a:xfrm>
            <a:off x="4685511" y="4453434"/>
            <a:ext cx="2600484" cy="1783060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9" name="等腰三角形 45"/>
          <p:cNvSpPr/>
          <p:nvPr/>
        </p:nvSpPr>
        <p:spPr>
          <a:xfrm>
            <a:off x="7838186" y="4453434"/>
            <a:ext cx="2600484" cy="1783060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xmlns="" id="{9C15364C-7A2B-4AE0-8C97-2551A5827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652" y="183123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政治工作的主要措施</a:t>
            </a:r>
          </a:p>
        </p:txBody>
      </p:sp>
    </p:spTree>
    <p:extLst>
      <p:ext uri="{BB962C8B-B14F-4D97-AF65-F5344CB8AC3E}">
        <p14:creationId xmlns:p14="http://schemas.microsoft.com/office/powerpoint/2010/main" val="26330860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2" grpId="0" animBg="1"/>
      <p:bldP spid="53" grpId="0"/>
      <p:bldP spid="54" grpId="0"/>
      <p:bldP spid="55" grpId="0"/>
      <p:bldP spid="68" grpId="0" animBg="1"/>
      <p:bldP spid="6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0EE3EC6-29BF-4578-91C1-0CD37D63B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4211472" y="943106"/>
            <a:ext cx="3769054" cy="339796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2E935BD-2D1D-4AC2-8693-A1AACD9926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6571419" y="758699"/>
            <a:ext cx="845548" cy="9826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606209" y="3736034"/>
            <a:ext cx="9000000" cy="1296538"/>
            <a:chOff x="1512491" y="3684167"/>
            <a:chExt cx="9000000" cy="12965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2861628" y="3827543"/>
              <a:ext cx="6301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政治工作的组织领导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3898708" y="1784591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Lifeline JL" panose="00000400000000000000" pitchFamily="2" charset="0"/>
                <a:ea typeface="造字工房力黑（非商用）常规体" pitchFamily="50" charset="-122"/>
              </a:rPr>
              <a:t>第五章</a:t>
            </a:r>
          </a:p>
        </p:txBody>
      </p:sp>
    </p:spTree>
    <p:extLst>
      <p:ext uri="{BB962C8B-B14F-4D97-AF65-F5344CB8AC3E}">
        <p14:creationId xmlns:p14="http://schemas.microsoft.com/office/powerpoint/2010/main" val="553047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772562" y="87481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注重分类指导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424143" y="2084533"/>
            <a:ext cx="1855743" cy="1860280"/>
            <a:chOff x="1645293" y="840344"/>
            <a:chExt cx="1391807" cy="1395210"/>
          </a:xfrm>
        </p:grpSpPr>
        <p:pic>
          <p:nvPicPr>
            <p:cNvPr id="11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5293" y="840344"/>
              <a:ext cx="1391807" cy="1395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787198" y="937785"/>
              <a:ext cx="1061829" cy="1177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学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912285" y="4239990"/>
            <a:ext cx="2879460" cy="2144433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基层党委要根据不同特点</a:t>
            </a:r>
            <a:r>
              <a:rPr lang="en-US" altLang="zh-CN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对学习教育内容安排</a:t>
            </a:r>
          </a:p>
        </p:txBody>
      </p:sp>
      <p:sp>
        <p:nvSpPr>
          <p:cNvPr id="13" name="矩形 12"/>
          <p:cNvSpPr/>
          <p:nvPr/>
        </p:nvSpPr>
        <p:spPr>
          <a:xfrm>
            <a:off x="4741785" y="2372883"/>
            <a:ext cx="6317303" cy="57606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注重分类指导</a:t>
            </a:r>
          </a:p>
        </p:txBody>
      </p:sp>
      <p:sp>
        <p:nvSpPr>
          <p:cNvPr id="14" name="矩形 13"/>
          <p:cNvSpPr/>
          <p:nvPr/>
        </p:nvSpPr>
        <p:spPr>
          <a:xfrm>
            <a:off x="4741785" y="3122367"/>
            <a:ext cx="6317303" cy="3312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矩形 14"/>
          <p:cNvSpPr/>
          <p:nvPr/>
        </p:nvSpPr>
        <p:spPr>
          <a:xfrm>
            <a:off x="5135034" y="3511354"/>
            <a:ext cx="5377457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u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对非公有制企业和社会组织，可因企、因岗制宜，灵活安排；</a:t>
            </a:r>
          </a:p>
          <a:p>
            <a:pPr marL="380990" indent="-380990" algn="just">
              <a:lnSpc>
                <a:spcPct val="125000"/>
              </a:lnSpc>
              <a:spcAft>
                <a:spcPts val="800"/>
              </a:spcAft>
              <a:buClr>
                <a:srgbClr val="C00000"/>
              </a:buClr>
              <a:buFont typeface="Wingdings" pitchFamily="2" charset="2"/>
              <a:buChar char="u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对党员人数少、党员流动性强的党组织，利用开放式组织生活等方式组织党员学习。</a:t>
            </a: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xmlns="" id="{D180F4F5-D1A0-4B54-A18B-1587C1C8D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652" y="183123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政治工作的主要措施</a:t>
            </a:r>
          </a:p>
        </p:txBody>
      </p:sp>
    </p:spTree>
    <p:extLst>
      <p:ext uri="{BB962C8B-B14F-4D97-AF65-F5344CB8AC3E}">
        <p14:creationId xmlns:p14="http://schemas.microsoft.com/office/powerpoint/2010/main" val="1484256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 animBg="1"/>
      <p:bldP spid="13" grpId="0" animBg="1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772562" y="87481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发挥媒体作用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3599723" y="923032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/>
              <a:t>4</a:t>
            </a:r>
            <a:r>
              <a:rPr lang="zh-CN" altLang="en-US" sz="2400" b="1" dirty="0"/>
              <a:t>、发挥媒体作用</a:t>
            </a:r>
            <a:endParaRPr lang="zh-CN" altLang="en-US" sz="2400" dirty="0"/>
          </a:p>
          <a:p>
            <a:r>
              <a:rPr lang="zh-CN" altLang="en-US" sz="2400" dirty="0"/>
              <a:t>利用共产党员网、手机报、电视栏目、微信易信和远程教育平台等，开发制作学习资源，推送学习内容。</a:t>
            </a:r>
          </a:p>
          <a:p>
            <a:r>
              <a:rPr lang="zh-CN" altLang="en-US" sz="2400" dirty="0"/>
              <a:t>引导党员利用网络自主学习、互动交流，扩大学习教育覆盖面。</a:t>
            </a:r>
          </a:p>
          <a:p>
            <a:r>
              <a:rPr lang="zh-CN" altLang="en-US" sz="2400" dirty="0"/>
              <a:t>运用各类媒体，宣传做法和成效，加强舆论引导，营造良好氛围。</a:t>
            </a: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4546601" y="3728312"/>
            <a:ext cx="3086100" cy="2774089"/>
            <a:chOff x="0" y="0"/>
            <a:chExt cx="2313980" cy="2080392"/>
          </a:xfrm>
          <a:solidFill>
            <a:schemeClr val="bg1"/>
          </a:solidFill>
        </p:grpSpPr>
        <p:sp>
          <p:nvSpPr>
            <p:cNvPr id="18" name="矩形 19"/>
            <p:cNvSpPr>
              <a:spLocks noChangeArrowheads="1"/>
            </p:cNvSpPr>
            <p:nvPr/>
          </p:nvSpPr>
          <p:spPr bwMode="auto">
            <a:xfrm>
              <a:off x="0" y="0"/>
              <a:ext cx="2313980" cy="20803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19" name="TextBox 24"/>
            <p:cNvSpPr txBox="1">
              <a:spLocks noChangeArrowheads="1"/>
            </p:cNvSpPr>
            <p:nvPr/>
          </p:nvSpPr>
          <p:spPr bwMode="auto">
            <a:xfrm>
              <a:off x="20772" y="575484"/>
              <a:ext cx="2232248" cy="9347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党员利用网络自主学习、互动交流，扩大学习教育覆盖面。</a:t>
              </a:r>
            </a:p>
          </p:txBody>
        </p:sp>
      </p:grp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5202767" y="2468893"/>
            <a:ext cx="1854200" cy="1610784"/>
            <a:chOff x="0" y="0"/>
            <a:chExt cx="1453602" cy="1262411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 rot="2700000">
              <a:off x="96970" y="0"/>
              <a:ext cx="1262411" cy="126241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2" name="TextBox 14"/>
            <p:cNvSpPr txBox="1">
              <a:spLocks noChangeArrowheads="1"/>
            </p:cNvSpPr>
            <p:nvPr/>
          </p:nvSpPr>
          <p:spPr bwMode="auto">
            <a:xfrm>
              <a:off x="0" y="419972"/>
              <a:ext cx="1453602" cy="36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引导</a:t>
              </a:r>
            </a:p>
          </p:txBody>
        </p:sp>
      </p:grp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8003118" y="3728312"/>
            <a:ext cx="3086100" cy="2774089"/>
            <a:chOff x="0" y="0"/>
            <a:chExt cx="2313980" cy="2080392"/>
          </a:xfrm>
          <a:solidFill>
            <a:schemeClr val="bg1"/>
          </a:solidFill>
        </p:grpSpPr>
        <p:sp>
          <p:nvSpPr>
            <p:cNvPr id="24" name="矩形 20"/>
            <p:cNvSpPr>
              <a:spLocks noChangeArrowheads="1"/>
            </p:cNvSpPr>
            <p:nvPr/>
          </p:nvSpPr>
          <p:spPr bwMode="auto">
            <a:xfrm>
              <a:off x="0" y="0"/>
              <a:ext cx="2313980" cy="20803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25" name="TextBox 25"/>
            <p:cNvSpPr txBox="1">
              <a:spLocks noChangeArrowheads="1"/>
            </p:cNvSpPr>
            <p:nvPr/>
          </p:nvSpPr>
          <p:spPr bwMode="auto">
            <a:xfrm>
              <a:off x="9724" y="575484"/>
              <a:ext cx="2232248" cy="9347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各类媒体，宣传做法和成效，加强舆论引导，营造良好氛围。</a:t>
              </a: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1090085" y="3728311"/>
            <a:ext cx="3086100" cy="2774088"/>
            <a:chOff x="0" y="0"/>
            <a:chExt cx="2313980" cy="2080392"/>
          </a:xfrm>
          <a:solidFill>
            <a:schemeClr val="bg1"/>
          </a:solidFill>
        </p:grpSpPr>
        <p:sp>
          <p:nvSpPr>
            <p:cNvPr id="27" name="矩形 18"/>
            <p:cNvSpPr>
              <a:spLocks noChangeArrowheads="1"/>
            </p:cNvSpPr>
            <p:nvPr/>
          </p:nvSpPr>
          <p:spPr bwMode="auto">
            <a:xfrm>
              <a:off x="0" y="0"/>
              <a:ext cx="2313980" cy="20803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28" name="TextBox 26"/>
            <p:cNvSpPr txBox="1">
              <a:spLocks noChangeArrowheads="1"/>
            </p:cNvSpPr>
            <p:nvPr/>
          </p:nvSpPr>
          <p:spPr bwMode="auto">
            <a:xfrm>
              <a:off x="9724" y="438065"/>
              <a:ext cx="2304256" cy="12233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共产党员网、手机报、电视栏目、微信易信和远程教育平台等，开发制作学习资源，推送学习内容。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Group 18"/>
          <p:cNvGrpSpPr>
            <a:grpSpLocks/>
          </p:cNvGrpSpPr>
          <p:nvPr/>
        </p:nvGrpSpPr>
        <p:grpSpPr bwMode="auto">
          <a:xfrm>
            <a:off x="1695451" y="2475244"/>
            <a:ext cx="1854200" cy="1608667"/>
            <a:chOff x="0" y="0"/>
            <a:chExt cx="1453602" cy="1262411"/>
          </a:xfrm>
        </p:grpSpPr>
        <p:sp>
          <p:nvSpPr>
            <p:cNvPr id="30" name="矩形 9"/>
            <p:cNvSpPr>
              <a:spLocks noChangeArrowheads="1"/>
            </p:cNvSpPr>
            <p:nvPr/>
          </p:nvSpPr>
          <p:spPr bwMode="auto">
            <a:xfrm rot="2700000">
              <a:off x="96970" y="0"/>
              <a:ext cx="1262411" cy="126241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31" name="TextBox 10"/>
            <p:cNvSpPr txBox="1">
              <a:spLocks noChangeArrowheads="1"/>
            </p:cNvSpPr>
            <p:nvPr/>
          </p:nvSpPr>
          <p:spPr bwMode="auto">
            <a:xfrm>
              <a:off x="0" y="419972"/>
              <a:ext cx="1453602" cy="362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利用</a:t>
              </a:r>
            </a:p>
          </p:txBody>
        </p:sp>
      </p:grpSp>
      <p:grpSp>
        <p:nvGrpSpPr>
          <p:cNvPr id="32" name="Group 21"/>
          <p:cNvGrpSpPr>
            <a:grpSpLocks/>
          </p:cNvGrpSpPr>
          <p:nvPr/>
        </p:nvGrpSpPr>
        <p:grpSpPr bwMode="auto">
          <a:xfrm>
            <a:off x="8561917" y="2468893"/>
            <a:ext cx="1854200" cy="1610784"/>
            <a:chOff x="0" y="0"/>
            <a:chExt cx="1453602" cy="1262411"/>
          </a:xfrm>
        </p:grpSpPr>
        <p:sp>
          <p:nvSpPr>
            <p:cNvPr id="33" name="矩形 16"/>
            <p:cNvSpPr>
              <a:spLocks noChangeArrowheads="1"/>
            </p:cNvSpPr>
            <p:nvPr/>
          </p:nvSpPr>
          <p:spPr bwMode="auto">
            <a:xfrm rot="2700000">
              <a:off x="96970" y="0"/>
              <a:ext cx="1262411" cy="126241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34" name="TextBox 17"/>
            <p:cNvSpPr txBox="1">
              <a:spLocks noChangeArrowheads="1"/>
            </p:cNvSpPr>
            <p:nvPr/>
          </p:nvSpPr>
          <p:spPr bwMode="auto">
            <a:xfrm>
              <a:off x="0" y="419972"/>
              <a:ext cx="1453602" cy="36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运用</a:t>
              </a:r>
            </a:p>
          </p:txBody>
        </p:sp>
      </p:grpSp>
      <p:sp>
        <p:nvSpPr>
          <p:cNvPr id="35" name="TextBox 1">
            <a:extLst>
              <a:ext uri="{FF2B5EF4-FFF2-40B4-BE49-F238E27FC236}">
                <a16:creationId xmlns:a16="http://schemas.microsoft.com/office/drawing/2014/main" xmlns="" id="{4D51FB45-A75F-42E1-A7D6-1B8A4DB82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652" y="183123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政治工作的主要措施</a:t>
            </a:r>
          </a:p>
        </p:txBody>
      </p:sp>
    </p:spTree>
    <p:extLst>
      <p:ext uri="{BB962C8B-B14F-4D97-AF65-F5344CB8AC3E}">
        <p14:creationId xmlns:p14="http://schemas.microsoft.com/office/powerpoint/2010/main" val="19701326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52 0.08403 L -1.11111E-6 -1.48148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41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0.08403 L -1.11111E-6 -1.48148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41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52 0.08403 L -1.11111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0A9EE8F-A720-4682-AE6B-F30FDB113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3276600" y="598714"/>
            <a:ext cx="5638800" cy="50836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FD0D32D-3B56-4EEB-B6A9-3C5395B248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7006212" y="832757"/>
            <a:ext cx="1115367" cy="129623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69068A5-75F6-442D-A86D-26AF750CB7B5}"/>
              </a:ext>
            </a:extLst>
          </p:cNvPr>
          <p:cNvSpPr txBox="1"/>
          <p:nvPr/>
        </p:nvSpPr>
        <p:spPr>
          <a:xfrm>
            <a:off x="3788317" y="2417253"/>
            <a:ext cx="461536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谢谢观看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CB2E1EE-513A-438F-B855-52F9361AE130}"/>
              </a:ext>
            </a:extLst>
          </p:cNvPr>
          <p:cNvSpPr/>
          <p:nvPr/>
        </p:nvSpPr>
        <p:spPr>
          <a:xfrm>
            <a:off x="3772007" y="4556894"/>
            <a:ext cx="4903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请插入您相关的文本内容和其它内容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xmlns="" id="{C9A674F1-E60E-4FC9-9C6D-D14C17346EA5}"/>
              </a:ext>
            </a:extLst>
          </p:cNvPr>
          <p:cNvSpPr txBox="1"/>
          <p:nvPr/>
        </p:nvSpPr>
        <p:spPr>
          <a:xfrm>
            <a:off x="4213639" y="5088206"/>
            <a:ext cx="402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汇报人：某某某     时间：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2017.10.01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7452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43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ED4F2DE8-D349-4287-A026-0BCF57759F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521585" y="1711143"/>
            <a:ext cx="3412377" cy="3076409"/>
          </a:xfrm>
          <a:prstGeom prst="rect">
            <a:avLst/>
          </a:prstGeom>
        </p:spPr>
      </p:pic>
      <p:sp>
        <p:nvSpPr>
          <p:cNvPr id="24" name="TextBox 1">
            <a:extLst>
              <a:ext uri="{FF2B5EF4-FFF2-40B4-BE49-F238E27FC236}">
                <a16:creationId xmlns:a16="http://schemas.microsoft.com/office/drawing/2014/main" xmlns="" id="{E82EDC2B-E0B4-427D-93AA-F8A7DA116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3243" y="1834484"/>
            <a:ext cx="1292341" cy="280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目</a:t>
            </a:r>
            <a:endParaRPr lang="en-US" altLang="zh-CN" dirty="0"/>
          </a:p>
          <a:p>
            <a:r>
              <a:rPr lang="zh-CN" altLang="en-US" dirty="0"/>
              <a:t>录</a:t>
            </a:r>
          </a:p>
        </p:txBody>
      </p:sp>
      <p:grpSp>
        <p:nvGrpSpPr>
          <p:cNvPr id="25" name="组合 29">
            <a:extLst>
              <a:ext uri="{FF2B5EF4-FFF2-40B4-BE49-F238E27FC236}">
                <a16:creationId xmlns:a16="http://schemas.microsoft.com/office/drawing/2014/main" xmlns="" id="{A0230278-8B3D-49C9-868F-A1B506FF1205}"/>
              </a:ext>
            </a:extLst>
          </p:cNvPr>
          <p:cNvGrpSpPr>
            <a:grpSpLocks/>
          </p:cNvGrpSpPr>
          <p:nvPr/>
        </p:nvGrpSpPr>
        <p:grpSpPr bwMode="auto">
          <a:xfrm>
            <a:off x="4270513" y="1654223"/>
            <a:ext cx="6201544" cy="601133"/>
            <a:chOff x="1" y="0"/>
            <a:chExt cx="4160732" cy="403076"/>
          </a:xfrm>
        </p:grpSpPr>
        <p:sp>
          <p:nvSpPr>
            <p:cNvPr id="26" name="圆角矩形 30">
              <a:extLst>
                <a:ext uri="{FF2B5EF4-FFF2-40B4-BE49-F238E27FC236}">
                  <a16:creationId xmlns:a16="http://schemas.microsoft.com/office/drawing/2014/main" xmlns="" id="{2C9D67EC-E13F-4AFE-95A2-72BAF3A8A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4160732" cy="4030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4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7" name="矩形 31">
              <a:extLst>
                <a:ext uri="{FF2B5EF4-FFF2-40B4-BE49-F238E27FC236}">
                  <a16:creationId xmlns:a16="http://schemas.microsoft.com/office/drawing/2014/main" xmlns="" id="{0B3D7CE8-F6BD-4011-BB64-0F51D6C53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" y="21290"/>
              <a:ext cx="359289" cy="360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32">
            <a:extLst>
              <a:ext uri="{FF2B5EF4-FFF2-40B4-BE49-F238E27FC236}">
                <a16:creationId xmlns:a16="http://schemas.microsoft.com/office/drawing/2014/main" xmlns="" id="{881A149A-012C-421B-8655-AFBBE24A0D91}"/>
              </a:ext>
            </a:extLst>
          </p:cNvPr>
          <p:cNvGrpSpPr>
            <a:grpSpLocks/>
          </p:cNvGrpSpPr>
          <p:nvPr/>
        </p:nvGrpSpPr>
        <p:grpSpPr bwMode="auto">
          <a:xfrm>
            <a:off x="4270512" y="2548063"/>
            <a:ext cx="6201545" cy="601133"/>
            <a:chOff x="0" y="0"/>
            <a:chExt cx="4160733" cy="403076"/>
          </a:xfrm>
        </p:grpSpPr>
        <p:sp>
          <p:nvSpPr>
            <p:cNvPr id="29" name="圆角矩形 33">
              <a:extLst>
                <a:ext uri="{FF2B5EF4-FFF2-40B4-BE49-F238E27FC236}">
                  <a16:creationId xmlns:a16="http://schemas.microsoft.com/office/drawing/2014/main" xmlns="" id="{517E551B-5917-40F8-A94A-18F4F5B44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160733" cy="4030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" name="矩形 34">
              <a:extLst>
                <a:ext uri="{FF2B5EF4-FFF2-40B4-BE49-F238E27FC236}">
                  <a16:creationId xmlns:a16="http://schemas.microsoft.com/office/drawing/2014/main" xmlns="" id="{1C25ADD4-2790-4C47-A66C-C550EC222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" y="21290"/>
              <a:ext cx="359289" cy="36049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5">
            <a:extLst>
              <a:ext uri="{FF2B5EF4-FFF2-40B4-BE49-F238E27FC236}">
                <a16:creationId xmlns:a16="http://schemas.microsoft.com/office/drawing/2014/main" xmlns="" id="{98BAFC7D-1225-473A-8323-617D8EEDE4ED}"/>
              </a:ext>
            </a:extLst>
          </p:cNvPr>
          <p:cNvGrpSpPr>
            <a:grpSpLocks/>
          </p:cNvGrpSpPr>
          <p:nvPr/>
        </p:nvGrpSpPr>
        <p:grpSpPr bwMode="auto">
          <a:xfrm>
            <a:off x="4270512" y="3441903"/>
            <a:ext cx="6201545" cy="601133"/>
            <a:chOff x="0" y="0"/>
            <a:chExt cx="4896544" cy="403076"/>
          </a:xfrm>
        </p:grpSpPr>
        <p:sp>
          <p:nvSpPr>
            <p:cNvPr id="32" name="圆角矩形 36">
              <a:extLst>
                <a:ext uri="{FF2B5EF4-FFF2-40B4-BE49-F238E27FC236}">
                  <a16:creationId xmlns:a16="http://schemas.microsoft.com/office/drawing/2014/main" xmlns="" id="{EDA44CFF-CB02-4C04-A431-50573669B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96544" cy="4030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3" name="矩形 37">
              <a:extLst>
                <a:ext uri="{FF2B5EF4-FFF2-40B4-BE49-F238E27FC236}">
                  <a16:creationId xmlns:a16="http://schemas.microsoft.com/office/drawing/2014/main" xmlns="" id="{1DE33E77-628D-48F5-8C12-5F7066B6F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" y="21289"/>
              <a:ext cx="359289" cy="360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3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BEAA3497-7FD1-40DF-B158-F37405105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477" y="1671156"/>
            <a:ext cx="589324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67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开展背景及时间相关概念综述</a:t>
            </a:r>
          </a:p>
        </p:txBody>
      </p:sp>
      <p:sp>
        <p:nvSpPr>
          <p:cNvPr id="35" name="TextBox 39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124437A2-FEDE-4A26-9FCD-0CA42CFC9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478" y="2529804"/>
            <a:ext cx="54737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67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政治工作的总体要求</a:t>
            </a:r>
          </a:p>
        </p:txBody>
      </p:sp>
      <p:sp>
        <p:nvSpPr>
          <p:cNvPr id="36" name="TextBox 40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33C3C48-A761-4D7D-A526-785760332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477" y="3456718"/>
            <a:ext cx="608526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67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政治工作的学习教育内容</a:t>
            </a:r>
          </a:p>
        </p:txBody>
      </p:sp>
      <p:grpSp>
        <p:nvGrpSpPr>
          <p:cNvPr id="37" name="组合 41">
            <a:extLst>
              <a:ext uri="{FF2B5EF4-FFF2-40B4-BE49-F238E27FC236}">
                <a16:creationId xmlns:a16="http://schemas.microsoft.com/office/drawing/2014/main" xmlns="" id="{5C9D924F-855E-4CE0-B222-FE8B6F94A92D}"/>
              </a:ext>
            </a:extLst>
          </p:cNvPr>
          <p:cNvGrpSpPr>
            <a:grpSpLocks/>
          </p:cNvGrpSpPr>
          <p:nvPr/>
        </p:nvGrpSpPr>
        <p:grpSpPr bwMode="auto">
          <a:xfrm>
            <a:off x="4270512" y="4335744"/>
            <a:ext cx="6201545" cy="599016"/>
            <a:chOff x="0" y="0"/>
            <a:chExt cx="4160733" cy="403076"/>
          </a:xfrm>
        </p:grpSpPr>
        <p:sp>
          <p:nvSpPr>
            <p:cNvPr id="38" name="圆角矩形 42">
              <a:extLst>
                <a:ext uri="{FF2B5EF4-FFF2-40B4-BE49-F238E27FC236}">
                  <a16:creationId xmlns:a16="http://schemas.microsoft.com/office/drawing/2014/main" xmlns="" id="{A62B48A7-8DD9-434A-9196-3CF2CB1F1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160733" cy="4030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9" name="矩形 43">
              <a:extLst>
                <a:ext uri="{FF2B5EF4-FFF2-40B4-BE49-F238E27FC236}">
                  <a16:creationId xmlns:a16="http://schemas.microsoft.com/office/drawing/2014/main" xmlns="" id="{A76B8B4E-3A64-473E-9CBF-704A7060A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" y="21364"/>
              <a:ext cx="359289" cy="3603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TextBox 44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229CB58-E56E-4935-9335-EE37EA423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478" y="4349541"/>
            <a:ext cx="54737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67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政治工作的主要措施</a:t>
            </a:r>
          </a:p>
        </p:txBody>
      </p:sp>
      <p:grpSp>
        <p:nvGrpSpPr>
          <p:cNvPr id="41" name="组合 41">
            <a:extLst>
              <a:ext uri="{FF2B5EF4-FFF2-40B4-BE49-F238E27FC236}">
                <a16:creationId xmlns:a16="http://schemas.microsoft.com/office/drawing/2014/main" xmlns="" id="{E3848A39-2C21-4855-AFA1-6D940FFA1C49}"/>
              </a:ext>
            </a:extLst>
          </p:cNvPr>
          <p:cNvGrpSpPr>
            <a:grpSpLocks/>
          </p:cNvGrpSpPr>
          <p:nvPr/>
        </p:nvGrpSpPr>
        <p:grpSpPr bwMode="auto">
          <a:xfrm>
            <a:off x="4270512" y="5227468"/>
            <a:ext cx="6201545" cy="599016"/>
            <a:chOff x="0" y="0"/>
            <a:chExt cx="4160732" cy="403076"/>
          </a:xfrm>
        </p:grpSpPr>
        <p:sp>
          <p:nvSpPr>
            <p:cNvPr id="42" name="圆角矩形 42">
              <a:extLst>
                <a:ext uri="{FF2B5EF4-FFF2-40B4-BE49-F238E27FC236}">
                  <a16:creationId xmlns:a16="http://schemas.microsoft.com/office/drawing/2014/main" xmlns="" id="{D49B9DE0-0FC1-41F2-AEB7-5736B1F65B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160732" cy="403076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43" name="矩形 43">
              <a:extLst>
                <a:ext uri="{FF2B5EF4-FFF2-40B4-BE49-F238E27FC236}">
                  <a16:creationId xmlns:a16="http://schemas.microsoft.com/office/drawing/2014/main" xmlns="" id="{5F316991-FA9D-4253-87D2-695CA98ED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" y="21364"/>
              <a:ext cx="359289" cy="3603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44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F8BA6320-4D95-4404-B559-1DAF8132A2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1478" y="5242284"/>
            <a:ext cx="54737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67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政治工作的组织领导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518904C8-7AC1-4A01-AC1C-34402EDEDA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2772305" y="1531616"/>
            <a:ext cx="845548" cy="98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638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4" grpId="0" autoUpdateAnimBg="0"/>
      <p:bldP spid="35" grpId="0" autoUpdateAnimBg="0"/>
      <p:bldP spid="36" grpId="0" autoUpdateAnimBg="0"/>
      <p:bldP spid="40" grpId="0" autoUpdateAnimBg="0"/>
      <p:bldP spid="4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0EE3EC6-29BF-4578-91C1-0CD37D63B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4211472" y="943106"/>
            <a:ext cx="3769054" cy="339796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2E935BD-2D1D-4AC2-8693-A1AACD9926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6571419" y="758699"/>
            <a:ext cx="845548" cy="9826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585791" y="3736034"/>
            <a:ext cx="9020418" cy="1296538"/>
            <a:chOff x="1492073" y="3684167"/>
            <a:chExt cx="9020418" cy="12965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1492073" y="3870771"/>
              <a:ext cx="902041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开展背景及时间相关概念综述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3898708" y="1784591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Lifeline JL" panose="00000400000000000000" pitchFamily="2" charset="0"/>
                <a:ea typeface="造字工房力黑（非商用）常规体" pitchFamily="50" charset="-122"/>
              </a:rPr>
              <a:t>第一章</a:t>
            </a:r>
          </a:p>
        </p:txBody>
      </p:sp>
    </p:spTree>
    <p:extLst>
      <p:ext uri="{BB962C8B-B14F-4D97-AF65-F5344CB8AC3E}">
        <p14:creationId xmlns:p14="http://schemas.microsoft.com/office/powerpoint/2010/main" val="32478020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98689" y="108828"/>
            <a:ext cx="5415265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3200" dirty="0"/>
              <a:t>开展背景及时间相关概念综述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81259" y="1028734"/>
            <a:ext cx="7029488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333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“政治教育”开展时间</a:t>
            </a:r>
          </a:p>
        </p:txBody>
      </p:sp>
      <p:sp>
        <p:nvSpPr>
          <p:cNvPr id="4" name="矩形 3"/>
          <p:cNvSpPr/>
          <p:nvPr/>
        </p:nvSpPr>
        <p:spPr>
          <a:xfrm>
            <a:off x="912284" y="2276872"/>
            <a:ext cx="3185533" cy="6720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912284" y="3152146"/>
            <a:ext cx="3185533" cy="29650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609585" algn="just">
              <a:lnSpc>
                <a:spcPct val="125000"/>
              </a:lnSpc>
            </a:pPr>
            <a:r>
              <a:rPr lang="zh-CN" altLang="en-US" sz="2933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请插入您的相关的文本内容或者其它的内容。</a:t>
            </a:r>
          </a:p>
        </p:txBody>
      </p:sp>
      <p:sp>
        <p:nvSpPr>
          <p:cNvPr id="6" name="矩形 5"/>
          <p:cNvSpPr/>
          <p:nvPr/>
        </p:nvSpPr>
        <p:spPr>
          <a:xfrm>
            <a:off x="4655839" y="2276872"/>
            <a:ext cx="6721244" cy="1990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667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方案</a:t>
            </a:r>
            <a:r>
              <a:rPr lang="en-US" altLang="zh-CN" sz="2667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指出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，请插入您的相关的文本内容或者其它的内容。请插入您的相关的文本内容或者其它的内容。真正把党的思想政治建设抓在日常、严在经常。</a:t>
            </a:r>
          </a:p>
        </p:txBody>
      </p:sp>
      <p:pic>
        <p:nvPicPr>
          <p:cNvPr id="7" name="Picture 2" descr="过渡页主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125" y="4524819"/>
            <a:ext cx="3445379" cy="159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6934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158455" y="1275276"/>
            <a:ext cx="1855743" cy="1860280"/>
            <a:chOff x="1645293" y="840344"/>
            <a:chExt cx="1391807" cy="1395210"/>
          </a:xfrm>
        </p:grpSpPr>
        <p:pic>
          <p:nvPicPr>
            <p:cNvPr id="3" name="Picture 4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5293" y="840344"/>
              <a:ext cx="1391807" cy="1395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787198" y="937785"/>
              <a:ext cx="1061829" cy="1177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学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45956" y="1275276"/>
            <a:ext cx="1860280" cy="1860280"/>
            <a:chOff x="3872694" y="840344"/>
            <a:chExt cx="1395210" cy="1395210"/>
          </a:xfrm>
        </p:grpSpPr>
        <p:pic>
          <p:nvPicPr>
            <p:cNvPr id="4" name="Picture 5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2694" y="840344"/>
              <a:ext cx="1395210" cy="1395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4017152" y="937785"/>
              <a:ext cx="1061829" cy="1177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学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37998" y="1275276"/>
            <a:ext cx="1860280" cy="1860280"/>
            <a:chOff x="6103498" y="840344"/>
            <a:chExt cx="1395210" cy="1395210"/>
          </a:xfrm>
        </p:grpSpPr>
        <p:pic>
          <p:nvPicPr>
            <p:cNvPr id="5" name="Picture 5" descr="田字框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3498" y="840344"/>
              <a:ext cx="1395210" cy="1395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247105" y="937785"/>
              <a:ext cx="1061829" cy="1177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做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176675" y="3212963"/>
            <a:ext cx="175560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党章党规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67582" y="3212963"/>
            <a:ext cx="175560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系列讲话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58487" y="3212963"/>
            <a:ext cx="175560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合格党员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0463" y="4516728"/>
            <a:ext cx="58945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面向</a:t>
            </a:r>
            <a:r>
              <a:rPr lang="zh-CN" altLang="en-US" sz="9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全体党员</a:t>
            </a: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xmlns="" id="{9C27DA0A-485C-44CE-8297-244320F02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89" y="108828"/>
            <a:ext cx="5415265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3200" dirty="0"/>
              <a:t>开展背景及时间相关概念综述</a:t>
            </a:r>
          </a:p>
        </p:txBody>
      </p:sp>
    </p:spTree>
    <p:extLst>
      <p:ext uri="{BB962C8B-B14F-4D97-AF65-F5344CB8AC3E}">
        <p14:creationId xmlns:p14="http://schemas.microsoft.com/office/powerpoint/2010/main" val="25593906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75" y="1307411"/>
            <a:ext cx="3763819" cy="481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5519935" y="1124744"/>
            <a:ext cx="5857148" cy="709439"/>
            <a:chOff x="4139951" y="843558"/>
            <a:chExt cx="4392861" cy="532079"/>
          </a:xfrm>
        </p:grpSpPr>
        <p:sp>
          <p:nvSpPr>
            <p:cNvPr id="5" name="圆角矩形 4"/>
            <p:cNvSpPr/>
            <p:nvPr/>
          </p:nvSpPr>
          <p:spPr>
            <a:xfrm>
              <a:off x="4139951" y="843558"/>
              <a:ext cx="4392861" cy="532079"/>
            </a:xfrm>
            <a:prstGeom prst="roundRect">
              <a:avLst>
                <a:gd name="adj" fmla="val 9874"/>
              </a:avLst>
            </a:prstGeom>
            <a:solidFill>
              <a:schemeClr val="bg1">
                <a:alpha val="60000"/>
              </a:schemeClr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29575" y="940321"/>
              <a:ext cx="38588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习贯彻习近平总书记系列重要讲话精神</a:t>
              </a:r>
              <a:endParaRPr lang="en-US" altLang="zh-CN" sz="18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10" name="椭圆 9"/>
          <p:cNvSpPr>
            <a:spLocks noChangeAspect="1"/>
          </p:cNvSpPr>
          <p:nvPr/>
        </p:nvSpPr>
        <p:spPr>
          <a:xfrm rot="10800000" flipH="1" flipV="1">
            <a:off x="5212448" y="1124744"/>
            <a:ext cx="710400" cy="710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学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519935" y="2196425"/>
            <a:ext cx="5857148" cy="709439"/>
            <a:chOff x="4139951" y="1647318"/>
            <a:chExt cx="4392861" cy="532079"/>
          </a:xfrm>
        </p:grpSpPr>
        <p:sp>
          <p:nvSpPr>
            <p:cNvPr id="16" name="圆角矩形 15"/>
            <p:cNvSpPr/>
            <p:nvPr/>
          </p:nvSpPr>
          <p:spPr>
            <a:xfrm>
              <a:off x="4139951" y="1647318"/>
              <a:ext cx="4392861" cy="532079"/>
            </a:xfrm>
            <a:prstGeom prst="roundRect">
              <a:avLst>
                <a:gd name="adj" fmla="val 9874"/>
              </a:avLst>
            </a:prstGeom>
            <a:solidFill>
              <a:schemeClr val="bg1">
                <a:alpha val="60000"/>
              </a:schemeClr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529575" y="1744081"/>
              <a:ext cx="38588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动全面从严治党向基层延伸</a:t>
              </a:r>
              <a:endParaRPr lang="en-US" altLang="zh-CN" sz="18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18" name="椭圆 17"/>
          <p:cNvSpPr>
            <a:spLocks noChangeAspect="1"/>
          </p:cNvSpPr>
          <p:nvPr/>
        </p:nvSpPr>
        <p:spPr>
          <a:xfrm rot="10800000" flipH="1" flipV="1">
            <a:off x="5212448" y="2196424"/>
            <a:ext cx="710400" cy="710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推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519935" y="3224278"/>
            <a:ext cx="5857148" cy="753264"/>
            <a:chOff x="4139951" y="2418209"/>
            <a:chExt cx="4392861" cy="564948"/>
          </a:xfrm>
        </p:grpSpPr>
        <p:sp>
          <p:nvSpPr>
            <p:cNvPr id="20" name="圆角矩形 19"/>
            <p:cNvSpPr/>
            <p:nvPr/>
          </p:nvSpPr>
          <p:spPr>
            <a:xfrm>
              <a:off x="4139951" y="2451078"/>
              <a:ext cx="4392861" cy="532079"/>
            </a:xfrm>
            <a:prstGeom prst="roundRect">
              <a:avLst>
                <a:gd name="adj" fmla="val 9874"/>
              </a:avLst>
            </a:prstGeom>
            <a:solidFill>
              <a:schemeClr val="bg1">
                <a:alpha val="60000"/>
              </a:schemeClr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29575" y="2418209"/>
              <a:ext cx="3858849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固拓展党的群众路线教育实践活动和“三严三实”专题教育成果</a:t>
              </a:r>
              <a:endParaRPr lang="en-US" altLang="zh-CN" sz="18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2" name="椭圆 21"/>
          <p:cNvSpPr>
            <a:spLocks noChangeAspect="1"/>
          </p:cNvSpPr>
          <p:nvPr/>
        </p:nvSpPr>
        <p:spPr>
          <a:xfrm rot="10800000" flipH="1" flipV="1">
            <a:off x="5212448" y="3268104"/>
            <a:ext cx="710400" cy="710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巩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519935" y="5411466"/>
            <a:ext cx="5857148" cy="709439"/>
            <a:chOff x="4139951" y="4058599"/>
            <a:chExt cx="4392861" cy="532079"/>
          </a:xfrm>
        </p:grpSpPr>
        <p:sp>
          <p:nvSpPr>
            <p:cNvPr id="24" name="圆角矩形 23"/>
            <p:cNvSpPr/>
            <p:nvPr/>
          </p:nvSpPr>
          <p:spPr>
            <a:xfrm>
              <a:off x="4139951" y="4058599"/>
              <a:ext cx="4392861" cy="532079"/>
            </a:xfrm>
            <a:prstGeom prst="roundRect">
              <a:avLst>
                <a:gd name="adj" fmla="val 9874"/>
              </a:avLst>
            </a:prstGeom>
            <a:solidFill>
              <a:schemeClr val="bg1">
                <a:alpha val="60000"/>
              </a:schemeClr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29575" y="4155362"/>
              <a:ext cx="3858849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持发展党的先进性和纯洁性</a:t>
              </a:r>
              <a:endParaRPr lang="en-US" altLang="zh-CN" sz="18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6" name="椭圆 25"/>
          <p:cNvSpPr>
            <a:spLocks noChangeAspect="1"/>
          </p:cNvSpPr>
          <p:nvPr/>
        </p:nvSpPr>
        <p:spPr>
          <a:xfrm rot="10800000" flipH="1" flipV="1">
            <a:off x="5212448" y="5411465"/>
            <a:ext cx="710400" cy="710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保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519935" y="4316400"/>
            <a:ext cx="5857148" cy="748794"/>
            <a:chOff x="4139951" y="3237301"/>
            <a:chExt cx="4392861" cy="561596"/>
          </a:xfrm>
        </p:grpSpPr>
        <p:sp>
          <p:nvSpPr>
            <p:cNvPr id="28" name="圆角矩形 27"/>
            <p:cNvSpPr/>
            <p:nvPr/>
          </p:nvSpPr>
          <p:spPr>
            <a:xfrm>
              <a:off x="4139951" y="3254838"/>
              <a:ext cx="4392861" cy="532079"/>
            </a:xfrm>
            <a:prstGeom prst="roundRect">
              <a:avLst>
                <a:gd name="adj" fmla="val 9874"/>
              </a:avLst>
            </a:prstGeom>
            <a:solidFill>
              <a:schemeClr val="bg1">
                <a:alpha val="60000"/>
              </a:schemeClr>
            </a:solidFill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29575" y="3237301"/>
              <a:ext cx="3858849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决党员队伍在思想、组织、作风、纪律等方面存在的问题</a:t>
              </a:r>
              <a:endParaRPr lang="en-US" altLang="zh-CN" sz="18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0" name="椭圆 29"/>
          <p:cNvSpPr>
            <a:spLocks noChangeAspect="1"/>
          </p:cNvSpPr>
          <p:nvPr/>
        </p:nvSpPr>
        <p:spPr>
          <a:xfrm rot="10800000" flipH="1" flipV="1">
            <a:off x="5212448" y="4339784"/>
            <a:ext cx="710400" cy="710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解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xmlns="" id="{BEA73BC0-DCEB-4E72-BE88-A0AA11A19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89" y="108828"/>
            <a:ext cx="5415265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3200" dirty="0"/>
              <a:t>开展背景及时间相关概念综述</a:t>
            </a:r>
          </a:p>
        </p:txBody>
      </p:sp>
    </p:spTree>
    <p:extLst>
      <p:ext uri="{BB962C8B-B14F-4D97-AF65-F5344CB8AC3E}">
        <p14:creationId xmlns:p14="http://schemas.microsoft.com/office/powerpoint/2010/main" val="2570026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2" grpId="0" animBg="1"/>
      <p:bldP spid="26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A0EE3EC6-29BF-4578-91C1-0CD37D63B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4" t="9524" r="26696" b="16349"/>
          <a:stretch/>
        </p:blipFill>
        <p:spPr>
          <a:xfrm>
            <a:off x="4211472" y="943106"/>
            <a:ext cx="3769054" cy="339796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2E935BD-2D1D-4AC2-8693-A1AACD9926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9793" r="39354" b="71306"/>
          <a:stretch/>
        </p:blipFill>
        <p:spPr>
          <a:xfrm>
            <a:off x="6571419" y="758699"/>
            <a:ext cx="845548" cy="9826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FDBC7E-E2AD-4F76-81E4-7C9C04A5DC47}"/>
              </a:ext>
            </a:extLst>
          </p:cNvPr>
          <p:cNvGrpSpPr/>
          <p:nvPr/>
        </p:nvGrpSpPr>
        <p:grpSpPr>
          <a:xfrm>
            <a:off x="1606209" y="3736034"/>
            <a:ext cx="9000000" cy="1296538"/>
            <a:chOff x="1512491" y="3684167"/>
            <a:chExt cx="9000000" cy="129653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9BDD62D-A118-443B-A021-F06327EA0092}"/>
                </a:ext>
              </a:extLst>
            </p:cNvPr>
            <p:cNvSpPr txBox="1"/>
            <p:nvPr/>
          </p:nvSpPr>
          <p:spPr>
            <a:xfrm>
              <a:off x="2851418" y="3870771"/>
              <a:ext cx="6301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政治工作的总体要求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0816204-C101-4E2A-A5A3-D484BC9E8C31}"/>
                </a:ext>
              </a:extLst>
            </p:cNvPr>
            <p:cNvCxnSpPr/>
            <p:nvPr/>
          </p:nvCxnSpPr>
          <p:spPr bwMode="auto">
            <a:xfrm flipH="1">
              <a:off x="1512491" y="3684167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5A023F1-8C48-4E50-BDBE-6CCA8F4C3B31}"/>
                </a:ext>
              </a:extLst>
            </p:cNvPr>
            <p:cNvCxnSpPr/>
            <p:nvPr/>
          </p:nvCxnSpPr>
          <p:spPr bwMode="auto">
            <a:xfrm flipH="1">
              <a:off x="1512491" y="4980705"/>
              <a:ext cx="9000000" cy="0"/>
            </a:xfrm>
            <a:prstGeom prst="line">
              <a:avLst/>
            </a:prstGeom>
            <a:solidFill>
              <a:srgbClr val="404040"/>
            </a:solidFill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FC78269-6182-4621-AB43-BF315EAD041C}"/>
              </a:ext>
            </a:extLst>
          </p:cNvPr>
          <p:cNvSpPr txBox="1"/>
          <p:nvPr/>
        </p:nvSpPr>
        <p:spPr>
          <a:xfrm>
            <a:off x="3898708" y="1784591"/>
            <a:ext cx="43945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dirty="0">
                <a:solidFill>
                  <a:srgbClr val="C00000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Lifeline JL" panose="00000400000000000000" pitchFamily="2" charset="0"/>
                <a:ea typeface="造字工房力黑（非商用）常规体" pitchFamily="50" charset="-122"/>
              </a:rPr>
              <a:t>第二章</a:t>
            </a:r>
          </a:p>
        </p:txBody>
      </p:sp>
    </p:spTree>
    <p:extLst>
      <p:ext uri="{BB962C8B-B14F-4D97-AF65-F5344CB8AC3E}">
        <p14:creationId xmlns:p14="http://schemas.microsoft.com/office/powerpoint/2010/main" val="34231798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555751" y="5203930"/>
            <a:ext cx="9080500" cy="981364"/>
            <a:chOff x="1166813" y="3902947"/>
            <a:chExt cx="6810375" cy="736023"/>
          </a:xfrm>
        </p:grpSpPr>
        <p:sp>
          <p:nvSpPr>
            <p:cNvPr id="7" name="MH_Other_1"/>
            <p:cNvSpPr/>
            <p:nvPr/>
          </p:nvSpPr>
          <p:spPr>
            <a:xfrm>
              <a:off x="1166813" y="3902947"/>
              <a:ext cx="6810375" cy="73602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266700" dist="114300" dir="16200000" rotWithShape="0">
                <a:prstClr val="black">
                  <a:alpha val="40000"/>
                </a:prstClr>
              </a:outerShdw>
            </a:effectLst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MH_Other_2"/>
            <p:cNvSpPr/>
            <p:nvPr/>
          </p:nvSpPr>
          <p:spPr bwMode="auto">
            <a:xfrm>
              <a:off x="2287906" y="3902947"/>
              <a:ext cx="1554163" cy="736023"/>
            </a:xfrm>
            <a:prstGeom prst="homePlate">
              <a:avLst>
                <a:gd name="adj" fmla="val 28363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9" name="MH_Other_3"/>
            <p:cNvCxnSpPr/>
            <p:nvPr/>
          </p:nvCxnSpPr>
          <p:spPr bwMode="auto">
            <a:xfrm>
              <a:off x="2446815" y="4011512"/>
              <a:ext cx="0" cy="518894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ffectLst>
              <a:innerShdw blurRad="63500" dist="266700" dir="13500000">
                <a:prstClr val="black">
                  <a:alpha val="50000"/>
                </a:prstClr>
              </a:innerShdw>
            </a:effectLst>
          </p:spPr>
        </p:cxnSp>
        <p:sp>
          <p:nvSpPr>
            <p:cNvPr id="22" name="MH_Other_16"/>
            <p:cNvSpPr txBox="1"/>
            <p:nvPr/>
          </p:nvSpPr>
          <p:spPr>
            <a:xfrm>
              <a:off x="2598632" y="4070903"/>
              <a:ext cx="906739" cy="37707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zh-CN" altLang="en-US" sz="26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进一步</a:t>
              </a:r>
            </a:p>
          </p:txBody>
        </p:sp>
        <p:sp>
          <p:nvSpPr>
            <p:cNvPr id="30" name="MH_SubTitle_4"/>
            <p:cNvSpPr txBox="1">
              <a:spLocks noChangeArrowheads="1"/>
            </p:cNvSpPr>
            <p:nvPr/>
          </p:nvSpPr>
          <p:spPr bwMode="auto">
            <a:xfrm>
              <a:off x="4608672" y="3902947"/>
              <a:ext cx="3368516" cy="70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5000"/>
                </a:lnSpc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itchFamily="34" charset="-122"/>
                </a:rPr>
                <a:t>强化宗旨观念，勇于担当作为，在生产、工作、学习和社会生活</a:t>
              </a:r>
            </a:p>
          </p:txBody>
        </p:sp>
        <p:sp>
          <p:nvSpPr>
            <p:cNvPr id="25" name="MH_Other_19"/>
            <p:cNvSpPr>
              <a:spLocks noEditPoints="1"/>
            </p:cNvSpPr>
            <p:nvPr/>
          </p:nvSpPr>
          <p:spPr bwMode="auto">
            <a:xfrm rot="20485079">
              <a:off x="4030880" y="4133882"/>
              <a:ext cx="448829" cy="312252"/>
            </a:xfrm>
            <a:custGeom>
              <a:avLst/>
              <a:gdLst>
                <a:gd name="T0" fmla="*/ 88 w 338"/>
                <a:gd name="T1" fmla="*/ 32 h 258"/>
                <a:gd name="T2" fmla="*/ 65 w 338"/>
                <a:gd name="T3" fmla="*/ 47 h 258"/>
                <a:gd name="T4" fmla="*/ 67 w 338"/>
                <a:gd name="T5" fmla="*/ 68 h 258"/>
                <a:gd name="T6" fmla="*/ 67 w 338"/>
                <a:gd name="T7" fmla="*/ 68 h 258"/>
                <a:gd name="T8" fmla="*/ 5 w 338"/>
                <a:gd name="T9" fmla="*/ 114 h 258"/>
                <a:gd name="T10" fmla="*/ 13 w 338"/>
                <a:gd name="T11" fmla="*/ 118 h 258"/>
                <a:gd name="T12" fmla="*/ 42 w 338"/>
                <a:gd name="T13" fmla="*/ 105 h 258"/>
                <a:gd name="T14" fmla="*/ 8 w 338"/>
                <a:gd name="T15" fmla="*/ 164 h 258"/>
                <a:gd name="T16" fmla="*/ 28 w 338"/>
                <a:gd name="T17" fmla="*/ 172 h 258"/>
                <a:gd name="T18" fmla="*/ 51 w 338"/>
                <a:gd name="T19" fmla="*/ 150 h 258"/>
                <a:gd name="T20" fmla="*/ 53 w 338"/>
                <a:gd name="T21" fmla="*/ 150 h 258"/>
                <a:gd name="T22" fmla="*/ 58 w 338"/>
                <a:gd name="T23" fmla="*/ 183 h 258"/>
                <a:gd name="T24" fmla="*/ 79 w 338"/>
                <a:gd name="T25" fmla="*/ 190 h 258"/>
                <a:gd name="T26" fmla="*/ 91 w 338"/>
                <a:gd name="T27" fmla="*/ 122 h 258"/>
                <a:gd name="T28" fmla="*/ 110 w 338"/>
                <a:gd name="T29" fmla="*/ 154 h 258"/>
                <a:gd name="T30" fmla="*/ 112 w 338"/>
                <a:gd name="T31" fmla="*/ 153 h 258"/>
                <a:gd name="T32" fmla="*/ 95 w 338"/>
                <a:gd name="T33" fmla="*/ 78 h 258"/>
                <a:gd name="T34" fmla="*/ 110 w 338"/>
                <a:gd name="T35" fmla="*/ 64 h 258"/>
                <a:gd name="T36" fmla="*/ 96 w 338"/>
                <a:gd name="T37" fmla="*/ 33 h 258"/>
                <a:gd name="T38" fmla="*/ 88 w 338"/>
                <a:gd name="T39" fmla="*/ 32 h 258"/>
                <a:gd name="T40" fmla="*/ 279 w 338"/>
                <a:gd name="T41" fmla="*/ 0 h 258"/>
                <a:gd name="T42" fmla="*/ 243 w 338"/>
                <a:gd name="T43" fmla="*/ 26 h 258"/>
                <a:gd name="T44" fmla="*/ 246 w 338"/>
                <a:gd name="T45" fmla="*/ 59 h 258"/>
                <a:gd name="T46" fmla="*/ 246 w 338"/>
                <a:gd name="T47" fmla="*/ 59 h 258"/>
                <a:gd name="T48" fmla="*/ 146 w 338"/>
                <a:gd name="T49" fmla="*/ 135 h 258"/>
                <a:gd name="T50" fmla="*/ 157 w 338"/>
                <a:gd name="T51" fmla="*/ 141 h 258"/>
                <a:gd name="T52" fmla="*/ 206 w 338"/>
                <a:gd name="T53" fmla="*/ 119 h 258"/>
                <a:gd name="T54" fmla="*/ 150 w 338"/>
                <a:gd name="T55" fmla="*/ 216 h 258"/>
                <a:gd name="T56" fmla="*/ 183 w 338"/>
                <a:gd name="T57" fmla="*/ 228 h 258"/>
                <a:gd name="T58" fmla="*/ 219 w 338"/>
                <a:gd name="T59" fmla="*/ 193 h 258"/>
                <a:gd name="T60" fmla="*/ 223 w 338"/>
                <a:gd name="T61" fmla="*/ 193 h 258"/>
                <a:gd name="T62" fmla="*/ 232 w 338"/>
                <a:gd name="T63" fmla="*/ 246 h 258"/>
                <a:gd name="T64" fmla="*/ 265 w 338"/>
                <a:gd name="T65" fmla="*/ 258 h 258"/>
                <a:gd name="T66" fmla="*/ 284 w 338"/>
                <a:gd name="T67" fmla="*/ 147 h 258"/>
                <a:gd name="T68" fmla="*/ 315 w 338"/>
                <a:gd name="T69" fmla="*/ 199 h 258"/>
                <a:gd name="T70" fmla="*/ 320 w 338"/>
                <a:gd name="T71" fmla="*/ 198 h 258"/>
                <a:gd name="T72" fmla="*/ 292 w 338"/>
                <a:gd name="T73" fmla="*/ 75 h 258"/>
                <a:gd name="T74" fmla="*/ 315 w 338"/>
                <a:gd name="T75" fmla="*/ 52 h 258"/>
                <a:gd name="T76" fmla="*/ 292 w 338"/>
                <a:gd name="T77" fmla="*/ 3 h 258"/>
                <a:gd name="T78" fmla="*/ 279 w 338"/>
                <a:gd name="T7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258">
                  <a:moveTo>
                    <a:pt x="88" y="32"/>
                  </a:moveTo>
                  <a:cubicBezTo>
                    <a:pt x="78" y="32"/>
                    <a:pt x="69" y="38"/>
                    <a:pt x="65" y="47"/>
                  </a:cubicBezTo>
                  <a:cubicBezTo>
                    <a:pt x="63" y="54"/>
                    <a:pt x="64" y="62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1" y="68"/>
                    <a:pt x="0" y="104"/>
                    <a:pt x="5" y="114"/>
                  </a:cubicBezTo>
                  <a:cubicBezTo>
                    <a:pt x="7" y="117"/>
                    <a:pt x="9" y="118"/>
                    <a:pt x="13" y="118"/>
                  </a:cubicBezTo>
                  <a:cubicBezTo>
                    <a:pt x="20" y="118"/>
                    <a:pt x="32" y="112"/>
                    <a:pt x="42" y="105"/>
                  </a:cubicBezTo>
                  <a:cubicBezTo>
                    <a:pt x="30" y="124"/>
                    <a:pt x="17" y="145"/>
                    <a:pt x="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2" y="161"/>
                    <a:pt x="43" y="150"/>
                    <a:pt x="51" y="150"/>
                  </a:cubicBezTo>
                  <a:cubicBezTo>
                    <a:pt x="51" y="150"/>
                    <a:pt x="52" y="150"/>
                    <a:pt x="53" y="150"/>
                  </a:cubicBezTo>
                  <a:cubicBezTo>
                    <a:pt x="61" y="153"/>
                    <a:pt x="62" y="171"/>
                    <a:pt x="58" y="183"/>
                  </a:cubicBezTo>
                  <a:cubicBezTo>
                    <a:pt x="79" y="190"/>
                    <a:pt x="79" y="190"/>
                    <a:pt x="79" y="190"/>
                  </a:cubicBezTo>
                  <a:cubicBezTo>
                    <a:pt x="84" y="170"/>
                    <a:pt x="88" y="145"/>
                    <a:pt x="91" y="122"/>
                  </a:cubicBezTo>
                  <a:cubicBezTo>
                    <a:pt x="95" y="137"/>
                    <a:pt x="101" y="154"/>
                    <a:pt x="110" y="154"/>
                  </a:cubicBezTo>
                  <a:cubicBezTo>
                    <a:pt x="110" y="154"/>
                    <a:pt x="111" y="154"/>
                    <a:pt x="112" y="153"/>
                  </a:cubicBezTo>
                  <a:cubicBezTo>
                    <a:pt x="124" y="148"/>
                    <a:pt x="115" y="94"/>
                    <a:pt x="95" y="78"/>
                  </a:cubicBezTo>
                  <a:cubicBezTo>
                    <a:pt x="102" y="76"/>
                    <a:pt x="107" y="70"/>
                    <a:pt x="110" y="64"/>
                  </a:cubicBezTo>
                  <a:cubicBezTo>
                    <a:pt x="114" y="51"/>
                    <a:pt x="108" y="38"/>
                    <a:pt x="96" y="33"/>
                  </a:cubicBezTo>
                  <a:cubicBezTo>
                    <a:pt x="93" y="32"/>
                    <a:pt x="90" y="32"/>
                    <a:pt x="88" y="32"/>
                  </a:cubicBezTo>
                  <a:moveTo>
                    <a:pt x="279" y="0"/>
                  </a:moveTo>
                  <a:cubicBezTo>
                    <a:pt x="264" y="0"/>
                    <a:pt x="249" y="10"/>
                    <a:pt x="243" y="26"/>
                  </a:cubicBezTo>
                  <a:cubicBezTo>
                    <a:pt x="239" y="37"/>
                    <a:pt x="241" y="49"/>
                    <a:pt x="246" y="59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04" y="59"/>
                    <a:pt x="137" y="117"/>
                    <a:pt x="146" y="135"/>
                  </a:cubicBezTo>
                  <a:cubicBezTo>
                    <a:pt x="148" y="139"/>
                    <a:pt x="152" y="141"/>
                    <a:pt x="157" y="141"/>
                  </a:cubicBezTo>
                  <a:cubicBezTo>
                    <a:pt x="170" y="141"/>
                    <a:pt x="189" y="130"/>
                    <a:pt x="206" y="119"/>
                  </a:cubicBezTo>
                  <a:cubicBezTo>
                    <a:pt x="185" y="150"/>
                    <a:pt x="165" y="185"/>
                    <a:pt x="150" y="216"/>
                  </a:cubicBezTo>
                  <a:cubicBezTo>
                    <a:pt x="183" y="228"/>
                    <a:pt x="183" y="228"/>
                    <a:pt x="183" y="228"/>
                  </a:cubicBezTo>
                  <a:cubicBezTo>
                    <a:pt x="189" y="211"/>
                    <a:pt x="207" y="193"/>
                    <a:pt x="219" y="193"/>
                  </a:cubicBezTo>
                  <a:cubicBezTo>
                    <a:pt x="221" y="193"/>
                    <a:pt x="222" y="193"/>
                    <a:pt x="223" y="193"/>
                  </a:cubicBezTo>
                  <a:cubicBezTo>
                    <a:pt x="236" y="198"/>
                    <a:pt x="238" y="227"/>
                    <a:pt x="232" y="246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73" y="224"/>
                    <a:pt x="280" y="184"/>
                    <a:pt x="284" y="147"/>
                  </a:cubicBezTo>
                  <a:cubicBezTo>
                    <a:pt x="291" y="172"/>
                    <a:pt x="301" y="199"/>
                    <a:pt x="315" y="199"/>
                  </a:cubicBezTo>
                  <a:cubicBezTo>
                    <a:pt x="317" y="199"/>
                    <a:pt x="318" y="199"/>
                    <a:pt x="320" y="198"/>
                  </a:cubicBezTo>
                  <a:cubicBezTo>
                    <a:pt x="338" y="190"/>
                    <a:pt x="324" y="101"/>
                    <a:pt x="292" y="75"/>
                  </a:cubicBezTo>
                  <a:cubicBezTo>
                    <a:pt x="302" y="71"/>
                    <a:pt x="311" y="63"/>
                    <a:pt x="315" y="52"/>
                  </a:cubicBezTo>
                  <a:cubicBezTo>
                    <a:pt x="323" y="32"/>
                    <a:pt x="312" y="10"/>
                    <a:pt x="292" y="3"/>
                  </a:cubicBezTo>
                  <a:cubicBezTo>
                    <a:pt x="288" y="1"/>
                    <a:pt x="284" y="0"/>
                    <a:pt x="27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cxnSp>
        <p:nvCxnSpPr>
          <p:cNvPr id="3" name="直接连接符 22"/>
          <p:cNvCxnSpPr>
            <a:cxnSpLocks noChangeShapeType="1"/>
          </p:cNvCxnSpPr>
          <p:nvPr/>
        </p:nvCxnSpPr>
        <p:spPr bwMode="auto">
          <a:xfrm>
            <a:off x="1295401" y="1703587"/>
            <a:ext cx="3839633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24"/>
          <p:cNvCxnSpPr>
            <a:cxnSpLocks noChangeShapeType="1"/>
          </p:cNvCxnSpPr>
          <p:nvPr/>
        </p:nvCxnSpPr>
        <p:spPr bwMode="auto">
          <a:xfrm>
            <a:off x="6959601" y="1703587"/>
            <a:ext cx="3841751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五角星 5"/>
          <p:cNvSpPr>
            <a:spLocks noChangeArrowheads="1"/>
          </p:cNvSpPr>
          <p:nvPr/>
        </p:nvSpPr>
        <p:spPr bwMode="auto">
          <a:xfrm>
            <a:off x="5867400" y="1474987"/>
            <a:ext cx="457200" cy="455083"/>
          </a:xfrm>
          <a:custGeom>
            <a:avLst/>
            <a:gdLst>
              <a:gd name="T0" fmla="*/ 171450 w 342900"/>
              <a:gd name="T1" fmla="*/ 0 h 341312"/>
              <a:gd name="T2" fmla="*/ 0 w 342900"/>
              <a:gd name="T3" fmla="*/ 130369 h 341312"/>
              <a:gd name="T4" fmla="*/ 65488 w 342900"/>
              <a:gd name="T5" fmla="*/ 341311 h 341312"/>
              <a:gd name="T6" fmla="*/ 277412 w 342900"/>
              <a:gd name="T7" fmla="*/ 341311 h 341312"/>
              <a:gd name="T8" fmla="*/ 342900 w 342900"/>
              <a:gd name="T9" fmla="*/ 130369 h 341312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05963 w 342900"/>
              <a:gd name="T16" fmla="*/ 130370 h 341312"/>
              <a:gd name="T17" fmla="*/ 236937 w 342900"/>
              <a:gd name="T18" fmla="*/ 260737 h 3413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2900" h="341312">
                <a:moveTo>
                  <a:pt x="0" y="130369"/>
                </a:moveTo>
                <a:lnTo>
                  <a:pt x="130977" y="130370"/>
                </a:lnTo>
                <a:lnTo>
                  <a:pt x="171450" y="0"/>
                </a:lnTo>
                <a:lnTo>
                  <a:pt x="211923" y="130370"/>
                </a:lnTo>
                <a:lnTo>
                  <a:pt x="342900" y="130369"/>
                </a:lnTo>
                <a:lnTo>
                  <a:pt x="236937" y="210941"/>
                </a:lnTo>
                <a:lnTo>
                  <a:pt x="277412" y="341311"/>
                </a:lnTo>
                <a:lnTo>
                  <a:pt x="171450" y="260737"/>
                </a:lnTo>
                <a:lnTo>
                  <a:pt x="65488" y="341311"/>
                </a:lnTo>
                <a:lnTo>
                  <a:pt x="105963" y="210941"/>
                </a:lnTo>
                <a:lnTo>
                  <a:pt x="0" y="1303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2183711" y="874813"/>
            <a:ext cx="7824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基础在学，关键在做，实现</a:t>
            </a:r>
            <a:r>
              <a:rPr lang="en-US" altLang="zh-CN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个“进一步”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555751" y="4220643"/>
            <a:ext cx="9080500" cy="983287"/>
            <a:chOff x="1166813" y="3165482"/>
            <a:chExt cx="6810375" cy="737465"/>
          </a:xfrm>
        </p:grpSpPr>
        <p:sp>
          <p:nvSpPr>
            <p:cNvPr id="10" name="MH_Other_4"/>
            <p:cNvSpPr/>
            <p:nvPr/>
          </p:nvSpPr>
          <p:spPr>
            <a:xfrm>
              <a:off x="1166813" y="3165482"/>
              <a:ext cx="6810375" cy="73746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MH_Other_5"/>
            <p:cNvSpPr/>
            <p:nvPr/>
          </p:nvSpPr>
          <p:spPr bwMode="auto">
            <a:xfrm>
              <a:off x="2078356" y="3165482"/>
              <a:ext cx="1552417" cy="737465"/>
            </a:xfrm>
            <a:prstGeom prst="homePlate">
              <a:avLst>
                <a:gd name="adj" fmla="val 28363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12" name="MH_Other_6"/>
            <p:cNvCxnSpPr/>
            <p:nvPr/>
          </p:nvCxnSpPr>
          <p:spPr bwMode="auto">
            <a:xfrm>
              <a:off x="2265205" y="3274259"/>
              <a:ext cx="0" cy="519910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ffectLst>
              <a:innerShdw blurRad="63500" dist="266700" dir="13500000">
                <a:prstClr val="black">
                  <a:alpha val="50000"/>
                </a:prstClr>
              </a:innerShdw>
            </a:effectLst>
          </p:spPr>
        </p:cxnSp>
        <p:sp>
          <p:nvSpPr>
            <p:cNvPr id="21" name="MH_Other_15"/>
            <p:cNvSpPr txBox="1"/>
            <p:nvPr/>
          </p:nvSpPr>
          <p:spPr>
            <a:xfrm>
              <a:off x="2387406" y="3343058"/>
              <a:ext cx="906739" cy="377074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zh-CN" altLang="en-US" sz="2667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进一步</a:t>
              </a:r>
            </a:p>
          </p:txBody>
        </p:sp>
        <p:sp>
          <p:nvSpPr>
            <p:cNvPr id="29" name="MH_SubTitle_3"/>
            <p:cNvSpPr txBox="1">
              <a:spLocks noChangeArrowheads="1"/>
            </p:cNvSpPr>
            <p:nvPr/>
          </p:nvSpPr>
          <p:spPr bwMode="auto">
            <a:xfrm>
              <a:off x="4437540" y="3166925"/>
              <a:ext cx="3370263" cy="70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5000"/>
                </a:lnSpc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itchFamily="34" charset="-122"/>
                </a:rPr>
                <a:t>树立清风正气，严守政治纪律政治规矩</a:t>
              </a:r>
            </a:p>
          </p:txBody>
        </p:sp>
        <p:sp>
          <p:nvSpPr>
            <p:cNvPr id="23" name="MH_Other_17"/>
            <p:cNvSpPr>
              <a:spLocks noChangeAspect="1" noEditPoints="1"/>
            </p:cNvSpPr>
            <p:nvPr/>
          </p:nvSpPr>
          <p:spPr bwMode="auto">
            <a:xfrm>
              <a:off x="3952246" y="3410611"/>
              <a:ext cx="356859" cy="283865"/>
            </a:xfrm>
            <a:custGeom>
              <a:avLst/>
              <a:gdLst>
                <a:gd name="T0" fmla="*/ 100 w 346"/>
                <a:gd name="T1" fmla="*/ 49 h 302"/>
                <a:gd name="T2" fmla="*/ 63 w 346"/>
                <a:gd name="T3" fmla="*/ 91 h 302"/>
                <a:gd name="T4" fmla="*/ 19 w 346"/>
                <a:gd name="T5" fmla="*/ 105 h 302"/>
                <a:gd name="T6" fmla="*/ 23 w 346"/>
                <a:gd name="T7" fmla="*/ 161 h 302"/>
                <a:gd name="T8" fmla="*/ 3 w 346"/>
                <a:gd name="T9" fmla="*/ 202 h 302"/>
                <a:gd name="T10" fmla="*/ 45 w 346"/>
                <a:gd name="T11" fmla="*/ 238 h 302"/>
                <a:gd name="T12" fmla="*/ 59 w 346"/>
                <a:gd name="T13" fmla="*/ 282 h 302"/>
                <a:gd name="T14" fmla="*/ 115 w 346"/>
                <a:gd name="T15" fmla="*/ 278 h 302"/>
                <a:gd name="T16" fmla="*/ 156 w 346"/>
                <a:gd name="T17" fmla="*/ 299 h 302"/>
                <a:gd name="T18" fmla="*/ 192 w 346"/>
                <a:gd name="T19" fmla="*/ 257 h 302"/>
                <a:gd name="T20" fmla="*/ 236 w 346"/>
                <a:gd name="T21" fmla="*/ 243 h 302"/>
                <a:gd name="T22" fmla="*/ 232 w 346"/>
                <a:gd name="T23" fmla="*/ 187 h 302"/>
                <a:gd name="T24" fmla="*/ 253 w 346"/>
                <a:gd name="T25" fmla="*/ 146 h 302"/>
                <a:gd name="T26" fmla="*/ 211 w 346"/>
                <a:gd name="T27" fmla="*/ 109 h 302"/>
                <a:gd name="T28" fmla="*/ 197 w 346"/>
                <a:gd name="T29" fmla="*/ 66 h 302"/>
                <a:gd name="T30" fmla="*/ 141 w 346"/>
                <a:gd name="T31" fmla="*/ 70 h 302"/>
                <a:gd name="T32" fmla="*/ 128 w 346"/>
                <a:gd name="T33" fmla="*/ 254 h 302"/>
                <a:gd name="T34" fmla="*/ 123 w 346"/>
                <a:gd name="T35" fmla="*/ 94 h 302"/>
                <a:gd name="T36" fmla="*/ 208 w 346"/>
                <a:gd name="T37" fmla="*/ 169 h 302"/>
                <a:gd name="T38" fmla="*/ 128 w 346"/>
                <a:gd name="T39" fmla="*/ 254 h 302"/>
                <a:gd name="T40" fmla="*/ 253 w 346"/>
                <a:gd name="T41" fmla="*/ 64 h 302"/>
                <a:gd name="T42" fmla="*/ 284 w 346"/>
                <a:gd name="T43" fmla="*/ 30 h 302"/>
                <a:gd name="T44" fmla="*/ 286 w 346"/>
                <a:gd name="T45" fmla="*/ 93 h 302"/>
                <a:gd name="T46" fmla="*/ 290 w 346"/>
                <a:gd name="T47" fmla="*/ 0 h 302"/>
                <a:gd name="T48" fmla="*/ 271 w 346"/>
                <a:gd name="T49" fmla="*/ 13 h 302"/>
                <a:gd name="T50" fmla="*/ 245 w 346"/>
                <a:gd name="T51" fmla="*/ 14 h 302"/>
                <a:gd name="T52" fmla="*/ 241 w 346"/>
                <a:gd name="T53" fmla="*/ 36 h 302"/>
                <a:gd name="T54" fmla="*/ 223 w 346"/>
                <a:gd name="T55" fmla="*/ 56 h 302"/>
                <a:gd name="T56" fmla="*/ 235 w 346"/>
                <a:gd name="T57" fmla="*/ 74 h 302"/>
                <a:gd name="T58" fmla="*/ 237 w 346"/>
                <a:gd name="T59" fmla="*/ 101 h 302"/>
                <a:gd name="T60" fmla="*/ 259 w 346"/>
                <a:gd name="T61" fmla="*/ 105 h 302"/>
                <a:gd name="T62" fmla="*/ 279 w 346"/>
                <a:gd name="T63" fmla="*/ 123 h 302"/>
                <a:gd name="T64" fmla="*/ 297 w 346"/>
                <a:gd name="T65" fmla="*/ 111 h 302"/>
                <a:gd name="T66" fmla="*/ 324 w 346"/>
                <a:gd name="T67" fmla="*/ 109 h 302"/>
                <a:gd name="T68" fmla="*/ 328 w 346"/>
                <a:gd name="T69" fmla="*/ 87 h 302"/>
                <a:gd name="T70" fmla="*/ 346 w 346"/>
                <a:gd name="T71" fmla="*/ 67 h 302"/>
                <a:gd name="T72" fmla="*/ 333 w 346"/>
                <a:gd name="T73" fmla="*/ 49 h 302"/>
                <a:gd name="T74" fmla="*/ 332 w 346"/>
                <a:gd name="T75" fmla="*/ 22 h 302"/>
                <a:gd name="T76" fmla="*/ 310 w 346"/>
                <a:gd name="T77" fmla="*/ 18 h 302"/>
                <a:gd name="T78" fmla="*/ 290 w 346"/>
                <a:gd name="T7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6" h="302">
                  <a:moveTo>
                    <a:pt x="139" y="46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87" y="76"/>
                    <a:pt x="74" y="82"/>
                    <a:pt x="63" y="91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0" y="133"/>
                    <a:pt x="25" y="146"/>
                    <a:pt x="23" y="161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26" y="200"/>
                    <a:pt x="26" y="200"/>
                    <a:pt x="26" y="200"/>
                  </a:cubicBezTo>
                  <a:cubicBezTo>
                    <a:pt x="30" y="214"/>
                    <a:pt x="36" y="227"/>
                    <a:pt x="45" y="238"/>
                  </a:cubicBezTo>
                  <a:cubicBezTo>
                    <a:pt x="29" y="256"/>
                    <a:pt x="29" y="256"/>
                    <a:pt x="29" y="256"/>
                  </a:cubicBezTo>
                  <a:cubicBezTo>
                    <a:pt x="59" y="282"/>
                    <a:pt x="59" y="282"/>
                    <a:pt x="59" y="282"/>
                  </a:cubicBezTo>
                  <a:cubicBezTo>
                    <a:pt x="74" y="265"/>
                    <a:pt x="74" y="265"/>
                    <a:pt x="74" y="265"/>
                  </a:cubicBezTo>
                  <a:cubicBezTo>
                    <a:pt x="87" y="272"/>
                    <a:pt x="100" y="276"/>
                    <a:pt x="115" y="278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56" y="299"/>
                    <a:pt x="156" y="299"/>
                    <a:pt x="156" y="299"/>
                  </a:cubicBezTo>
                  <a:cubicBezTo>
                    <a:pt x="154" y="276"/>
                    <a:pt x="154" y="276"/>
                    <a:pt x="154" y="276"/>
                  </a:cubicBezTo>
                  <a:cubicBezTo>
                    <a:pt x="168" y="272"/>
                    <a:pt x="181" y="266"/>
                    <a:pt x="192" y="257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36" y="243"/>
                    <a:pt x="236" y="243"/>
                    <a:pt x="236" y="243"/>
                  </a:cubicBezTo>
                  <a:cubicBezTo>
                    <a:pt x="218" y="227"/>
                    <a:pt x="218" y="227"/>
                    <a:pt x="218" y="227"/>
                  </a:cubicBezTo>
                  <a:cubicBezTo>
                    <a:pt x="226" y="215"/>
                    <a:pt x="230" y="201"/>
                    <a:pt x="232" y="187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30" y="148"/>
                    <a:pt x="230" y="148"/>
                    <a:pt x="230" y="148"/>
                  </a:cubicBezTo>
                  <a:cubicBezTo>
                    <a:pt x="226" y="133"/>
                    <a:pt x="219" y="121"/>
                    <a:pt x="211" y="109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197" y="66"/>
                    <a:pt x="197" y="66"/>
                    <a:pt x="197" y="66"/>
                  </a:cubicBezTo>
                  <a:cubicBezTo>
                    <a:pt x="181" y="83"/>
                    <a:pt x="181" y="83"/>
                    <a:pt x="181" y="83"/>
                  </a:cubicBezTo>
                  <a:cubicBezTo>
                    <a:pt x="169" y="76"/>
                    <a:pt x="155" y="71"/>
                    <a:pt x="141" y="70"/>
                  </a:cubicBezTo>
                  <a:cubicBezTo>
                    <a:pt x="139" y="46"/>
                    <a:pt x="139" y="46"/>
                    <a:pt x="139" y="46"/>
                  </a:cubicBezTo>
                  <a:moveTo>
                    <a:pt x="128" y="254"/>
                  </a:moveTo>
                  <a:cubicBezTo>
                    <a:pt x="86" y="254"/>
                    <a:pt x="50" y="221"/>
                    <a:pt x="48" y="179"/>
                  </a:cubicBezTo>
                  <a:cubicBezTo>
                    <a:pt x="45" y="135"/>
                    <a:pt x="78" y="97"/>
                    <a:pt x="123" y="94"/>
                  </a:cubicBezTo>
                  <a:cubicBezTo>
                    <a:pt x="124" y="94"/>
                    <a:pt x="126" y="94"/>
                    <a:pt x="128" y="94"/>
                  </a:cubicBezTo>
                  <a:cubicBezTo>
                    <a:pt x="170" y="94"/>
                    <a:pt x="205" y="126"/>
                    <a:pt x="208" y="169"/>
                  </a:cubicBezTo>
                  <a:cubicBezTo>
                    <a:pt x="211" y="213"/>
                    <a:pt x="177" y="251"/>
                    <a:pt x="133" y="254"/>
                  </a:cubicBezTo>
                  <a:cubicBezTo>
                    <a:pt x="131" y="254"/>
                    <a:pt x="129" y="254"/>
                    <a:pt x="128" y="254"/>
                  </a:cubicBezTo>
                  <a:moveTo>
                    <a:pt x="284" y="93"/>
                  </a:moveTo>
                  <a:cubicBezTo>
                    <a:pt x="268" y="93"/>
                    <a:pt x="254" y="80"/>
                    <a:pt x="253" y="64"/>
                  </a:cubicBezTo>
                  <a:cubicBezTo>
                    <a:pt x="252" y="46"/>
                    <a:pt x="265" y="31"/>
                    <a:pt x="282" y="30"/>
                  </a:cubicBezTo>
                  <a:cubicBezTo>
                    <a:pt x="283" y="30"/>
                    <a:pt x="284" y="30"/>
                    <a:pt x="284" y="30"/>
                  </a:cubicBezTo>
                  <a:cubicBezTo>
                    <a:pt x="301" y="30"/>
                    <a:pt x="315" y="43"/>
                    <a:pt x="316" y="60"/>
                  </a:cubicBezTo>
                  <a:cubicBezTo>
                    <a:pt x="317" y="77"/>
                    <a:pt x="304" y="92"/>
                    <a:pt x="286" y="93"/>
                  </a:cubicBezTo>
                  <a:cubicBezTo>
                    <a:pt x="286" y="93"/>
                    <a:pt x="285" y="93"/>
                    <a:pt x="284" y="93"/>
                  </a:cubicBezTo>
                  <a:moveTo>
                    <a:pt x="290" y="0"/>
                  </a:moveTo>
                  <a:cubicBezTo>
                    <a:pt x="271" y="2"/>
                    <a:pt x="271" y="2"/>
                    <a:pt x="271" y="2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65" y="15"/>
                    <a:pt x="258" y="18"/>
                    <a:pt x="253" y="22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32" y="29"/>
                    <a:pt x="232" y="29"/>
                    <a:pt x="232" y="29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37" y="42"/>
                    <a:pt x="235" y="48"/>
                    <a:pt x="234" y="55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35" y="74"/>
                    <a:pt x="235" y="74"/>
                    <a:pt x="235" y="74"/>
                  </a:cubicBezTo>
                  <a:cubicBezTo>
                    <a:pt x="237" y="81"/>
                    <a:pt x="240" y="87"/>
                    <a:pt x="244" y="93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9" y="105"/>
                    <a:pt x="259" y="105"/>
                    <a:pt x="259" y="105"/>
                  </a:cubicBezTo>
                  <a:cubicBezTo>
                    <a:pt x="264" y="109"/>
                    <a:pt x="271" y="111"/>
                    <a:pt x="278" y="11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7" y="111"/>
                    <a:pt x="297" y="111"/>
                    <a:pt x="297" y="111"/>
                  </a:cubicBezTo>
                  <a:cubicBezTo>
                    <a:pt x="304" y="109"/>
                    <a:pt x="310" y="106"/>
                    <a:pt x="315" y="102"/>
                  </a:cubicBezTo>
                  <a:cubicBezTo>
                    <a:pt x="324" y="109"/>
                    <a:pt x="324" y="109"/>
                    <a:pt x="324" y="109"/>
                  </a:cubicBezTo>
                  <a:cubicBezTo>
                    <a:pt x="336" y="95"/>
                    <a:pt x="336" y="95"/>
                    <a:pt x="336" y="95"/>
                  </a:cubicBezTo>
                  <a:cubicBezTo>
                    <a:pt x="328" y="87"/>
                    <a:pt x="328" y="87"/>
                    <a:pt x="328" y="87"/>
                  </a:cubicBezTo>
                  <a:cubicBezTo>
                    <a:pt x="331" y="82"/>
                    <a:pt x="333" y="75"/>
                    <a:pt x="334" y="68"/>
                  </a:cubicBezTo>
                  <a:cubicBezTo>
                    <a:pt x="346" y="67"/>
                    <a:pt x="346" y="67"/>
                    <a:pt x="346" y="67"/>
                  </a:cubicBezTo>
                  <a:cubicBezTo>
                    <a:pt x="344" y="48"/>
                    <a:pt x="344" y="48"/>
                    <a:pt x="344" y="48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31" y="42"/>
                    <a:pt x="328" y="36"/>
                    <a:pt x="324" y="31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4" y="15"/>
                    <a:pt x="297" y="12"/>
                    <a:pt x="290" y="12"/>
                  </a:cubicBezTo>
                  <a:cubicBezTo>
                    <a:pt x="290" y="0"/>
                    <a:pt x="290" y="0"/>
                    <a:pt x="29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55751" y="3264294"/>
            <a:ext cx="9080500" cy="981364"/>
            <a:chOff x="1166813" y="2448220"/>
            <a:chExt cx="6810375" cy="736023"/>
          </a:xfrm>
        </p:grpSpPr>
        <p:sp>
          <p:nvSpPr>
            <p:cNvPr id="13" name="MH_Other_7"/>
            <p:cNvSpPr/>
            <p:nvPr/>
          </p:nvSpPr>
          <p:spPr>
            <a:xfrm>
              <a:off x="1166813" y="2448220"/>
              <a:ext cx="6810375" cy="73602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266700" dist="114300" dir="16200000" rotWithShape="0">
                <a:prstClr val="black">
                  <a:alpha val="40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MH_Other_8"/>
            <p:cNvSpPr/>
            <p:nvPr/>
          </p:nvSpPr>
          <p:spPr bwMode="auto">
            <a:xfrm>
              <a:off x="1867060" y="2448220"/>
              <a:ext cx="1552416" cy="736023"/>
            </a:xfrm>
            <a:prstGeom prst="homePlate">
              <a:avLst>
                <a:gd name="adj" fmla="val 28363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15" name="MH_Other_9"/>
            <p:cNvCxnSpPr/>
            <p:nvPr/>
          </p:nvCxnSpPr>
          <p:spPr bwMode="auto">
            <a:xfrm>
              <a:off x="2050416" y="2556785"/>
              <a:ext cx="0" cy="518894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ffectLst>
              <a:innerShdw blurRad="63500" dist="266700" dir="13500000">
                <a:prstClr val="black">
                  <a:alpha val="50000"/>
                </a:prstClr>
              </a:innerShdw>
            </a:effectLst>
          </p:spPr>
        </p:cxnSp>
        <p:sp>
          <p:nvSpPr>
            <p:cNvPr id="20" name="MH_Other_14"/>
            <p:cNvSpPr txBox="1"/>
            <p:nvPr/>
          </p:nvSpPr>
          <p:spPr>
            <a:xfrm>
              <a:off x="2176180" y="2615214"/>
              <a:ext cx="906739" cy="37707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zh-CN" altLang="en-US" sz="26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进一步</a:t>
              </a:r>
            </a:p>
          </p:txBody>
        </p:sp>
        <p:sp>
          <p:nvSpPr>
            <p:cNvPr id="28" name="MH_SubTitle_2"/>
            <p:cNvSpPr txBox="1">
              <a:spLocks noChangeArrowheads="1"/>
            </p:cNvSpPr>
            <p:nvPr/>
          </p:nvSpPr>
          <p:spPr bwMode="auto">
            <a:xfrm>
              <a:off x="4287362" y="2448220"/>
              <a:ext cx="3368516" cy="702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just">
                <a:lnSpc>
                  <a:spcPct val="125000"/>
                </a:lnSpc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itchFamily="34" charset="-122"/>
                </a:rPr>
                <a:t>增强政治意识、大局意识、核心意识、看齐意识，坚定正确政治方向</a:t>
              </a:r>
            </a:p>
          </p:txBody>
        </p:sp>
        <p:sp>
          <p:nvSpPr>
            <p:cNvPr id="24" name="MH_Other_18"/>
            <p:cNvSpPr>
              <a:spLocks noChangeAspect="1" noEditPoints="1"/>
            </p:cNvSpPr>
            <p:nvPr/>
          </p:nvSpPr>
          <p:spPr bwMode="auto">
            <a:xfrm rot="20738059">
              <a:off x="3781425" y="2693349"/>
              <a:ext cx="317500" cy="283865"/>
            </a:xfrm>
            <a:custGeom>
              <a:avLst/>
              <a:gdLst>
                <a:gd name="T0" fmla="*/ 303 w 303"/>
                <a:gd name="T1" fmla="*/ 68 h 297"/>
                <a:gd name="T2" fmla="*/ 186 w 303"/>
                <a:gd name="T3" fmla="*/ 89 h 297"/>
                <a:gd name="T4" fmla="*/ 207 w 303"/>
                <a:gd name="T5" fmla="*/ 115 h 297"/>
                <a:gd name="T6" fmla="*/ 13 w 303"/>
                <a:gd name="T7" fmla="*/ 181 h 297"/>
                <a:gd name="T8" fmla="*/ 4 w 303"/>
                <a:gd name="T9" fmla="*/ 180 h 297"/>
                <a:gd name="T10" fmla="*/ 0 w 303"/>
                <a:gd name="T11" fmla="*/ 226 h 297"/>
                <a:gd name="T12" fmla="*/ 15 w 303"/>
                <a:gd name="T13" fmla="*/ 227 h 297"/>
                <a:gd name="T14" fmla="*/ 237 w 303"/>
                <a:gd name="T15" fmla="*/ 151 h 297"/>
                <a:gd name="T16" fmla="*/ 259 w 303"/>
                <a:gd name="T17" fmla="*/ 178 h 297"/>
                <a:gd name="T18" fmla="*/ 303 w 303"/>
                <a:gd name="T19" fmla="*/ 68 h 297"/>
                <a:gd name="T20" fmla="*/ 194 w 303"/>
                <a:gd name="T21" fmla="*/ 202 h 297"/>
                <a:gd name="T22" fmla="*/ 150 w 303"/>
                <a:gd name="T23" fmla="*/ 222 h 297"/>
                <a:gd name="T24" fmla="*/ 240 w 303"/>
                <a:gd name="T25" fmla="*/ 297 h 297"/>
                <a:gd name="T26" fmla="*/ 262 w 303"/>
                <a:gd name="T27" fmla="*/ 257 h 297"/>
                <a:gd name="T28" fmla="*/ 194 w 303"/>
                <a:gd name="T29" fmla="*/ 202 h 297"/>
                <a:gd name="T30" fmla="*/ 72 w 303"/>
                <a:gd name="T31" fmla="*/ 0 h 297"/>
                <a:gd name="T32" fmla="*/ 49 w 303"/>
                <a:gd name="T33" fmla="*/ 116 h 297"/>
                <a:gd name="T34" fmla="*/ 83 w 303"/>
                <a:gd name="T35" fmla="*/ 105 h 297"/>
                <a:gd name="T36" fmla="*/ 100 w 303"/>
                <a:gd name="T37" fmla="*/ 148 h 297"/>
                <a:gd name="T38" fmla="*/ 143 w 303"/>
                <a:gd name="T39" fmla="*/ 132 h 297"/>
                <a:gd name="T40" fmla="*/ 126 w 303"/>
                <a:gd name="T41" fmla="*/ 91 h 297"/>
                <a:gd name="T42" fmla="*/ 159 w 303"/>
                <a:gd name="T43" fmla="*/ 81 h 297"/>
                <a:gd name="T44" fmla="*/ 72 w 303"/>
                <a:gd name="T45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3" h="297">
                  <a:moveTo>
                    <a:pt x="303" y="68"/>
                  </a:moveTo>
                  <a:cubicBezTo>
                    <a:pt x="186" y="89"/>
                    <a:pt x="186" y="89"/>
                    <a:pt x="186" y="89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134" y="175"/>
                    <a:pt x="43" y="181"/>
                    <a:pt x="13" y="181"/>
                  </a:cubicBezTo>
                  <a:cubicBezTo>
                    <a:pt x="7" y="181"/>
                    <a:pt x="4" y="180"/>
                    <a:pt x="4" y="18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26"/>
                    <a:pt x="6" y="227"/>
                    <a:pt x="15" y="227"/>
                  </a:cubicBezTo>
                  <a:cubicBezTo>
                    <a:pt x="52" y="227"/>
                    <a:pt x="153" y="220"/>
                    <a:pt x="237" y="151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303" y="68"/>
                    <a:pt x="303" y="68"/>
                    <a:pt x="303" y="68"/>
                  </a:cubicBezTo>
                  <a:moveTo>
                    <a:pt x="194" y="202"/>
                  </a:moveTo>
                  <a:cubicBezTo>
                    <a:pt x="179" y="210"/>
                    <a:pt x="164" y="217"/>
                    <a:pt x="150" y="222"/>
                  </a:cubicBezTo>
                  <a:cubicBezTo>
                    <a:pt x="193" y="271"/>
                    <a:pt x="237" y="296"/>
                    <a:pt x="240" y="297"/>
                  </a:cubicBezTo>
                  <a:cubicBezTo>
                    <a:pt x="262" y="257"/>
                    <a:pt x="262" y="257"/>
                    <a:pt x="262" y="257"/>
                  </a:cubicBezTo>
                  <a:cubicBezTo>
                    <a:pt x="261" y="257"/>
                    <a:pt x="229" y="238"/>
                    <a:pt x="194" y="202"/>
                  </a:cubicBezTo>
                  <a:moveTo>
                    <a:pt x="72" y="0"/>
                  </a:moveTo>
                  <a:cubicBezTo>
                    <a:pt x="49" y="116"/>
                    <a:pt x="49" y="116"/>
                    <a:pt x="49" y="116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7" y="121"/>
                    <a:pt x="93" y="135"/>
                    <a:pt x="100" y="148"/>
                  </a:cubicBezTo>
                  <a:cubicBezTo>
                    <a:pt x="114" y="145"/>
                    <a:pt x="129" y="139"/>
                    <a:pt x="143" y="132"/>
                  </a:cubicBezTo>
                  <a:cubicBezTo>
                    <a:pt x="137" y="120"/>
                    <a:pt x="131" y="106"/>
                    <a:pt x="126" y="9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55751" y="2292553"/>
            <a:ext cx="9080500" cy="981364"/>
            <a:chOff x="1166813" y="1719414"/>
            <a:chExt cx="6810375" cy="736023"/>
          </a:xfrm>
        </p:grpSpPr>
        <p:sp>
          <p:nvSpPr>
            <p:cNvPr id="16" name="MH_Other_10"/>
            <p:cNvSpPr>
              <a:spLocks noChangeArrowheads="1"/>
            </p:cNvSpPr>
            <p:nvPr/>
          </p:nvSpPr>
          <p:spPr bwMode="auto">
            <a:xfrm>
              <a:off x="1166813" y="1719414"/>
              <a:ext cx="6810375" cy="73602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ker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MH_Other_11"/>
            <p:cNvSpPr/>
            <p:nvPr/>
          </p:nvSpPr>
          <p:spPr bwMode="auto">
            <a:xfrm>
              <a:off x="1640047" y="1719414"/>
              <a:ext cx="1554163" cy="736023"/>
            </a:xfrm>
            <a:prstGeom prst="homePlate">
              <a:avLst>
                <a:gd name="adj" fmla="val 28363"/>
              </a:avLst>
            </a:prstGeom>
            <a:solidFill>
              <a:srgbClr val="FFFFFF"/>
            </a:solidFill>
            <a:ln>
              <a:noFill/>
            </a:ln>
            <a:effectLst/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18" name="MH_Other_12"/>
            <p:cNvCxnSpPr/>
            <p:nvPr/>
          </p:nvCxnSpPr>
          <p:spPr bwMode="auto">
            <a:xfrm>
              <a:off x="1823403" y="1827979"/>
              <a:ext cx="0" cy="518894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ffectLst>
              <a:innerShdw blurRad="63500" dist="266700" dir="13500000">
                <a:prstClr val="black">
                  <a:alpha val="50000"/>
                </a:prstClr>
              </a:innerShdw>
            </a:effectLst>
          </p:spPr>
        </p:cxnSp>
        <p:sp>
          <p:nvSpPr>
            <p:cNvPr id="19" name="MH_Other_13"/>
            <p:cNvSpPr txBox="1"/>
            <p:nvPr/>
          </p:nvSpPr>
          <p:spPr>
            <a:xfrm>
              <a:off x="1949866" y="1887370"/>
              <a:ext cx="906739" cy="37707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zh-CN" altLang="en-US" sz="2667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进一步</a:t>
              </a:r>
            </a:p>
          </p:txBody>
        </p:sp>
        <p:sp>
          <p:nvSpPr>
            <p:cNvPr id="27" name="MH_SubTitle_1"/>
            <p:cNvSpPr txBox="1">
              <a:spLocks noChangeArrowheads="1"/>
            </p:cNvSpPr>
            <p:nvPr/>
          </p:nvSpPr>
          <p:spPr bwMode="auto">
            <a:xfrm>
              <a:off x="4023678" y="1719414"/>
              <a:ext cx="3368517" cy="70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itchFamily="34" charset="-122"/>
                </a:rPr>
                <a:t>坚定理想信念，提高党性觉悟</a:t>
              </a:r>
            </a:p>
          </p:txBody>
        </p:sp>
        <p:sp>
          <p:nvSpPr>
            <p:cNvPr id="26" name="MH_Other_20"/>
            <p:cNvSpPr>
              <a:spLocks noChangeAspect="1" noEditPoints="1"/>
            </p:cNvSpPr>
            <p:nvPr/>
          </p:nvSpPr>
          <p:spPr bwMode="auto">
            <a:xfrm>
              <a:off x="3522249" y="1973959"/>
              <a:ext cx="313565" cy="263589"/>
            </a:xfrm>
            <a:custGeom>
              <a:avLst/>
              <a:gdLst>
                <a:gd name="T0" fmla="*/ 191 w 257"/>
                <a:gd name="T1" fmla="*/ 125 h 238"/>
                <a:gd name="T2" fmla="*/ 134 w 257"/>
                <a:gd name="T3" fmla="*/ 160 h 238"/>
                <a:gd name="T4" fmla="*/ 227 w 257"/>
                <a:gd name="T5" fmla="*/ 43 h 238"/>
                <a:gd name="T6" fmla="*/ 185 w 257"/>
                <a:gd name="T7" fmla="*/ 46 h 238"/>
                <a:gd name="T8" fmla="*/ 134 w 257"/>
                <a:gd name="T9" fmla="*/ 0 h 238"/>
                <a:gd name="T10" fmla="*/ 128 w 257"/>
                <a:gd name="T11" fmla="*/ 51 h 238"/>
                <a:gd name="T12" fmla="*/ 123 w 257"/>
                <a:gd name="T13" fmla="*/ 0 h 238"/>
                <a:gd name="T14" fmla="*/ 72 w 257"/>
                <a:gd name="T15" fmla="*/ 46 h 238"/>
                <a:gd name="T16" fmla="*/ 30 w 257"/>
                <a:gd name="T17" fmla="*/ 43 h 238"/>
                <a:gd name="T18" fmla="*/ 134 w 257"/>
                <a:gd name="T19" fmla="*/ 74 h 238"/>
                <a:gd name="T20" fmla="*/ 191 w 257"/>
                <a:gd name="T21" fmla="*/ 114 h 238"/>
                <a:gd name="T22" fmla="*/ 134 w 257"/>
                <a:gd name="T23" fmla="*/ 74 h 238"/>
                <a:gd name="T24" fmla="*/ 234 w 257"/>
                <a:gd name="T25" fmla="*/ 52 h 238"/>
                <a:gd name="T26" fmla="*/ 194 w 257"/>
                <a:gd name="T27" fmla="*/ 67 h 238"/>
                <a:gd name="T28" fmla="*/ 202 w 257"/>
                <a:gd name="T29" fmla="*/ 114 h 238"/>
                <a:gd name="T30" fmla="*/ 202 w 257"/>
                <a:gd name="T31" fmla="*/ 125 h 238"/>
                <a:gd name="T32" fmla="*/ 233 w 257"/>
                <a:gd name="T33" fmla="*/ 181 h 238"/>
                <a:gd name="T34" fmla="*/ 257 w 257"/>
                <a:gd name="T35" fmla="*/ 125 h 238"/>
                <a:gd name="T36" fmla="*/ 213 w 257"/>
                <a:gd name="T37" fmla="*/ 114 h 238"/>
                <a:gd name="T38" fmla="*/ 123 w 257"/>
                <a:gd name="T39" fmla="*/ 74 h 238"/>
                <a:gd name="T40" fmla="*/ 66 w 257"/>
                <a:gd name="T41" fmla="*/ 114 h 238"/>
                <a:gd name="T42" fmla="*/ 123 w 257"/>
                <a:gd name="T43" fmla="*/ 74 h 238"/>
                <a:gd name="T44" fmla="*/ 63 w 257"/>
                <a:gd name="T45" fmla="*/ 67 h 238"/>
                <a:gd name="T46" fmla="*/ 22 w 257"/>
                <a:gd name="T47" fmla="*/ 52 h 238"/>
                <a:gd name="T48" fmla="*/ 43 w 257"/>
                <a:gd name="T49" fmla="*/ 114 h 238"/>
                <a:gd name="T50" fmla="*/ 0 w 257"/>
                <a:gd name="T51" fmla="*/ 125 h 238"/>
                <a:gd name="T52" fmla="*/ 24 w 257"/>
                <a:gd name="T53" fmla="*/ 181 h 238"/>
                <a:gd name="T54" fmla="*/ 55 w 257"/>
                <a:gd name="T55" fmla="*/ 125 h 238"/>
                <a:gd name="T56" fmla="*/ 55 w 257"/>
                <a:gd name="T57" fmla="*/ 114 h 238"/>
                <a:gd name="T58" fmla="*/ 29 w 257"/>
                <a:gd name="T59" fmla="*/ 191 h 238"/>
                <a:gd name="T60" fmla="*/ 104 w 257"/>
                <a:gd name="T61" fmla="*/ 236 h 238"/>
                <a:gd name="T62" fmla="*/ 82 w 257"/>
                <a:gd name="T63" fmla="*/ 186 h 238"/>
                <a:gd name="T64" fmla="*/ 123 w 257"/>
                <a:gd name="T65" fmla="*/ 183 h 238"/>
                <a:gd name="T66" fmla="*/ 134 w 257"/>
                <a:gd name="T67" fmla="*/ 183 h 238"/>
                <a:gd name="T68" fmla="*/ 175 w 257"/>
                <a:gd name="T69" fmla="*/ 186 h 238"/>
                <a:gd name="T70" fmla="*/ 153 w 257"/>
                <a:gd name="T71" fmla="*/ 236 h 238"/>
                <a:gd name="T72" fmla="*/ 228 w 257"/>
                <a:gd name="T73" fmla="*/ 191 h 238"/>
                <a:gd name="T74" fmla="*/ 123 w 257"/>
                <a:gd name="T75" fmla="*/ 160 h 238"/>
                <a:gd name="T76" fmla="*/ 66 w 257"/>
                <a:gd name="T77" fmla="*/ 12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7" h="238">
                  <a:moveTo>
                    <a:pt x="134" y="125"/>
                  </a:moveTo>
                  <a:cubicBezTo>
                    <a:pt x="191" y="125"/>
                    <a:pt x="191" y="125"/>
                    <a:pt x="191" y="125"/>
                  </a:cubicBezTo>
                  <a:cubicBezTo>
                    <a:pt x="190" y="139"/>
                    <a:pt x="188" y="152"/>
                    <a:pt x="184" y="165"/>
                  </a:cubicBezTo>
                  <a:cubicBezTo>
                    <a:pt x="168" y="162"/>
                    <a:pt x="151" y="160"/>
                    <a:pt x="134" y="160"/>
                  </a:cubicBezTo>
                  <a:lnTo>
                    <a:pt x="134" y="125"/>
                  </a:lnTo>
                  <a:close/>
                  <a:moveTo>
                    <a:pt x="227" y="43"/>
                  </a:moveTo>
                  <a:cubicBezTo>
                    <a:pt x="209" y="23"/>
                    <a:pt x="183" y="8"/>
                    <a:pt x="153" y="2"/>
                  </a:cubicBezTo>
                  <a:cubicBezTo>
                    <a:pt x="166" y="15"/>
                    <a:pt x="177" y="30"/>
                    <a:pt x="185" y="46"/>
                  </a:cubicBezTo>
                  <a:cubicBezTo>
                    <a:pt x="181" y="46"/>
                    <a:pt x="177" y="47"/>
                    <a:pt x="173" y="48"/>
                  </a:cubicBezTo>
                  <a:cubicBezTo>
                    <a:pt x="164" y="30"/>
                    <a:pt x="150" y="14"/>
                    <a:pt x="134" y="0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2" y="51"/>
                    <a:pt x="130" y="51"/>
                    <a:pt x="128" y="51"/>
                  </a:cubicBezTo>
                  <a:cubicBezTo>
                    <a:pt x="127" y="51"/>
                    <a:pt x="125" y="51"/>
                    <a:pt x="123" y="5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6" y="14"/>
                    <a:pt x="93" y="30"/>
                    <a:pt x="84" y="48"/>
                  </a:cubicBezTo>
                  <a:cubicBezTo>
                    <a:pt x="80" y="47"/>
                    <a:pt x="76" y="46"/>
                    <a:pt x="72" y="46"/>
                  </a:cubicBezTo>
                  <a:cubicBezTo>
                    <a:pt x="80" y="30"/>
                    <a:pt x="91" y="15"/>
                    <a:pt x="104" y="2"/>
                  </a:cubicBezTo>
                  <a:cubicBezTo>
                    <a:pt x="74" y="8"/>
                    <a:pt x="48" y="23"/>
                    <a:pt x="30" y="43"/>
                  </a:cubicBezTo>
                  <a:cubicBezTo>
                    <a:pt x="78" y="69"/>
                    <a:pt x="179" y="69"/>
                    <a:pt x="227" y="43"/>
                  </a:cubicBezTo>
                  <a:close/>
                  <a:moveTo>
                    <a:pt x="134" y="74"/>
                  </a:moveTo>
                  <a:cubicBezTo>
                    <a:pt x="134" y="114"/>
                    <a:pt x="134" y="114"/>
                    <a:pt x="134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0" y="98"/>
                    <a:pt x="187" y="83"/>
                    <a:pt x="182" y="69"/>
                  </a:cubicBezTo>
                  <a:cubicBezTo>
                    <a:pt x="167" y="72"/>
                    <a:pt x="151" y="73"/>
                    <a:pt x="134" y="74"/>
                  </a:cubicBezTo>
                  <a:close/>
                  <a:moveTo>
                    <a:pt x="257" y="114"/>
                  </a:moveTo>
                  <a:cubicBezTo>
                    <a:pt x="255" y="91"/>
                    <a:pt x="247" y="70"/>
                    <a:pt x="234" y="52"/>
                  </a:cubicBezTo>
                  <a:cubicBezTo>
                    <a:pt x="234" y="52"/>
                    <a:pt x="234" y="53"/>
                    <a:pt x="233" y="53"/>
                  </a:cubicBezTo>
                  <a:cubicBezTo>
                    <a:pt x="222" y="59"/>
                    <a:pt x="209" y="64"/>
                    <a:pt x="194" y="67"/>
                  </a:cubicBezTo>
                  <a:cubicBezTo>
                    <a:pt x="199" y="82"/>
                    <a:pt x="201" y="97"/>
                    <a:pt x="202" y="11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39"/>
                    <a:pt x="199" y="154"/>
                    <a:pt x="195" y="167"/>
                  </a:cubicBezTo>
                  <a:cubicBezTo>
                    <a:pt x="209" y="170"/>
                    <a:pt x="222" y="175"/>
                    <a:pt x="233" y="181"/>
                  </a:cubicBezTo>
                  <a:cubicBezTo>
                    <a:pt x="235" y="182"/>
                    <a:pt x="236" y="182"/>
                    <a:pt x="237" y="183"/>
                  </a:cubicBezTo>
                  <a:cubicBezTo>
                    <a:pt x="248" y="166"/>
                    <a:pt x="255" y="146"/>
                    <a:pt x="257" y="125"/>
                  </a:cubicBezTo>
                  <a:cubicBezTo>
                    <a:pt x="213" y="125"/>
                    <a:pt x="213" y="125"/>
                    <a:pt x="213" y="125"/>
                  </a:cubicBezTo>
                  <a:cubicBezTo>
                    <a:pt x="213" y="114"/>
                    <a:pt x="213" y="114"/>
                    <a:pt x="213" y="114"/>
                  </a:cubicBezTo>
                  <a:lnTo>
                    <a:pt x="257" y="114"/>
                  </a:lnTo>
                  <a:close/>
                  <a:moveTo>
                    <a:pt x="123" y="74"/>
                  </a:moveTo>
                  <a:cubicBezTo>
                    <a:pt x="106" y="73"/>
                    <a:pt x="90" y="72"/>
                    <a:pt x="74" y="69"/>
                  </a:cubicBezTo>
                  <a:cubicBezTo>
                    <a:pt x="70" y="83"/>
                    <a:pt x="67" y="98"/>
                    <a:pt x="66" y="114"/>
                  </a:cubicBezTo>
                  <a:cubicBezTo>
                    <a:pt x="123" y="114"/>
                    <a:pt x="123" y="114"/>
                    <a:pt x="123" y="114"/>
                  </a:cubicBezTo>
                  <a:lnTo>
                    <a:pt x="123" y="74"/>
                  </a:lnTo>
                  <a:close/>
                  <a:moveTo>
                    <a:pt x="55" y="114"/>
                  </a:moveTo>
                  <a:cubicBezTo>
                    <a:pt x="55" y="97"/>
                    <a:pt x="58" y="82"/>
                    <a:pt x="63" y="67"/>
                  </a:cubicBezTo>
                  <a:cubicBezTo>
                    <a:pt x="48" y="64"/>
                    <a:pt x="35" y="59"/>
                    <a:pt x="24" y="53"/>
                  </a:cubicBezTo>
                  <a:cubicBezTo>
                    <a:pt x="23" y="53"/>
                    <a:pt x="23" y="52"/>
                    <a:pt x="22" y="52"/>
                  </a:cubicBezTo>
                  <a:cubicBezTo>
                    <a:pt x="9" y="70"/>
                    <a:pt x="1" y="91"/>
                    <a:pt x="0" y="114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" y="146"/>
                    <a:pt x="8" y="166"/>
                    <a:pt x="20" y="183"/>
                  </a:cubicBezTo>
                  <a:cubicBezTo>
                    <a:pt x="21" y="182"/>
                    <a:pt x="22" y="182"/>
                    <a:pt x="24" y="181"/>
                  </a:cubicBezTo>
                  <a:cubicBezTo>
                    <a:pt x="34" y="175"/>
                    <a:pt x="47" y="170"/>
                    <a:pt x="62" y="167"/>
                  </a:cubicBezTo>
                  <a:cubicBezTo>
                    <a:pt x="58" y="154"/>
                    <a:pt x="55" y="139"/>
                    <a:pt x="55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114"/>
                    <a:pt x="55" y="114"/>
                    <a:pt x="55" y="114"/>
                  </a:cubicBezTo>
                  <a:close/>
                  <a:moveTo>
                    <a:pt x="228" y="191"/>
                  </a:moveTo>
                  <a:cubicBezTo>
                    <a:pt x="179" y="165"/>
                    <a:pt x="77" y="165"/>
                    <a:pt x="29" y="191"/>
                  </a:cubicBezTo>
                  <a:cubicBezTo>
                    <a:pt x="29" y="191"/>
                    <a:pt x="28" y="192"/>
                    <a:pt x="27" y="192"/>
                  </a:cubicBezTo>
                  <a:cubicBezTo>
                    <a:pt x="46" y="214"/>
                    <a:pt x="73" y="230"/>
                    <a:pt x="104" y="236"/>
                  </a:cubicBezTo>
                  <a:cubicBezTo>
                    <a:pt x="90" y="222"/>
                    <a:pt x="78" y="206"/>
                    <a:pt x="70" y="188"/>
                  </a:cubicBezTo>
                  <a:cubicBezTo>
                    <a:pt x="74" y="188"/>
                    <a:pt x="78" y="187"/>
                    <a:pt x="82" y="186"/>
                  </a:cubicBezTo>
                  <a:cubicBezTo>
                    <a:pt x="91" y="206"/>
                    <a:pt x="105" y="224"/>
                    <a:pt x="123" y="238"/>
                  </a:cubicBezTo>
                  <a:cubicBezTo>
                    <a:pt x="123" y="183"/>
                    <a:pt x="123" y="183"/>
                    <a:pt x="123" y="183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30" y="183"/>
                    <a:pt x="132" y="183"/>
                    <a:pt x="134" y="183"/>
                  </a:cubicBezTo>
                  <a:cubicBezTo>
                    <a:pt x="134" y="238"/>
                    <a:pt x="134" y="238"/>
                    <a:pt x="134" y="238"/>
                  </a:cubicBezTo>
                  <a:cubicBezTo>
                    <a:pt x="152" y="224"/>
                    <a:pt x="166" y="206"/>
                    <a:pt x="175" y="186"/>
                  </a:cubicBezTo>
                  <a:cubicBezTo>
                    <a:pt x="179" y="187"/>
                    <a:pt x="183" y="188"/>
                    <a:pt x="187" y="188"/>
                  </a:cubicBezTo>
                  <a:cubicBezTo>
                    <a:pt x="179" y="206"/>
                    <a:pt x="167" y="222"/>
                    <a:pt x="153" y="236"/>
                  </a:cubicBezTo>
                  <a:cubicBezTo>
                    <a:pt x="184" y="230"/>
                    <a:pt x="211" y="214"/>
                    <a:pt x="230" y="192"/>
                  </a:cubicBezTo>
                  <a:cubicBezTo>
                    <a:pt x="229" y="191"/>
                    <a:pt x="228" y="191"/>
                    <a:pt x="228" y="191"/>
                  </a:cubicBezTo>
                  <a:close/>
                  <a:moveTo>
                    <a:pt x="73" y="165"/>
                  </a:moveTo>
                  <a:cubicBezTo>
                    <a:pt x="89" y="162"/>
                    <a:pt x="106" y="160"/>
                    <a:pt x="123" y="160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7" y="139"/>
                    <a:pt x="69" y="152"/>
                    <a:pt x="73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1">
            <a:extLst>
              <a:ext uri="{FF2B5EF4-FFF2-40B4-BE49-F238E27FC236}">
                <a16:creationId xmlns:a16="http://schemas.microsoft.com/office/drawing/2014/main" xmlns="" id="{F17B3733-E6CF-4ACE-ABA5-1DEFFDD29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89" y="108828"/>
            <a:ext cx="380585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政治工作的总体要求</a:t>
            </a:r>
          </a:p>
        </p:txBody>
      </p:sp>
    </p:spTree>
    <p:extLst>
      <p:ext uri="{BB962C8B-B14F-4D97-AF65-F5344CB8AC3E}">
        <p14:creationId xmlns:p14="http://schemas.microsoft.com/office/powerpoint/2010/main" val="20851142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2480</Words>
  <Application>Microsoft Office PowerPoint</Application>
  <PresentationFormat>宽屏</PresentationFormat>
  <Paragraphs>231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Lifeline JL</vt:lpstr>
      <vt:lpstr>Meiryo</vt:lpstr>
      <vt:lpstr>等线</vt:lpstr>
      <vt:lpstr>等线 Light</vt:lpstr>
      <vt:lpstr>宋体</vt:lpstr>
      <vt:lpstr>腾祥铁山楷书简</vt:lpstr>
      <vt:lpstr>微软雅黑</vt:lpstr>
      <vt:lpstr>幼圆</vt:lpstr>
      <vt:lpstr>造字工房力黑（非商用）常规体</vt:lpstr>
      <vt:lpstr>Arial</vt:lpstr>
      <vt:lpstr>Arial Rounded MT Bold</vt:lpstr>
      <vt:lpstr>Calibri</vt:lpstr>
      <vt:lpstr>Calibri Light</vt:lpstr>
      <vt:lpstr>Times New Roman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20</cp:revision>
  <dcterms:created xsi:type="dcterms:W3CDTF">2017-09-15T12:37:19Z</dcterms:created>
  <dcterms:modified xsi:type="dcterms:W3CDTF">2017-10-19T00:51:28Z</dcterms:modified>
</cp:coreProperties>
</file>