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</p:sldMasterIdLst>
  <p:notesMasterIdLst>
    <p:notesMasterId r:id="rId21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  <p:sldId id="278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3A2C"/>
    <a:srgbClr val="D78F8E"/>
    <a:srgbClr val="F8EDEC"/>
    <a:srgbClr val="EDD1CF"/>
    <a:srgbClr val="F3E8E7"/>
    <a:srgbClr val="4F392B"/>
    <a:srgbClr val="F6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7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317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AB3-4EE2-88B3-844050776D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317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AB3-4EE2-88B3-844050776D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317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AB3-4EE2-88B3-844050776DC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317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7AB3-4EE2-88B3-844050776D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accent2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accent1">
                  <a:alpha val="80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-629975600"/>
        <c:axId val="-629983760"/>
      </c:stockChart>
      <c:dateAx>
        <c:axId val="-629975600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-629983760"/>
        <c:crosses val="autoZero"/>
        <c:auto val="1"/>
        <c:lblOffset val="100"/>
        <c:baseTimeUnit val="days"/>
      </c:dateAx>
      <c:valAx>
        <c:axId val="-629983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  <a:endParaRPr lang="zh-CN"/>
          </a:p>
        </c:txPr>
        <c:crossAx val="-62997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charset="0"/>
              <a:ea typeface="Montserrat" charset="0"/>
              <a:cs typeface="Montserrat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Montserrat" charset="0"/>
          <a:ea typeface="Montserrat" charset="0"/>
          <a:cs typeface="Montserrat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0A66E-F3ED-4055-8CC6-82A277D2BED8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C510C-A274-4F09-B4F8-A9F6025676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575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1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447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11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66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3390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F9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>
            <a:spLocks noChangeArrowheads="1"/>
          </p:cNvSpPr>
          <p:nvPr/>
        </p:nvSpPr>
        <p:spPr bwMode="auto">
          <a:xfrm>
            <a:off x="0" y="0"/>
            <a:ext cx="6426200" cy="5861054"/>
          </a:xfrm>
          <a:custGeom>
            <a:avLst/>
            <a:gdLst>
              <a:gd name="connsiteX0" fmla="*/ 0 w 6426200"/>
              <a:gd name="connsiteY0" fmla="*/ 0 h 5861054"/>
              <a:gd name="connsiteX1" fmla="*/ 6202018 w 6426200"/>
              <a:gd name="connsiteY1" fmla="*/ 0 h 5861054"/>
              <a:gd name="connsiteX2" fmla="*/ 6225541 w 6426200"/>
              <a:gd name="connsiteY2" fmla="*/ 69532 h 5861054"/>
              <a:gd name="connsiteX3" fmla="*/ 6426200 w 6426200"/>
              <a:gd name="connsiteY3" fmla="*/ 1397004 h 5861054"/>
              <a:gd name="connsiteX4" fmla="*/ 1962943 w 6426200"/>
              <a:gd name="connsiteY4" fmla="*/ 5861054 h 5861054"/>
              <a:gd name="connsiteX5" fmla="*/ 27937 w 6426200"/>
              <a:gd name="connsiteY5" fmla="*/ 5420851 h 5861054"/>
              <a:gd name="connsiteX6" fmla="*/ 0 w 6426200"/>
              <a:gd name="connsiteY6" fmla="*/ 5406540 h 58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26200" h="5861054">
                <a:moveTo>
                  <a:pt x="0" y="0"/>
                </a:moveTo>
                <a:lnTo>
                  <a:pt x="6202018" y="0"/>
                </a:lnTo>
                <a:lnTo>
                  <a:pt x="6225541" y="69532"/>
                </a:lnTo>
                <a:cubicBezTo>
                  <a:pt x="6355948" y="488880"/>
                  <a:pt x="6426200" y="934737"/>
                  <a:pt x="6426200" y="1397004"/>
                </a:cubicBezTo>
                <a:cubicBezTo>
                  <a:pt x="6426200" y="3862431"/>
                  <a:pt x="4427932" y="5861054"/>
                  <a:pt x="1962943" y="5861054"/>
                </a:cubicBezTo>
                <a:cubicBezTo>
                  <a:pt x="1269665" y="5861054"/>
                  <a:pt x="613305" y="5702960"/>
                  <a:pt x="27937" y="5420851"/>
                </a:cubicBezTo>
                <a:lnTo>
                  <a:pt x="0" y="5406540"/>
                </a:lnTo>
                <a:close/>
              </a:path>
            </a:pathLst>
          </a:custGeom>
          <a:solidFill>
            <a:srgbClr val="E5B8B7">
              <a:alpha val="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3" name="任意多边形 52"/>
          <p:cNvSpPr>
            <a:spLocks noChangeArrowheads="1"/>
          </p:cNvSpPr>
          <p:nvPr/>
        </p:nvSpPr>
        <p:spPr bwMode="auto">
          <a:xfrm>
            <a:off x="1" y="0"/>
            <a:ext cx="4662117" cy="4096657"/>
          </a:xfrm>
          <a:custGeom>
            <a:avLst/>
            <a:gdLst>
              <a:gd name="connsiteX0" fmla="*/ 0 w 4662117"/>
              <a:gd name="connsiteY0" fmla="*/ 0 h 4096657"/>
              <a:gd name="connsiteX1" fmla="*/ 4269417 w 4662117"/>
              <a:gd name="connsiteY1" fmla="*/ 0 h 4096657"/>
              <a:gd name="connsiteX2" fmla="*/ 4336341 w 4662117"/>
              <a:gd name="connsiteY2" fmla="*/ 110179 h 4096657"/>
              <a:gd name="connsiteX3" fmla="*/ 4662117 w 4662117"/>
              <a:gd name="connsiteY3" fmla="*/ 1396997 h 4096657"/>
              <a:gd name="connsiteX4" fmla="*/ 1962937 w 4662117"/>
              <a:gd name="connsiteY4" fmla="*/ 4096657 h 4096657"/>
              <a:gd name="connsiteX5" fmla="*/ 54329 w 4662117"/>
              <a:gd name="connsiteY5" fmla="*/ 3305945 h 4096657"/>
              <a:gd name="connsiteX6" fmla="*/ 0 w 4662117"/>
              <a:gd name="connsiteY6" fmla="*/ 3246158 h 409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2117" h="4096657">
                <a:moveTo>
                  <a:pt x="0" y="0"/>
                </a:moveTo>
                <a:lnTo>
                  <a:pt x="4269417" y="0"/>
                </a:lnTo>
                <a:lnTo>
                  <a:pt x="4336341" y="110179"/>
                </a:lnTo>
                <a:cubicBezTo>
                  <a:pt x="4544103" y="492703"/>
                  <a:pt x="4662117" y="931066"/>
                  <a:pt x="4662117" y="1396997"/>
                </a:cubicBezTo>
                <a:cubicBezTo>
                  <a:pt x="4662117" y="2887978"/>
                  <a:pt x="3453653" y="4096657"/>
                  <a:pt x="1962937" y="4096657"/>
                </a:cubicBezTo>
                <a:cubicBezTo>
                  <a:pt x="1217579" y="4096657"/>
                  <a:pt x="542784" y="3794487"/>
                  <a:pt x="54329" y="3305945"/>
                </a:cubicBezTo>
                <a:lnTo>
                  <a:pt x="0" y="3246158"/>
                </a:lnTo>
                <a:close/>
              </a:path>
            </a:pathLst>
          </a:custGeom>
          <a:solidFill>
            <a:srgbClr val="D78F8D">
              <a:alpha val="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noAutofit/>
          </a:bodyPr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椭圆 4"/>
          <p:cNvSpPr>
            <a:spLocks noChangeArrowheads="1"/>
          </p:cNvSpPr>
          <p:nvPr/>
        </p:nvSpPr>
        <p:spPr bwMode="auto">
          <a:xfrm>
            <a:off x="9937750" y="2166942"/>
            <a:ext cx="625475" cy="625475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5" name="椭圆 5"/>
          <p:cNvSpPr>
            <a:spLocks noChangeArrowheads="1"/>
          </p:cNvSpPr>
          <p:nvPr/>
        </p:nvSpPr>
        <p:spPr bwMode="auto">
          <a:xfrm>
            <a:off x="10061357" y="2290549"/>
            <a:ext cx="378260" cy="378260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" name="椭圆 8"/>
          <p:cNvSpPr>
            <a:spLocks noChangeArrowheads="1"/>
          </p:cNvSpPr>
          <p:nvPr/>
        </p:nvSpPr>
        <p:spPr bwMode="auto">
          <a:xfrm>
            <a:off x="7072313" y="4116392"/>
            <a:ext cx="625475" cy="625475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" name="椭圆 7"/>
          <p:cNvSpPr>
            <a:spLocks noChangeArrowheads="1"/>
          </p:cNvSpPr>
          <p:nvPr/>
        </p:nvSpPr>
        <p:spPr bwMode="auto">
          <a:xfrm>
            <a:off x="7342188" y="1954217"/>
            <a:ext cx="2860675" cy="2860675"/>
          </a:xfrm>
          <a:prstGeom prst="ellipse">
            <a:avLst/>
          </a:prstGeom>
          <a:solidFill>
            <a:srgbClr val="D78F8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椭圆 9"/>
          <p:cNvSpPr>
            <a:spLocks noChangeArrowheads="1"/>
          </p:cNvSpPr>
          <p:nvPr/>
        </p:nvSpPr>
        <p:spPr bwMode="auto">
          <a:xfrm>
            <a:off x="7542213" y="4741867"/>
            <a:ext cx="312737" cy="312737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" name="椭圆 29"/>
          <p:cNvSpPr>
            <a:spLocks noChangeArrowheads="1"/>
          </p:cNvSpPr>
          <p:nvPr/>
        </p:nvSpPr>
        <p:spPr bwMode="auto">
          <a:xfrm>
            <a:off x="10453688" y="5392742"/>
            <a:ext cx="341312" cy="341312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" name="椭圆 30"/>
          <p:cNvSpPr>
            <a:spLocks noChangeArrowheads="1"/>
          </p:cNvSpPr>
          <p:nvPr/>
        </p:nvSpPr>
        <p:spPr bwMode="auto">
          <a:xfrm>
            <a:off x="10521139" y="5460193"/>
            <a:ext cx="206410" cy="206410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" name="椭圆 32"/>
          <p:cNvSpPr>
            <a:spLocks noChangeArrowheads="1"/>
          </p:cNvSpPr>
          <p:nvPr/>
        </p:nvSpPr>
        <p:spPr bwMode="auto">
          <a:xfrm>
            <a:off x="9353550" y="5314954"/>
            <a:ext cx="169863" cy="171450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椭圆 33"/>
          <p:cNvSpPr>
            <a:spLocks noChangeArrowheads="1"/>
          </p:cNvSpPr>
          <p:nvPr/>
        </p:nvSpPr>
        <p:spPr bwMode="auto">
          <a:xfrm>
            <a:off x="9387119" y="5348836"/>
            <a:ext cx="102726" cy="103685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椭圆 39"/>
          <p:cNvSpPr>
            <a:spLocks noChangeArrowheads="1"/>
          </p:cNvSpPr>
          <p:nvPr/>
        </p:nvSpPr>
        <p:spPr bwMode="auto">
          <a:xfrm>
            <a:off x="4803775" y="4756154"/>
            <a:ext cx="298450" cy="298450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椭圆 40"/>
          <p:cNvSpPr>
            <a:spLocks noChangeArrowheads="1"/>
          </p:cNvSpPr>
          <p:nvPr/>
        </p:nvSpPr>
        <p:spPr bwMode="auto">
          <a:xfrm>
            <a:off x="4862755" y="4815134"/>
            <a:ext cx="180489" cy="180489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546090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967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57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033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37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335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8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943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74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81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1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76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02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57"/>
          </p:nvPr>
        </p:nvSpPr>
        <p:spPr>
          <a:xfrm>
            <a:off x="4037794" y="2136095"/>
            <a:ext cx="5376287" cy="372944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58"/>
          </p:nvPr>
        </p:nvSpPr>
        <p:spPr>
          <a:xfrm>
            <a:off x="1263867" y="1288603"/>
            <a:ext cx="4658973" cy="333915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20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icture Placeholder 13"/>
          <p:cNvSpPr>
            <a:spLocks noGrp="1"/>
          </p:cNvSpPr>
          <p:nvPr>
            <p:ph type="pic" sz="quarter" idx="57"/>
          </p:nvPr>
        </p:nvSpPr>
        <p:spPr>
          <a:xfrm>
            <a:off x="7839969" y="5434663"/>
            <a:ext cx="1663363" cy="291745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6" name="Picture Placeholder 13"/>
          <p:cNvSpPr>
            <a:spLocks noGrp="1"/>
          </p:cNvSpPr>
          <p:nvPr>
            <p:ph type="pic" sz="quarter" idx="58"/>
          </p:nvPr>
        </p:nvSpPr>
        <p:spPr>
          <a:xfrm>
            <a:off x="2729838" y="5434663"/>
            <a:ext cx="1663363" cy="291745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7" name="Picture Placeholder 13"/>
          <p:cNvSpPr>
            <a:spLocks noGrp="1"/>
          </p:cNvSpPr>
          <p:nvPr>
            <p:ph type="pic" sz="quarter" idx="59"/>
          </p:nvPr>
        </p:nvSpPr>
        <p:spPr>
          <a:xfrm>
            <a:off x="5184492" y="4220821"/>
            <a:ext cx="1862057" cy="325627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13"/>
          <p:cNvSpPr>
            <a:spLocks noGrp="1"/>
          </p:cNvSpPr>
          <p:nvPr>
            <p:ph type="pic" sz="quarter" idx="50"/>
          </p:nvPr>
        </p:nvSpPr>
        <p:spPr>
          <a:xfrm>
            <a:off x="1332877" y="2093854"/>
            <a:ext cx="3764973" cy="2388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8" name="Picture Placeholder 13"/>
          <p:cNvSpPr>
            <a:spLocks noGrp="1"/>
          </p:cNvSpPr>
          <p:nvPr>
            <p:ph type="pic" sz="quarter" idx="51"/>
          </p:nvPr>
        </p:nvSpPr>
        <p:spPr>
          <a:xfrm>
            <a:off x="4893345" y="3156388"/>
            <a:ext cx="893111" cy="15563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1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elcome mess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3"/>
          <p:cNvSpPr>
            <a:spLocks noGrp="1"/>
          </p:cNvSpPr>
          <p:nvPr>
            <p:ph type="pic" sz="quarter" idx="60"/>
          </p:nvPr>
        </p:nvSpPr>
        <p:spPr>
          <a:xfrm>
            <a:off x="-4509" y="0"/>
            <a:ext cx="3741139" cy="6858000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3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4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494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187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6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accent1"/>
        </a:buClr>
        <a:buSzPct val="50000"/>
        <a:buFont typeface="Wingdings 2" panose="05020102010507070707" pitchFamily="18" charset="2"/>
        <a:buChar char=""/>
        <a:defRPr lang="zh-CN" altLang="en-US" sz="2800" kern="1200" baseline="0" dirty="0" smtClean="0">
          <a:solidFill>
            <a:schemeClr val="accent2">
              <a:lumMod val="75000"/>
            </a:schemeClr>
          </a:solidFill>
          <a:latin typeface="+mn-ea"/>
          <a:ea typeface="+mn-ea"/>
          <a:cs typeface="+mn-cs"/>
        </a:defRPr>
      </a:lvl1pPr>
      <a:lvl2pPr marL="361950" indent="-36195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8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10146278" y="603916"/>
            <a:ext cx="402696" cy="402696"/>
          </a:xfrm>
          <a:prstGeom prst="ellipse">
            <a:avLst/>
          </a:prstGeom>
          <a:solidFill>
            <a:srgbClr val="D78F8E"/>
          </a:solidFill>
          <a:ln>
            <a:noFill/>
          </a:ln>
          <a:effectLst>
            <a:reflection stA="45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0800000" flipV="1">
            <a:off x="-11575" y="1249680"/>
            <a:ext cx="7251614" cy="5654361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801892" y="2418562"/>
            <a:ext cx="2802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50624">
              <a:spcBef>
                <a:spcPct val="20000"/>
              </a:spcBef>
            </a:pPr>
            <a:r>
              <a:rPr lang="en-US" altLang="zh-CN" sz="8000" kern="0" dirty="0" smtClean="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20XX</a:t>
            </a:r>
            <a:endParaRPr lang="zh-CN" altLang="en-US" sz="8000" kern="0" dirty="0">
              <a:solidFill>
                <a:schemeClr val="accent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椭圆 4"/>
          <p:cNvSpPr>
            <a:spLocks noChangeArrowheads="1"/>
          </p:cNvSpPr>
          <p:nvPr/>
        </p:nvSpPr>
        <p:spPr bwMode="auto">
          <a:xfrm>
            <a:off x="8852147" y="1923873"/>
            <a:ext cx="625475" cy="625475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" name="椭圆 5"/>
          <p:cNvSpPr>
            <a:spLocks noChangeArrowheads="1"/>
          </p:cNvSpPr>
          <p:nvPr/>
        </p:nvSpPr>
        <p:spPr bwMode="auto">
          <a:xfrm>
            <a:off x="8975754" y="2047480"/>
            <a:ext cx="378260" cy="378260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" name="椭圆 8"/>
          <p:cNvSpPr>
            <a:spLocks noChangeArrowheads="1"/>
          </p:cNvSpPr>
          <p:nvPr/>
        </p:nvSpPr>
        <p:spPr bwMode="auto">
          <a:xfrm>
            <a:off x="8663016" y="4159073"/>
            <a:ext cx="625475" cy="625475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7"/>
          <p:cNvSpPr>
            <a:spLocks noChangeArrowheads="1"/>
          </p:cNvSpPr>
          <p:nvPr/>
        </p:nvSpPr>
        <p:spPr bwMode="auto">
          <a:xfrm>
            <a:off x="6256585" y="1711148"/>
            <a:ext cx="2860675" cy="2860675"/>
          </a:xfrm>
          <a:prstGeom prst="ellipse">
            <a:avLst/>
          </a:prstGeom>
          <a:solidFill>
            <a:srgbClr val="D78F8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椭圆 9"/>
          <p:cNvSpPr>
            <a:spLocks noChangeArrowheads="1"/>
          </p:cNvSpPr>
          <p:nvPr/>
        </p:nvSpPr>
        <p:spPr bwMode="auto">
          <a:xfrm>
            <a:off x="6466563" y="4693852"/>
            <a:ext cx="312737" cy="312737"/>
          </a:xfrm>
          <a:prstGeom prst="ellipse">
            <a:avLst/>
          </a:prstGeom>
          <a:solidFill>
            <a:srgbClr val="ECCBCA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" name="椭圆 29"/>
          <p:cNvSpPr>
            <a:spLocks noChangeArrowheads="1"/>
          </p:cNvSpPr>
          <p:nvPr/>
        </p:nvSpPr>
        <p:spPr bwMode="auto">
          <a:xfrm>
            <a:off x="9368085" y="5149673"/>
            <a:ext cx="341312" cy="341312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椭圆 30"/>
          <p:cNvSpPr>
            <a:spLocks noChangeArrowheads="1"/>
          </p:cNvSpPr>
          <p:nvPr/>
        </p:nvSpPr>
        <p:spPr bwMode="auto">
          <a:xfrm>
            <a:off x="9435536" y="5217124"/>
            <a:ext cx="206410" cy="206410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" name="椭圆 32"/>
          <p:cNvSpPr>
            <a:spLocks noChangeArrowheads="1"/>
          </p:cNvSpPr>
          <p:nvPr/>
        </p:nvSpPr>
        <p:spPr bwMode="auto">
          <a:xfrm>
            <a:off x="8267947" y="5071885"/>
            <a:ext cx="169863" cy="171450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" name="椭圆 33"/>
          <p:cNvSpPr>
            <a:spLocks noChangeArrowheads="1"/>
          </p:cNvSpPr>
          <p:nvPr/>
        </p:nvSpPr>
        <p:spPr bwMode="auto">
          <a:xfrm>
            <a:off x="8301516" y="5105767"/>
            <a:ext cx="102726" cy="103685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" name="椭圆 39"/>
          <p:cNvSpPr>
            <a:spLocks noChangeArrowheads="1"/>
          </p:cNvSpPr>
          <p:nvPr/>
        </p:nvSpPr>
        <p:spPr bwMode="auto">
          <a:xfrm>
            <a:off x="2815347" y="4513085"/>
            <a:ext cx="298450" cy="298450"/>
          </a:xfrm>
          <a:prstGeom prst="ellipse">
            <a:avLst/>
          </a:prstGeom>
          <a:solidFill>
            <a:srgbClr val="E5B8B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椭圆 40"/>
          <p:cNvSpPr>
            <a:spLocks noChangeArrowheads="1"/>
          </p:cNvSpPr>
          <p:nvPr/>
        </p:nvSpPr>
        <p:spPr bwMode="auto">
          <a:xfrm>
            <a:off x="2874327" y="4572065"/>
            <a:ext cx="180489" cy="180489"/>
          </a:xfrm>
          <a:prstGeom prst="ellipse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466563" y="2618965"/>
            <a:ext cx="2646878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spc="600" dirty="0" smtClean="0">
                <a:solidFill>
                  <a:schemeClr val="bg1"/>
                </a:solidFill>
                <a:latin typeface="造字工房悦黑（非商用）常规体" pitchFamily="50" charset="-122"/>
                <a:ea typeface="造字工房悦黑（非商用）常规体" pitchFamily="50" charset="-122"/>
              </a:rPr>
              <a:t>极雅</a:t>
            </a:r>
            <a:endParaRPr lang="zh-CN" altLang="en-US" sz="8000" spc="600" dirty="0">
              <a:solidFill>
                <a:schemeClr val="bg1"/>
              </a:solidFill>
              <a:latin typeface="造字工房悦黑（非商用）常规体" pitchFamily="50" charset="-122"/>
              <a:ea typeface="造字工房悦黑（非商用）常规体" pitchFamily="50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882708" y="3708641"/>
            <a:ext cx="6555102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1150624">
              <a:spcBef>
                <a:spcPct val="20000"/>
              </a:spcBef>
              <a:defRPr sz="2400" kern="0">
                <a:solidFill>
                  <a:srgbClr val="FFFFFF"/>
                </a:solidFill>
              </a:defRPr>
            </a:lvl1pPr>
          </a:lstStyle>
          <a:p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Business Template</a:t>
            </a:r>
          </a:p>
        </p:txBody>
      </p:sp>
    </p:spTree>
    <p:extLst>
      <p:ext uri="{BB962C8B-B14F-4D97-AF65-F5344CB8AC3E}">
        <p14:creationId xmlns:p14="http://schemas.microsoft.com/office/powerpoint/2010/main" val="383149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0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10" grpId="0"/>
          <p:bldP spid="29" grpId="0"/>
          <p:bldP spid="3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402355" y="415443"/>
            <a:ext cx="3301902" cy="3301902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783601" y="3004660"/>
            <a:ext cx="414118" cy="414118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5607889" y="723809"/>
            <a:ext cx="954114" cy="313922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37500" dirty="0" smtClean="0">
                <a:solidFill>
                  <a:srgbClr val="523A2C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rPr>
              <a:t>3</a:t>
            </a:r>
            <a:endParaRPr lang="zh-CN" altLang="en-US" sz="37500" dirty="0">
              <a:solidFill>
                <a:srgbClr val="523A2C"/>
              </a:solidFill>
              <a:latin typeface="ISOCP" panose="00000400000000000000" pitchFamily="2" charset="0"/>
              <a:ea typeface="造字工房悦黑（非商用）常规体" pitchFamily="50" charset="-122"/>
              <a:cs typeface="ISOCP" panose="00000400000000000000" pitchFamily="2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431280" y="2957750"/>
            <a:ext cx="5760720" cy="3911825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65120" y="5191962"/>
            <a:ext cx="631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keu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ubat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jeurawat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bak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talak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licen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Lorem ipsum dolor sit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endParaRPr lang="zh-CN" altLang="en-US" sz="16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52934" y="4285696"/>
            <a:ext cx="2989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</a:t>
            </a:r>
            <a:r>
              <a:rPr lang="en-US" altLang="zh-CN" sz="3600" b="1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endParaRPr lang="zh-CN" altLang="en-US" sz="3600" b="1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03790" y="4932027"/>
            <a:ext cx="611041" cy="611041"/>
            <a:chOff x="9937750" y="2166942"/>
            <a:chExt cx="625475" cy="625475"/>
          </a:xfrm>
        </p:grpSpPr>
        <p:sp>
          <p:nvSpPr>
            <p:cNvPr id="12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26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056640" y="3220720"/>
            <a:ext cx="2479040" cy="2479040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007360" y="3220720"/>
            <a:ext cx="2479040" cy="2479040"/>
          </a:xfrm>
          <a:prstGeom prst="ellipse">
            <a:avLst/>
          </a:prstGeom>
          <a:solidFill>
            <a:srgbClr val="EDD1CF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032000" y="1690688"/>
            <a:ext cx="2479040" cy="2479040"/>
          </a:xfrm>
          <a:prstGeom prst="ellipse">
            <a:avLst/>
          </a:prstGeom>
          <a:solidFill>
            <a:srgbClr val="EDD1C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16029" y="2050511"/>
            <a:ext cx="141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>
                <a:solidFill>
                  <a:srgbClr val="523A2C"/>
                </a:solidFill>
              </a:rPr>
              <a:t>Analysis</a:t>
            </a:r>
            <a:endParaRPr lang="zh-CN" altLang="en-US" dirty="0">
              <a:solidFill>
                <a:srgbClr val="523A2C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4895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523A2C"/>
                </a:solidFill>
              </a:rPr>
              <a:t>To fully realize the potential of a cloud-based architecture for applications and network functions.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4895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523A2C"/>
                </a:solidFill>
              </a:rPr>
              <a:t>2015</a:t>
            </a:r>
            <a:endParaRPr lang="zh-CN" altLang="en-US" sz="2800" dirty="0">
              <a:solidFill>
                <a:srgbClr val="523A2C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156315" y="361573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523A2C"/>
                </a:solidFill>
              </a:rPr>
              <a:t>To fully realize the potential of a cloud-based architecture for applications and network functions.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56315" y="316739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>
                <a:solidFill>
                  <a:srgbClr val="523A2C"/>
                </a:solidFill>
              </a:rPr>
              <a:t>2014</a:t>
            </a:r>
            <a:endParaRPr lang="zh-CN" altLang="en-US" dirty="0">
              <a:solidFill>
                <a:srgbClr val="523A2C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4895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523A2C"/>
                </a:solidFill>
              </a:rPr>
              <a:t>To fully realize the potential of a cloud-based architecture for applications and network functions.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14895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>
                <a:solidFill>
                  <a:srgbClr val="523A2C"/>
                </a:solidFill>
              </a:rPr>
              <a:t>2013</a:t>
            </a:r>
            <a:endParaRPr lang="zh-CN" altLang="en-US" dirty="0">
              <a:solidFill>
                <a:srgbClr val="523A2C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156315" y="4804450"/>
            <a:ext cx="245441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200" dirty="0">
                <a:solidFill>
                  <a:srgbClr val="523A2C"/>
                </a:solidFill>
              </a:rPr>
              <a:t>To fully realize the potential of a cloud-based architecture for applications and network functions.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56315" y="4356110"/>
            <a:ext cx="941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48A2A0"/>
                </a:solidFill>
              </a:defRPr>
            </a:lvl1pPr>
          </a:lstStyle>
          <a:p>
            <a:r>
              <a:rPr lang="en-US" altLang="zh-CN" dirty="0">
                <a:solidFill>
                  <a:srgbClr val="523A2C"/>
                </a:solidFill>
              </a:rPr>
              <a:t>2012</a:t>
            </a:r>
            <a:endParaRPr lang="zh-CN" altLang="en-US" dirty="0">
              <a:solidFill>
                <a:srgbClr val="523A2C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159115" y="2542609"/>
            <a:ext cx="5016885" cy="409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zh-CN" sz="1400" dirty="0">
                <a:solidFill>
                  <a:srgbClr val="523A2C"/>
                </a:solidFill>
              </a:rPr>
              <a:t>To fully realize the potential of a cloud-based architecture for applications and network </a:t>
            </a:r>
            <a:r>
              <a:rPr lang="en-US" altLang="zh-CN" sz="1400" dirty="0" smtClean="0">
                <a:solidFill>
                  <a:srgbClr val="523A2C"/>
                </a:solidFill>
              </a:rPr>
              <a:t>functions.</a:t>
            </a:r>
            <a:endParaRPr lang="zh-CN" altLang="en-US" sz="1400" dirty="0">
              <a:solidFill>
                <a:srgbClr val="523A2C"/>
              </a:solidFill>
            </a:endParaRPr>
          </a:p>
        </p:txBody>
      </p:sp>
      <p:sp>
        <p:nvSpPr>
          <p:cNvPr id="25" name="Freeform 41"/>
          <p:cNvSpPr>
            <a:spLocks noEditPoints="1"/>
          </p:cNvSpPr>
          <p:nvPr/>
        </p:nvSpPr>
        <p:spPr bwMode="auto">
          <a:xfrm>
            <a:off x="3036887" y="2675723"/>
            <a:ext cx="468313" cy="420687"/>
          </a:xfrm>
          <a:custGeom>
            <a:avLst/>
            <a:gdLst>
              <a:gd name="T0" fmla="*/ 2147483647 w 67"/>
              <a:gd name="T1" fmla="*/ 124018912 h 60"/>
              <a:gd name="T2" fmla="*/ 2147483647 w 67"/>
              <a:gd name="T3" fmla="*/ 0 h 60"/>
              <a:gd name="T4" fmla="*/ 2147483647 w 67"/>
              <a:gd name="T5" fmla="*/ 0 h 60"/>
              <a:gd name="T6" fmla="*/ 2147483647 w 67"/>
              <a:gd name="T7" fmla="*/ 124018912 h 60"/>
              <a:gd name="T8" fmla="*/ 2147483647 w 67"/>
              <a:gd name="T9" fmla="*/ 310059138 h 60"/>
              <a:gd name="T10" fmla="*/ 2147483647 w 67"/>
              <a:gd name="T11" fmla="*/ 868156039 h 60"/>
              <a:gd name="T12" fmla="*/ 2147483647 w 67"/>
              <a:gd name="T13" fmla="*/ 124018912 h 60"/>
              <a:gd name="T14" fmla="*/ 2147483647 w 67"/>
              <a:gd name="T15" fmla="*/ 1922344337 h 60"/>
              <a:gd name="T16" fmla="*/ 2147483647 w 67"/>
              <a:gd name="T17" fmla="*/ 124018912 h 60"/>
              <a:gd name="T18" fmla="*/ 1902898002 w 67"/>
              <a:gd name="T19" fmla="*/ 124018912 h 60"/>
              <a:gd name="T20" fmla="*/ 122771150 w 67"/>
              <a:gd name="T21" fmla="*/ 1922344337 h 60"/>
              <a:gd name="T22" fmla="*/ 122771150 w 67"/>
              <a:gd name="T23" fmla="*/ 2147483647 h 60"/>
              <a:gd name="T24" fmla="*/ 245534466 w 67"/>
              <a:gd name="T25" fmla="*/ 2147483647 h 60"/>
              <a:gd name="T26" fmla="*/ 429691207 w 67"/>
              <a:gd name="T27" fmla="*/ 2147483647 h 60"/>
              <a:gd name="T28" fmla="*/ 2087055172 w 67"/>
              <a:gd name="T29" fmla="*/ 558097024 h 60"/>
              <a:gd name="T30" fmla="*/ 2147483647 w 67"/>
              <a:gd name="T31" fmla="*/ 2147483647 h 60"/>
              <a:gd name="T32" fmla="*/ 2147483647 w 67"/>
              <a:gd name="T33" fmla="*/ 2147483647 h 60"/>
              <a:gd name="T34" fmla="*/ 2147483647 w 67"/>
              <a:gd name="T35" fmla="*/ 1922344337 h 60"/>
              <a:gd name="T36" fmla="*/ 552454614 w 67"/>
              <a:gd name="T37" fmla="*/ 2147483647 h 60"/>
              <a:gd name="T38" fmla="*/ 552454614 w 67"/>
              <a:gd name="T39" fmla="*/ 2147483647 h 60"/>
              <a:gd name="T40" fmla="*/ 797989019 w 67"/>
              <a:gd name="T41" fmla="*/ 2147483647 h 60"/>
              <a:gd name="T42" fmla="*/ 1718749157 w 67"/>
              <a:gd name="T43" fmla="*/ 2147483647 h 60"/>
              <a:gd name="T44" fmla="*/ 1718749157 w 67"/>
              <a:gd name="T45" fmla="*/ 2147483647 h 60"/>
              <a:gd name="T46" fmla="*/ 1780134717 w 67"/>
              <a:gd name="T47" fmla="*/ 2147483647 h 60"/>
              <a:gd name="T48" fmla="*/ 2147483647 w 67"/>
              <a:gd name="T49" fmla="*/ 2147483647 h 60"/>
              <a:gd name="T50" fmla="*/ 2147483647 w 67"/>
              <a:gd name="T51" fmla="*/ 2147483647 h 60"/>
              <a:gd name="T52" fmla="*/ 2147483647 w 67"/>
              <a:gd name="T53" fmla="*/ 2147483647 h 60"/>
              <a:gd name="T54" fmla="*/ 2147483647 w 67"/>
              <a:gd name="T55" fmla="*/ 2147483647 h 60"/>
              <a:gd name="T56" fmla="*/ 2147483647 w 67"/>
              <a:gd name="T57" fmla="*/ 2147483647 h 60"/>
              <a:gd name="T58" fmla="*/ 2147483647 w 67"/>
              <a:gd name="T59" fmla="*/ 2147483647 h 60"/>
              <a:gd name="T60" fmla="*/ 2087055172 w 67"/>
              <a:gd name="T61" fmla="*/ 806142661 h 60"/>
              <a:gd name="T62" fmla="*/ 552454614 w 67"/>
              <a:gd name="T63" fmla="*/ 2147483647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7"/>
              <a:gd name="T97" fmla="*/ 0 h 60"/>
              <a:gd name="T98" fmla="*/ 67 w 67"/>
              <a:gd name="T99" fmla="*/ 60 h 6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7" h="60">
                <a:moveTo>
                  <a:pt x="53" y="2"/>
                </a:moveTo>
                <a:cubicBezTo>
                  <a:pt x="53" y="1"/>
                  <a:pt x="52" y="0"/>
                  <a:pt x="5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53" y="14"/>
                  <a:pt x="53" y="14"/>
                  <a:pt x="53" y="14"/>
                </a:cubicBezTo>
                <a:lnTo>
                  <a:pt x="53" y="2"/>
                </a:lnTo>
                <a:close/>
                <a:moveTo>
                  <a:pt x="66" y="31"/>
                </a:moveTo>
                <a:cubicBezTo>
                  <a:pt x="36" y="2"/>
                  <a:pt x="36" y="2"/>
                  <a:pt x="36" y="2"/>
                </a:cubicBezTo>
                <a:cubicBezTo>
                  <a:pt x="35" y="0"/>
                  <a:pt x="33" y="0"/>
                  <a:pt x="31" y="2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3"/>
                  <a:pt x="0" y="35"/>
                  <a:pt x="2" y="36"/>
                </a:cubicBezTo>
                <a:cubicBezTo>
                  <a:pt x="2" y="37"/>
                  <a:pt x="3" y="37"/>
                  <a:pt x="4" y="37"/>
                </a:cubicBezTo>
                <a:cubicBezTo>
                  <a:pt x="5" y="37"/>
                  <a:pt x="6" y="37"/>
                  <a:pt x="7" y="36"/>
                </a:cubicBezTo>
                <a:cubicBezTo>
                  <a:pt x="34" y="9"/>
                  <a:pt x="34" y="9"/>
                  <a:pt x="34" y="9"/>
                </a:cubicBezTo>
                <a:cubicBezTo>
                  <a:pt x="61" y="36"/>
                  <a:pt x="61" y="36"/>
                  <a:pt x="61" y="36"/>
                </a:cubicBezTo>
                <a:cubicBezTo>
                  <a:pt x="62" y="38"/>
                  <a:pt x="65" y="38"/>
                  <a:pt x="66" y="36"/>
                </a:cubicBezTo>
                <a:cubicBezTo>
                  <a:pt x="67" y="35"/>
                  <a:pt x="67" y="33"/>
                  <a:pt x="66" y="31"/>
                </a:cubicBezTo>
                <a:close/>
                <a:moveTo>
                  <a:pt x="9" y="37"/>
                </a:moveTo>
                <a:cubicBezTo>
                  <a:pt x="9" y="57"/>
                  <a:pt x="9" y="57"/>
                  <a:pt x="9" y="57"/>
                </a:cubicBezTo>
                <a:cubicBezTo>
                  <a:pt x="9" y="59"/>
                  <a:pt x="11" y="60"/>
                  <a:pt x="13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2"/>
                </a:cubicBezTo>
                <a:cubicBezTo>
                  <a:pt x="39" y="60"/>
                  <a:pt x="39" y="60"/>
                  <a:pt x="39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7" y="60"/>
                  <a:pt x="58" y="59"/>
                  <a:pt x="58" y="57"/>
                </a:cubicBezTo>
                <a:cubicBezTo>
                  <a:pt x="58" y="38"/>
                  <a:pt x="58" y="38"/>
                  <a:pt x="58" y="38"/>
                </a:cubicBezTo>
                <a:cubicBezTo>
                  <a:pt x="34" y="13"/>
                  <a:pt x="34" y="13"/>
                  <a:pt x="34" y="13"/>
                </a:cubicBezTo>
                <a:lnTo>
                  <a:pt x="9" y="37"/>
                </a:lnTo>
                <a:close/>
              </a:path>
            </a:pathLst>
          </a:custGeom>
          <a:solidFill>
            <a:srgbClr val="523A2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6" name="Freeform 41"/>
          <p:cNvSpPr>
            <a:spLocks noEditPoints="1"/>
          </p:cNvSpPr>
          <p:nvPr/>
        </p:nvSpPr>
        <p:spPr bwMode="auto">
          <a:xfrm>
            <a:off x="2043431" y="4247158"/>
            <a:ext cx="476249" cy="382587"/>
          </a:xfrm>
          <a:custGeom>
            <a:avLst/>
            <a:gdLst>
              <a:gd name="T0" fmla="*/ 1176335871 w 72"/>
              <a:gd name="T1" fmla="*/ 232073966 h 58"/>
              <a:gd name="T2" fmla="*/ 2147483647 w 72"/>
              <a:gd name="T3" fmla="*/ 232073966 h 58"/>
              <a:gd name="T4" fmla="*/ 2147483647 w 72"/>
              <a:gd name="T5" fmla="*/ 510570880 h 58"/>
              <a:gd name="T6" fmla="*/ 2147483647 w 72"/>
              <a:gd name="T7" fmla="*/ 510570880 h 58"/>
              <a:gd name="T8" fmla="*/ 2147483647 w 72"/>
              <a:gd name="T9" fmla="*/ 185664591 h 58"/>
              <a:gd name="T10" fmla="*/ 2147483647 w 72"/>
              <a:gd name="T11" fmla="*/ 0 h 58"/>
              <a:gd name="T12" fmla="*/ 1129279435 w 72"/>
              <a:gd name="T13" fmla="*/ 0 h 58"/>
              <a:gd name="T14" fmla="*/ 941067411 w 72"/>
              <a:gd name="T15" fmla="*/ 185664591 h 58"/>
              <a:gd name="T16" fmla="*/ 941067411 w 72"/>
              <a:gd name="T17" fmla="*/ 510570880 h 58"/>
              <a:gd name="T18" fmla="*/ 1176335871 w 72"/>
              <a:gd name="T19" fmla="*/ 510570880 h 58"/>
              <a:gd name="T20" fmla="*/ 1176335871 w 72"/>
              <a:gd name="T21" fmla="*/ 232073966 h 58"/>
              <a:gd name="T22" fmla="*/ 0 w 72"/>
              <a:gd name="T23" fmla="*/ 881893143 h 58"/>
              <a:gd name="T24" fmla="*/ 0 w 72"/>
              <a:gd name="T25" fmla="*/ 2147483647 h 58"/>
              <a:gd name="T26" fmla="*/ 235268568 w 72"/>
              <a:gd name="T27" fmla="*/ 2147483647 h 58"/>
              <a:gd name="T28" fmla="*/ 470530276 w 72"/>
              <a:gd name="T29" fmla="*/ 2147483647 h 58"/>
              <a:gd name="T30" fmla="*/ 470530276 w 72"/>
              <a:gd name="T31" fmla="*/ 649812471 h 58"/>
              <a:gd name="T32" fmla="*/ 235268568 w 72"/>
              <a:gd name="T33" fmla="*/ 649812471 h 58"/>
              <a:gd name="T34" fmla="*/ 0 w 72"/>
              <a:gd name="T35" fmla="*/ 881893143 h 58"/>
              <a:gd name="T36" fmla="*/ 658749160 w 72"/>
              <a:gd name="T37" fmla="*/ 2147483647 h 58"/>
              <a:gd name="T38" fmla="*/ 2147483647 w 72"/>
              <a:gd name="T39" fmla="*/ 2147483647 h 58"/>
              <a:gd name="T40" fmla="*/ 2147483647 w 72"/>
              <a:gd name="T41" fmla="*/ 649812471 h 58"/>
              <a:gd name="T42" fmla="*/ 658749160 w 72"/>
              <a:gd name="T43" fmla="*/ 649812471 h 58"/>
              <a:gd name="T44" fmla="*/ 658749160 w 72"/>
              <a:gd name="T45" fmla="*/ 2147483647 h 58"/>
              <a:gd name="T46" fmla="*/ 2147483647 w 72"/>
              <a:gd name="T47" fmla="*/ 649812471 h 58"/>
              <a:gd name="T48" fmla="*/ 2147483647 w 72"/>
              <a:gd name="T49" fmla="*/ 649812471 h 58"/>
              <a:gd name="T50" fmla="*/ 2147483647 w 72"/>
              <a:gd name="T51" fmla="*/ 2147483647 h 58"/>
              <a:gd name="T52" fmla="*/ 2147483647 w 72"/>
              <a:gd name="T53" fmla="*/ 2147483647 h 58"/>
              <a:gd name="T54" fmla="*/ 2147483647 w 72"/>
              <a:gd name="T55" fmla="*/ 2147483647 h 58"/>
              <a:gd name="T56" fmla="*/ 2147483647 w 72"/>
              <a:gd name="T57" fmla="*/ 881893143 h 58"/>
              <a:gd name="T58" fmla="*/ 2147483647 w 72"/>
              <a:gd name="T59" fmla="*/ 649812471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72"/>
              <a:gd name="T91" fmla="*/ 0 h 58"/>
              <a:gd name="T92" fmla="*/ 72 w 72"/>
              <a:gd name="T93" fmla="*/ 58 h 5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72" h="58">
                <a:moveTo>
                  <a:pt x="25" y="5"/>
                </a:moveTo>
                <a:cubicBezTo>
                  <a:pt x="48" y="5"/>
                  <a:pt x="48" y="5"/>
                  <a:pt x="48" y="5"/>
                </a:cubicBezTo>
                <a:cubicBezTo>
                  <a:pt x="48" y="11"/>
                  <a:pt x="48" y="11"/>
                  <a:pt x="48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4"/>
                  <a:pt x="53" y="4"/>
                  <a:pt x="53" y="4"/>
                </a:cubicBezTo>
                <a:cubicBezTo>
                  <a:pt x="53" y="2"/>
                  <a:pt x="51" y="0"/>
                  <a:pt x="4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11"/>
                  <a:pt x="20" y="11"/>
                  <a:pt x="20" y="11"/>
                </a:cubicBezTo>
                <a:cubicBezTo>
                  <a:pt x="25" y="11"/>
                  <a:pt x="25" y="11"/>
                  <a:pt x="25" y="11"/>
                </a:cubicBezTo>
                <a:lnTo>
                  <a:pt x="25" y="5"/>
                </a:lnTo>
                <a:close/>
                <a:moveTo>
                  <a:pt x="0" y="19"/>
                </a:moveTo>
                <a:cubicBezTo>
                  <a:pt x="0" y="53"/>
                  <a:pt x="0" y="53"/>
                  <a:pt x="0" y="53"/>
                </a:cubicBezTo>
                <a:cubicBezTo>
                  <a:pt x="0" y="56"/>
                  <a:pt x="3" y="58"/>
                  <a:pt x="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14"/>
                  <a:pt x="10" y="14"/>
                  <a:pt x="10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3" y="14"/>
                  <a:pt x="0" y="16"/>
                  <a:pt x="0" y="19"/>
                </a:cubicBezTo>
                <a:close/>
                <a:moveTo>
                  <a:pt x="14" y="58"/>
                </a:moveTo>
                <a:cubicBezTo>
                  <a:pt x="59" y="58"/>
                  <a:pt x="59" y="58"/>
                  <a:pt x="59" y="58"/>
                </a:cubicBezTo>
                <a:cubicBezTo>
                  <a:pt x="59" y="14"/>
                  <a:pt x="59" y="14"/>
                  <a:pt x="59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58"/>
                </a:lnTo>
                <a:close/>
                <a:moveTo>
                  <a:pt x="67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58"/>
                  <a:pt x="63" y="58"/>
                  <a:pt x="63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70" y="58"/>
                  <a:pt x="72" y="56"/>
                  <a:pt x="72" y="53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6"/>
                  <a:pt x="70" y="14"/>
                  <a:pt x="67" y="14"/>
                </a:cubicBezTo>
                <a:close/>
              </a:path>
            </a:pathLst>
          </a:custGeom>
          <a:solidFill>
            <a:srgbClr val="523A2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4057230" y="4192996"/>
            <a:ext cx="401637" cy="468312"/>
          </a:xfrm>
          <a:custGeom>
            <a:avLst/>
            <a:gdLst>
              <a:gd name="T0" fmla="*/ 2147483647 w 63"/>
              <a:gd name="T1" fmla="*/ 0 h 73"/>
              <a:gd name="T2" fmla="*/ 1122599098 w 63"/>
              <a:gd name="T3" fmla="*/ 0 h 73"/>
              <a:gd name="T4" fmla="*/ 561299549 w 63"/>
              <a:gd name="T5" fmla="*/ 560595689 h 73"/>
              <a:gd name="T6" fmla="*/ 561299549 w 63"/>
              <a:gd name="T7" fmla="*/ 1009069293 h 73"/>
              <a:gd name="T8" fmla="*/ 785819275 w 63"/>
              <a:gd name="T9" fmla="*/ 953011760 h 73"/>
              <a:gd name="T10" fmla="*/ 1852288207 w 63"/>
              <a:gd name="T11" fmla="*/ 2074203372 h 73"/>
              <a:gd name="T12" fmla="*/ 1627768481 w 63"/>
              <a:gd name="T13" fmla="*/ 2147483647 h 73"/>
              <a:gd name="T14" fmla="*/ 1627768481 w 63"/>
              <a:gd name="T15" fmla="*/ 2147483647 h 73"/>
              <a:gd name="T16" fmla="*/ 2147483647 w 63"/>
              <a:gd name="T17" fmla="*/ 2147483647 h 73"/>
              <a:gd name="T18" fmla="*/ 2147483647 w 63"/>
              <a:gd name="T19" fmla="*/ 2147483647 h 73"/>
              <a:gd name="T20" fmla="*/ 2147483647 w 63"/>
              <a:gd name="T21" fmla="*/ 1121191379 h 73"/>
              <a:gd name="T22" fmla="*/ 2147483647 w 63"/>
              <a:gd name="T23" fmla="*/ 0 h 73"/>
              <a:gd name="T24" fmla="*/ 2147483647 w 63"/>
              <a:gd name="T25" fmla="*/ 1345428064 h 73"/>
              <a:gd name="T26" fmla="*/ 2147483647 w 63"/>
              <a:gd name="T27" fmla="*/ 728775075 h 73"/>
              <a:gd name="T28" fmla="*/ 2147483647 w 63"/>
              <a:gd name="T29" fmla="*/ 56057314 h 73"/>
              <a:gd name="T30" fmla="*/ 2147483647 w 63"/>
              <a:gd name="T31" fmla="*/ 280294101 h 73"/>
              <a:gd name="T32" fmla="*/ 2147483647 w 63"/>
              <a:gd name="T33" fmla="*/ 560595689 h 73"/>
              <a:gd name="T34" fmla="*/ 2147483647 w 63"/>
              <a:gd name="T35" fmla="*/ 1121191379 h 73"/>
              <a:gd name="T36" fmla="*/ 2147483647 w 63"/>
              <a:gd name="T37" fmla="*/ 1121191379 h 73"/>
              <a:gd name="T38" fmla="*/ 2147483647 w 63"/>
              <a:gd name="T39" fmla="*/ 1345428064 h 73"/>
              <a:gd name="T40" fmla="*/ 2147483647 w 63"/>
              <a:gd name="T41" fmla="*/ 1345428064 h 73"/>
              <a:gd name="T42" fmla="*/ 224519784 w 63"/>
              <a:gd name="T43" fmla="*/ 2147483647 h 73"/>
              <a:gd name="T44" fmla="*/ 224519784 w 63"/>
              <a:gd name="T45" fmla="*/ 2147483647 h 73"/>
              <a:gd name="T46" fmla="*/ 785819275 w 63"/>
              <a:gd name="T47" fmla="*/ 2147483647 h 73"/>
              <a:gd name="T48" fmla="*/ 785819275 w 63"/>
              <a:gd name="T49" fmla="*/ 2147483647 h 73"/>
              <a:gd name="T50" fmla="*/ 1347118824 w 63"/>
              <a:gd name="T51" fmla="*/ 2147483647 h 73"/>
              <a:gd name="T52" fmla="*/ 1347118824 w 63"/>
              <a:gd name="T53" fmla="*/ 2147483647 h 73"/>
              <a:gd name="T54" fmla="*/ 785819275 w 63"/>
              <a:gd name="T55" fmla="*/ 2147483647 h 73"/>
              <a:gd name="T56" fmla="*/ 224519784 w 63"/>
              <a:gd name="T57" fmla="*/ 2147483647 h 73"/>
              <a:gd name="T58" fmla="*/ 785819275 w 63"/>
              <a:gd name="T59" fmla="*/ 1289370764 h 73"/>
              <a:gd name="T60" fmla="*/ 0 w 63"/>
              <a:gd name="T61" fmla="*/ 2074203372 h 73"/>
              <a:gd name="T62" fmla="*/ 785819275 w 63"/>
              <a:gd name="T63" fmla="*/ 2147483647 h 73"/>
              <a:gd name="T64" fmla="*/ 1515508618 w 63"/>
              <a:gd name="T65" fmla="*/ 2074203372 h 73"/>
              <a:gd name="T66" fmla="*/ 785819275 w 63"/>
              <a:gd name="T67" fmla="*/ 1289370764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3"/>
              <a:gd name="T103" fmla="*/ 0 h 73"/>
              <a:gd name="T104" fmla="*/ 63 w 63"/>
              <a:gd name="T105" fmla="*/ 73 h 7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3" h="73">
                <a:moveTo>
                  <a:pt x="43" y="0"/>
                </a:move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0" y="4"/>
                  <a:pt x="10" y="10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3" y="17"/>
                  <a:pt x="14" y="17"/>
                </a:cubicBezTo>
                <a:cubicBezTo>
                  <a:pt x="24" y="17"/>
                  <a:pt x="33" y="26"/>
                  <a:pt x="33" y="37"/>
                </a:cubicBezTo>
                <a:cubicBezTo>
                  <a:pt x="33" y="41"/>
                  <a:pt x="32" y="45"/>
                  <a:pt x="29" y="48"/>
                </a:cubicBezTo>
                <a:cubicBezTo>
                  <a:pt x="29" y="64"/>
                  <a:pt x="29" y="64"/>
                  <a:pt x="29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8" y="64"/>
                  <a:pt x="63" y="59"/>
                  <a:pt x="63" y="54"/>
                </a:cubicBezTo>
                <a:cubicBezTo>
                  <a:pt x="63" y="20"/>
                  <a:pt x="63" y="20"/>
                  <a:pt x="63" y="20"/>
                </a:cubicBezTo>
                <a:lnTo>
                  <a:pt x="43" y="0"/>
                </a:lnTo>
                <a:close/>
                <a:moveTo>
                  <a:pt x="50" y="24"/>
                </a:moveTo>
                <a:cubicBezTo>
                  <a:pt x="44" y="24"/>
                  <a:pt x="39" y="19"/>
                  <a:pt x="39" y="13"/>
                </a:cubicBezTo>
                <a:cubicBezTo>
                  <a:pt x="39" y="1"/>
                  <a:pt x="39" y="1"/>
                  <a:pt x="39" y="1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6"/>
                  <a:pt x="47" y="20"/>
                  <a:pt x="53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62" y="24"/>
                  <a:pt x="62" y="24"/>
                  <a:pt x="62" y="24"/>
                </a:cubicBezTo>
                <a:lnTo>
                  <a:pt x="50" y="24"/>
                </a:lnTo>
                <a:close/>
                <a:moveTo>
                  <a:pt x="4" y="52"/>
                </a:moveTo>
                <a:cubicBezTo>
                  <a:pt x="4" y="73"/>
                  <a:pt x="4" y="73"/>
                  <a:pt x="4" y="73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4"/>
                  <a:pt x="14" y="64"/>
                  <a:pt x="14" y="64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52"/>
                  <a:pt x="24" y="52"/>
                  <a:pt x="24" y="52"/>
                </a:cubicBezTo>
                <a:cubicBezTo>
                  <a:pt x="21" y="54"/>
                  <a:pt x="17" y="55"/>
                  <a:pt x="14" y="55"/>
                </a:cubicBezTo>
                <a:cubicBezTo>
                  <a:pt x="10" y="55"/>
                  <a:pt x="7" y="54"/>
                  <a:pt x="4" y="52"/>
                </a:cubicBezTo>
                <a:close/>
                <a:moveTo>
                  <a:pt x="14" y="23"/>
                </a:moveTo>
                <a:cubicBezTo>
                  <a:pt x="6" y="23"/>
                  <a:pt x="0" y="29"/>
                  <a:pt x="0" y="37"/>
                </a:cubicBezTo>
                <a:cubicBezTo>
                  <a:pt x="0" y="44"/>
                  <a:pt x="6" y="50"/>
                  <a:pt x="14" y="50"/>
                </a:cubicBezTo>
                <a:cubicBezTo>
                  <a:pt x="21" y="50"/>
                  <a:pt x="27" y="44"/>
                  <a:pt x="27" y="37"/>
                </a:cubicBezTo>
                <a:cubicBezTo>
                  <a:pt x="27" y="29"/>
                  <a:pt x="21" y="23"/>
                  <a:pt x="14" y="23"/>
                </a:cubicBezTo>
                <a:close/>
              </a:path>
            </a:pathLst>
          </a:custGeom>
          <a:solidFill>
            <a:srgbClr val="523A2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  <a:latin typeface="Arial" charset="0"/>
              <a:ea typeface="ＭＳ Ｐゴシック" pitchFamily="-97" charset="-128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77612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54252" y="2504388"/>
            <a:ext cx="2683496" cy="2683496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52385" y="2846021"/>
            <a:ext cx="487230" cy="487230"/>
            <a:chOff x="1649684" y="465073"/>
            <a:chExt cx="2713594" cy="2713594"/>
          </a:xfrm>
        </p:grpSpPr>
        <p:grpSp>
          <p:nvGrpSpPr>
            <p:cNvPr id="5" name="组合 4"/>
            <p:cNvGrpSpPr/>
            <p:nvPr/>
          </p:nvGrpSpPr>
          <p:grpSpPr>
            <a:xfrm>
              <a:off x="1649684" y="465073"/>
              <a:ext cx="2713594" cy="2713594"/>
              <a:chOff x="1664733" y="480122"/>
              <a:chExt cx="2683496" cy="268349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rgbClr val="523A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3A2C"/>
                  </a:solidFill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 rot="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rgbClr val="523A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3A2C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 rot="-7200000">
                <a:off x="2475884" y="480122"/>
                <a:ext cx="1061194" cy="2683496"/>
              </a:xfrm>
              <a:prstGeom prst="ellipse">
                <a:avLst/>
              </a:prstGeom>
              <a:noFill/>
              <a:ln w="12700">
                <a:solidFill>
                  <a:srgbClr val="523A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23A2C"/>
                  </a:solidFill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2741438" y="1556827"/>
              <a:ext cx="530086" cy="530086"/>
            </a:xfrm>
            <a:prstGeom prst="ellipse">
              <a:avLst/>
            </a:prstGeom>
            <a:noFill/>
            <a:ln w="12700">
              <a:solidFill>
                <a:srgbClr val="523A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3A2C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011508" y="3645897"/>
            <a:ext cx="216898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523A2C"/>
                </a:solidFill>
              </a:rPr>
              <a:t>To fully realize the potential of a cloud-based architecture for applications and network functions, the underlying network </a:t>
            </a:r>
            <a:r>
              <a:rPr lang="en-US" altLang="zh-CN" sz="1100" dirty="0" smtClean="0">
                <a:solidFill>
                  <a:srgbClr val="523A2C"/>
                </a:solidFill>
              </a:rPr>
              <a:t>connectivity</a:t>
            </a:r>
            <a:endParaRPr lang="zh-CN" altLang="en-US" sz="1100" dirty="0">
              <a:solidFill>
                <a:srgbClr val="523A2C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23062" y="3294875"/>
            <a:ext cx="104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23A2C"/>
                </a:solidFill>
              </a:rPr>
              <a:t>Core Info</a:t>
            </a:r>
            <a:endParaRPr lang="zh-CN" altLang="en-US" dirty="0">
              <a:solidFill>
                <a:srgbClr val="523A2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60095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523A2C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523A2C"/>
              </a:solidFill>
              <a:latin typeface="Futura Bk BT" panose="020B0502020204020303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67628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523A2C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523A2C"/>
              </a:solidFill>
              <a:latin typeface="Futura Bk BT" panose="020B05020202040203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46021" y="231972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23A2C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523A2C"/>
              </a:solidFill>
              <a:latin typeface="Futura Bk BT" panose="020B0502020204020303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46021" y="439995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523A2C"/>
                </a:solidFill>
                <a:latin typeface="Futura Bk BT" panose="020B0502020204020303" pitchFamily="34" charset="0"/>
              </a:rPr>
              <a:t>Core Info</a:t>
            </a:r>
            <a:endParaRPr lang="zh-CN" altLang="en-US" dirty="0">
              <a:solidFill>
                <a:srgbClr val="523A2C"/>
              </a:solidFill>
              <a:latin typeface="Futura Bk BT" panose="020B0502020204020303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74602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523A2C"/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rgbClr val="523A2C"/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4602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523A2C"/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rgbClr val="523A2C"/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8631" y="2640996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rgbClr val="523A2C"/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rgbClr val="523A2C"/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8631" y="4721224"/>
            <a:ext cx="266557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100" dirty="0">
                <a:solidFill>
                  <a:srgbClr val="523A2C"/>
                </a:solidFill>
                <a:latin typeface="Calibri Light" panose="020F0302020204030204" pitchFamily="34" charset="0"/>
                <a:ea typeface="Adobe 仿宋 Std R" panose="02020400000000000000" pitchFamily="18" charset="-122"/>
              </a:rPr>
              <a:t>To fully realize the potential of a cloud-based architecture for applications and network functions.</a:t>
            </a:r>
            <a:endParaRPr lang="zh-CN" altLang="en-US" sz="1100" dirty="0">
              <a:solidFill>
                <a:srgbClr val="523A2C"/>
              </a:solidFill>
              <a:latin typeface="Calibri Light" panose="020F0302020204030204" pitchFamily="34" charset="0"/>
              <a:ea typeface="Adobe 仿宋 Std R" panose="02020400000000000000" pitchFamily="18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951611" y="2245624"/>
            <a:ext cx="517527" cy="517527"/>
            <a:chOff x="9937750" y="2166942"/>
            <a:chExt cx="625475" cy="625475"/>
          </a:xfrm>
        </p:grpSpPr>
        <p:sp>
          <p:nvSpPr>
            <p:cNvPr id="44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951611" y="4325852"/>
            <a:ext cx="517527" cy="517527"/>
            <a:chOff x="9937750" y="2166942"/>
            <a:chExt cx="625475" cy="625475"/>
          </a:xfrm>
        </p:grpSpPr>
        <p:sp>
          <p:nvSpPr>
            <p:cNvPr id="47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602631" y="2266104"/>
            <a:ext cx="517527" cy="517527"/>
            <a:chOff x="9937750" y="2166942"/>
            <a:chExt cx="625475" cy="625475"/>
          </a:xfrm>
        </p:grpSpPr>
        <p:sp>
          <p:nvSpPr>
            <p:cNvPr id="50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602631" y="4346332"/>
            <a:ext cx="517527" cy="517527"/>
            <a:chOff x="9937750" y="2166942"/>
            <a:chExt cx="625475" cy="625475"/>
          </a:xfrm>
        </p:grpSpPr>
        <p:sp>
          <p:nvSpPr>
            <p:cNvPr id="53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3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19075" y="3639553"/>
            <a:ext cx="3219179" cy="81047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2830"/>
              </a:lnSpc>
            </a:pPr>
            <a:r>
              <a:rPr lang="en-US" sz="2700" b="1" spc="100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INVESTMENT IN </a:t>
            </a:r>
          </a:p>
          <a:p>
            <a:pPr>
              <a:lnSpc>
                <a:spcPts val="2830"/>
              </a:lnSpc>
            </a:pPr>
            <a:r>
              <a:rPr lang="en-US" sz="2700" b="1" spc="100" dirty="0">
                <a:solidFill>
                  <a:schemeClr val="bg1">
                    <a:lumMod val="50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SECURITY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61419" y="4894492"/>
            <a:ext cx="2194832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Expected either to generate income</a:t>
            </a:r>
          </a:p>
        </p:txBody>
      </p:sp>
      <p:sp>
        <p:nvSpPr>
          <p:cNvPr id="18" name="Shape 2540"/>
          <p:cNvSpPr/>
          <p:nvPr/>
        </p:nvSpPr>
        <p:spPr>
          <a:xfrm>
            <a:off x="1048498" y="4944274"/>
            <a:ext cx="167779" cy="167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61419" y="5195575"/>
            <a:ext cx="2486578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Can be sold at a higher price An investor</a:t>
            </a:r>
          </a:p>
        </p:txBody>
      </p:sp>
      <p:sp>
        <p:nvSpPr>
          <p:cNvPr id="20" name="Shape 2540"/>
          <p:cNvSpPr/>
          <p:nvPr/>
        </p:nvSpPr>
        <p:spPr>
          <a:xfrm>
            <a:off x="1048498" y="5245357"/>
            <a:ext cx="167779" cy="167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1419" y="4593409"/>
            <a:ext cx="1980029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Also called investment low level</a:t>
            </a:r>
          </a:p>
        </p:txBody>
      </p:sp>
      <p:sp>
        <p:nvSpPr>
          <p:cNvPr id="22" name="Shape 2540"/>
          <p:cNvSpPr/>
          <p:nvPr/>
        </p:nvSpPr>
        <p:spPr>
          <a:xfrm>
            <a:off x="1048498" y="4643191"/>
            <a:ext cx="167779" cy="167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3" name="Chart 2"/>
          <p:cNvGraphicFramePr/>
          <p:nvPr>
            <p:extLst/>
          </p:nvPr>
        </p:nvGraphicFramePr>
        <p:xfrm>
          <a:off x="5225581" y="1650714"/>
          <a:ext cx="5928074" cy="4248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椭圆 9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2274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 rot="10800000" flipH="1" flipV="1">
            <a:off x="6461760" y="2773680"/>
            <a:ext cx="5730240" cy="4084319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91309" y="1713587"/>
            <a:ext cx="3301902" cy="3301902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99326" y="4709055"/>
            <a:ext cx="636165" cy="636165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2360237" y="2015357"/>
            <a:ext cx="954114" cy="313922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39000" dirty="0" smtClean="0">
                <a:solidFill>
                  <a:srgbClr val="523A2C"/>
                </a:solidFill>
              </a:rPr>
              <a:t>4</a:t>
            </a:r>
            <a:endParaRPr lang="zh-CN" altLang="en-US" sz="39000" dirty="0">
              <a:solidFill>
                <a:srgbClr val="523A2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50190" y="3649458"/>
            <a:ext cx="631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23A2C"/>
                </a:solidFill>
              </a:rPr>
              <a:t>Lorem ipsum dolor sit </a:t>
            </a:r>
            <a:r>
              <a:rPr lang="en-US" altLang="zh-CN" sz="1600" dirty="0" err="1">
                <a:solidFill>
                  <a:srgbClr val="523A2C"/>
                </a:solidFill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mement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bereh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keu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ubat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jeurawat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bak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talak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licen</a:t>
            </a:r>
            <a:r>
              <a:rPr lang="en-US" altLang="zh-CN" sz="1600" dirty="0">
                <a:solidFill>
                  <a:srgbClr val="523A2C"/>
                </a:solidFill>
              </a:rPr>
              <a:t> Lorem ipsum dolor sit </a:t>
            </a:r>
            <a:r>
              <a:rPr lang="en-US" altLang="zh-CN" sz="1600" dirty="0" err="1">
                <a:solidFill>
                  <a:srgbClr val="523A2C"/>
                </a:solidFill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 smtClean="0">
                <a:solidFill>
                  <a:srgbClr val="523A2C"/>
                </a:solidFill>
              </a:rPr>
              <a:t>mement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50190" y="2677068"/>
            <a:ext cx="2666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523A2C"/>
                </a:solidFill>
              </a:rPr>
              <a:t>Lorem </a:t>
            </a:r>
            <a:r>
              <a:rPr lang="en-US" altLang="zh-CN" sz="3600" b="1" dirty="0" smtClean="0">
                <a:solidFill>
                  <a:srgbClr val="523A2C"/>
                </a:solidFill>
              </a:rPr>
              <a:t>ipsum</a:t>
            </a:r>
            <a:endParaRPr lang="zh-CN" altLang="en-US" sz="3600" b="1" dirty="0">
              <a:solidFill>
                <a:srgbClr val="523A2C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659249" y="1102546"/>
            <a:ext cx="611041" cy="611041"/>
            <a:chOff x="9937750" y="2166942"/>
            <a:chExt cx="625475" cy="625475"/>
          </a:xfrm>
        </p:grpSpPr>
        <p:sp>
          <p:nvSpPr>
            <p:cNvPr id="12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23A2C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523A2C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66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  <p:bldP spid="6" grpId="0"/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5400000" flipV="1">
            <a:off x="5774531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6200000" flipH="1" flipV="1">
            <a:off x="4131468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EDD1C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5400000" flipH="1" flipV="1">
            <a:off x="5774531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EDD1C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6200000" flipV="1">
            <a:off x="4131468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51926" y="3487641"/>
            <a:ext cx="484781" cy="516149"/>
            <a:chOff x="3194451" y="5048733"/>
            <a:chExt cx="484781" cy="516149"/>
          </a:xfrm>
          <a:solidFill>
            <a:srgbClr val="523A2C"/>
          </a:solidFill>
        </p:grpSpPr>
        <p:sp>
          <p:nvSpPr>
            <p:cNvPr id="9" name="Freeform 603"/>
            <p:cNvSpPr>
              <a:spLocks/>
            </p:cNvSpPr>
            <p:nvPr/>
          </p:nvSpPr>
          <p:spPr bwMode="auto">
            <a:xfrm>
              <a:off x="3428285" y="5048733"/>
              <a:ext cx="31369" cy="71292"/>
            </a:xfrm>
            <a:custGeom>
              <a:avLst/>
              <a:gdLst>
                <a:gd name="T0" fmla="*/ 7 w 13"/>
                <a:gd name="T1" fmla="*/ 32 h 32"/>
                <a:gd name="T2" fmla="*/ 0 w 13"/>
                <a:gd name="T3" fmla="*/ 25 h 32"/>
                <a:gd name="T4" fmla="*/ 0 w 13"/>
                <a:gd name="T5" fmla="*/ 6 h 32"/>
                <a:gd name="T6" fmla="*/ 7 w 13"/>
                <a:gd name="T7" fmla="*/ 0 h 32"/>
                <a:gd name="T8" fmla="*/ 13 w 13"/>
                <a:gd name="T9" fmla="*/ 6 h 32"/>
                <a:gd name="T10" fmla="*/ 13 w 13"/>
                <a:gd name="T11" fmla="*/ 25 h 32"/>
                <a:gd name="T12" fmla="*/ 7 w 1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7" y="32"/>
                  </a:moveTo>
                  <a:cubicBezTo>
                    <a:pt x="3" y="32"/>
                    <a:pt x="0" y="29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9"/>
                    <a:pt x="10" y="32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0" name="Freeform 604"/>
            <p:cNvSpPr>
              <a:spLocks/>
            </p:cNvSpPr>
            <p:nvPr/>
          </p:nvSpPr>
          <p:spPr bwMode="auto">
            <a:xfrm>
              <a:off x="3311367" y="5074399"/>
              <a:ext cx="57033" cy="68439"/>
            </a:xfrm>
            <a:custGeom>
              <a:avLst/>
              <a:gdLst>
                <a:gd name="T0" fmla="*/ 17 w 24"/>
                <a:gd name="T1" fmla="*/ 30 h 30"/>
                <a:gd name="T2" fmla="*/ 12 w 24"/>
                <a:gd name="T3" fmla="*/ 27 h 30"/>
                <a:gd name="T4" fmla="*/ 2 w 24"/>
                <a:gd name="T5" fmla="*/ 10 h 30"/>
                <a:gd name="T6" fmla="*/ 4 w 24"/>
                <a:gd name="T7" fmla="*/ 1 h 30"/>
                <a:gd name="T8" fmla="*/ 12 w 24"/>
                <a:gd name="T9" fmla="*/ 4 h 30"/>
                <a:gd name="T10" fmla="*/ 22 w 24"/>
                <a:gd name="T11" fmla="*/ 21 h 30"/>
                <a:gd name="T12" fmla="*/ 20 w 24"/>
                <a:gd name="T13" fmla="*/ 29 h 30"/>
                <a:gd name="T14" fmla="*/ 1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17" y="30"/>
                  </a:moveTo>
                  <a:cubicBezTo>
                    <a:pt x="15" y="30"/>
                    <a:pt x="13" y="29"/>
                    <a:pt x="12" y="2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4"/>
                    <a:pt x="23" y="27"/>
                    <a:pt x="20" y="29"/>
                  </a:cubicBezTo>
                  <a:cubicBezTo>
                    <a:pt x="19" y="29"/>
                    <a:pt x="18" y="30"/>
                    <a:pt x="1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1" name="Freeform 605"/>
            <p:cNvSpPr>
              <a:spLocks/>
            </p:cNvSpPr>
            <p:nvPr/>
          </p:nvSpPr>
          <p:spPr bwMode="auto">
            <a:xfrm>
              <a:off x="3228670" y="5154245"/>
              <a:ext cx="68439" cy="51330"/>
            </a:xfrm>
            <a:custGeom>
              <a:avLst/>
              <a:gdLst>
                <a:gd name="T0" fmla="*/ 23 w 30"/>
                <a:gd name="T1" fmla="*/ 23 h 23"/>
                <a:gd name="T2" fmla="*/ 20 w 30"/>
                <a:gd name="T3" fmla="*/ 22 h 23"/>
                <a:gd name="T4" fmla="*/ 4 w 30"/>
                <a:gd name="T5" fmla="*/ 12 h 23"/>
                <a:gd name="T6" fmla="*/ 1 w 30"/>
                <a:gd name="T7" fmla="*/ 4 h 23"/>
                <a:gd name="T8" fmla="*/ 10 w 30"/>
                <a:gd name="T9" fmla="*/ 2 h 23"/>
                <a:gd name="T10" fmla="*/ 27 w 30"/>
                <a:gd name="T11" fmla="*/ 12 h 23"/>
                <a:gd name="T12" fmla="*/ 29 w 30"/>
                <a:gd name="T13" fmla="*/ 20 h 23"/>
                <a:gd name="T14" fmla="*/ 23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23" y="23"/>
                  </a:moveTo>
                  <a:cubicBezTo>
                    <a:pt x="22" y="23"/>
                    <a:pt x="21" y="23"/>
                    <a:pt x="20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3"/>
                    <a:pt x="30" y="17"/>
                    <a:pt x="29" y="20"/>
                  </a:cubicBezTo>
                  <a:cubicBezTo>
                    <a:pt x="28" y="22"/>
                    <a:pt x="26" y="23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2" name="Freeform 606"/>
            <p:cNvSpPr>
              <a:spLocks/>
            </p:cNvSpPr>
            <p:nvPr/>
          </p:nvSpPr>
          <p:spPr bwMode="auto">
            <a:xfrm>
              <a:off x="3194451" y="5271161"/>
              <a:ext cx="71292" cy="2851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3" name="Freeform 608"/>
            <p:cNvSpPr>
              <a:spLocks/>
            </p:cNvSpPr>
            <p:nvPr/>
          </p:nvSpPr>
          <p:spPr bwMode="auto">
            <a:xfrm>
              <a:off x="3220116" y="5359563"/>
              <a:ext cx="68439" cy="54182"/>
            </a:xfrm>
            <a:custGeom>
              <a:avLst/>
              <a:gdLst>
                <a:gd name="T0" fmla="*/ 6 w 30"/>
                <a:gd name="T1" fmla="*/ 23 h 23"/>
                <a:gd name="T2" fmla="*/ 1 w 30"/>
                <a:gd name="T3" fmla="*/ 20 h 23"/>
                <a:gd name="T4" fmla="*/ 3 w 30"/>
                <a:gd name="T5" fmla="*/ 12 h 23"/>
                <a:gd name="T6" fmla="*/ 20 w 30"/>
                <a:gd name="T7" fmla="*/ 2 h 23"/>
                <a:gd name="T8" fmla="*/ 29 w 30"/>
                <a:gd name="T9" fmla="*/ 4 h 23"/>
                <a:gd name="T10" fmla="*/ 26 w 30"/>
                <a:gd name="T11" fmla="*/ 12 h 23"/>
                <a:gd name="T12" fmla="*/ 9 w 30"/>
                <a:gd name="T13" fmla="*/ 22 h 23"/>
                <a:gd name="T14" fmla="*/ 6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6" y="23"/>
                  </a:moveTo>
                  <a:cubicBezTo>
                    <a:pt x="4" y="23"/>
                    <a:pt x="2" y="22"/>
                    <a:pt x="1" y="20"/>
                  </a:cubicBezTo>
                  <a:cubicBezTo>
                    <a:pt x="0" y="17"/>
                    <a:pt x="1" y="13"/>
                    <a:pt x="3" y="1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1"/>
                    <a:pt x="29" y="4"/>
                  </a:cubicBezTo>
                  <a:cubicBezTo>
                    <a:pt x="30" y="7"/>
                    <a:pt x="29" y="11"/>
                    <a:pt x="26" y="1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7" y="23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4" name="Freeform 609"/>
            <p:cNvSpPr>
              <a:spLocks/>
            </p:cNvSpPr>
            <p:nvPr/>
          </p:nvSpPr>
          <p:spPr bwMode="auto">
            <a:xfrm>
              <a:off x="3576571" y="5373821"/>
              <a:ext cx="71292" cy="51330"/>
            </a:xfrm>
            <a:custGeom>
              <a:avLst/>
              <a:gdLst>
                <a:gd name="T0" fmla="*/ 24 w 31"/>
                <a:gd name="T1" fmla="*/ 22 h 22"/>
                <a:gd name="T2" fmla="*/ 21 w 31"/>
                <a:gd name="T3" fmla="*/ 22 h 22"/>
                <a:gd name="T4" fmla="*/ 4 w 31"/>
                <a:gd name="T5" fmla="*/ 12 h 22"/>
                <a:gd name="T6" fmla="*/ 2 w 31"/>
                <a:gd name="T7" fmla="*/ 4 h 22"/>
                <a:gd name="T8" fmla="*/ 10 w 31"/>
                <a:gd name="T9" fmla="*/ 1 h 22"/>
                <a:gd name="T10" fmla="*/ 27 w 31"/>
                <a:gd name="T11" fmla="*/ 11 h 22"/>
                <a:gd name="T12" fmla="*/ 30 w 31"/>
                <a:gd name="T13" fmla="*/ 19 h 22"/>
                <a:gd name="T14" fmla="*/ 24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4" y="22"/>
                  </a:moveTo>
                  <a:cubicBezTo>
                    <a:pt x="23" y="22"/>
                    <a:pt x="22" y="22"/>
                    <a:pt x="21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1" y="16"/>
                    <a:pt x="30" y="19"/>
                  </a:cubicBezTo>
                  <a:cubicBezTo>
                    <a:pt x="28" y="21"/>
                    <a:pt x="26" y="22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5" name="Freeform 610"/>
            <p:cNvSpPr>
              <a:spLocks/>
            </p:cNvSpPr>
            <p:nvPr/>
          </p:nvSpPr>
          <p:spPr bwMode="auto">
            <a:xfrm>
              <a:off x="3607940" y="5285421"/>
              <a:ext cx="71292" cy="2566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6" name="Freeform 611"/>
            <p:cNvSpPr>
              <a:spLocks/>
            </p:cNvSpPr>
            <p:nvPr/>
          </p:nvSpPr>
          <p:spPr bwMode="auto">
            <a:xfrm>
              <a:off x="3585127" y="5168502"/>
              <a:ext cx="68439" cy="48479"/>
            </a:xfrm>
            <a:custGeom>
              <a:avLst/>
              <a:gdLst>
                <a:gd name="T0" fmla="*/ 7 w 30"/>
                <a:gd name="T1" fmla="*/ 22 h 22"/>
                <a:gd name="T2" fmla="*/ 1 w 30"/>
                <a:gd name="T3" fmla="*/ 19 h 22"/>
                <a:gd name="T4" fmla="*/ 3 w 30"/>
                <a:gd name="T5" fmla="*/ 11 h 22"/>
                <a:gd name="T6" fmla="*/ 20 w 30"/>
                <a:gd name="T7" fmla="*/ 1 h 22"/>
                <a:gd name="T8" fmla="*/ 29 w 30"/>
                <a:gd name="T9" fmla="*/ 3 h 22"/>
                <a:gd name="T10" fmla="*/ 26 w 30"/>
                <a:gd name="T11" fmla="*/ 12 h 22"/>
                <a:gd name="T12" fmla="*/ 10 w 30"/>
                <a:gd name="T13" fmla="*/ 22 h 22"/>
                <a:gd name="T14" fmla="*/ 7 w 30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2">
                  <a:moveTo>
                    <a:pt x="7" y="22"/>
                  </a:moveTo>
                  <a:cubicBezTo>
                    <a:pt x="4" y="22"/>
                    <a:pt x="2" y="21"/>
                    <a:pt x="1" y="19"/>
                  </a:cubicBezTo>
                  <a:cubicBezTo>
                    <a:pt x="0" y="16"/>
                    <a:pt x="1" y="13"/>
                    <a:pt x="3" y="1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0"/>
                    <a:pt x="27" y="1"/>
                    <a:pt x="29" y="3"/>
                  </a:cubicBezTo>
                  <a:cubicBezTo>
                    <a:pt x="30" y="6"/>
                    <a:pt x="29" y="10"/>
                    <a:pt x="26" y="1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8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7" name="Freeform 612"/>
            <p:cNvSpPr>
              <a:spLocks/>
            </p:cNvSpPr>
            <p:nvPr/>
          </p:nvSpPr>
          <p:spPr bwMode="auto">
            <a:xfrm>
              <a:off x="3519538" y="5080102"/>
              <a:ext cx="54182" cy="68439"/>
            </a:xfrm>
            <a:custGeom>
              <a:avLst/>
              <a:gdLst>
                <a:gd name="T0" fmla="*/ 7 w 24"/>
                <a:gd name="T1" fmla="*/ 30 h 30"/>
                <a:gd name="T2" fmla="*/ 4 w 24"/>
                <a:gd name="T3" fmla="*/ 29 h 30"/>
                <a:gd name="T4" fmla="*/ 2 w 24"/>
                <a:gd name="T5" fmla="*/ 21 h 30"/>
                <a:gd name="T6" fmla="*/ 12 w 24"/>
                <a:gd name="T7" fmla="*/ 4 h 30"/>
                <a:gd name="T8" fmla="*/ 20 w 24"/>
                <a:gd name="T9" fmla="*/ 2 h 30"/>
                <a:gd name="T10" fmla="*/ 22 w 24"/>
                <a:gd name="T11" fmla="*/ 10 h 30"/>
                <a:gd name="T12" fmla="*/ 13 w 24"/>
                <a:gd name="T13" fmla="*/ 27 h 30"/>
                <a:gd name="T14" fmla="*/ 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7" y="30"/>
                  </a:moveTo>
                  <a:cubicBezTo>
                    <a:pt x="6" y="30"/>
                    <a:pt x="5" y="30"/>
                    <a:pt x="4" y="29"/>
                  </a:cubicBezTo>
                  <a:cubicBezTo>
                    <a:pt x="1" y="27"/>
                    <a:pt x="0" y="24"/>
                    <a:pt x="2" y="2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1"/>
                    <a:pt x="17" y="0"/>
                    <a:pt x="20" y="2"/>
                  </a:cubicBezTo>
                  <a:cubicBezTo>
                    <a:pt x="23" y="3"/>
                    <a:pt x="24" y="7"/>
                    <a:pt x="22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9"/>
                    <a:pt x="9" y="30"/>
                    <a:pt x="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8" name="Freeform 613"/>
            <p:cNvSpPr>
              <a:spLocks noEditPoints="1"/>
            </p:cNvSpPr>
            <p:nvPr/>
          </p:nvSpPr>
          <p:spPr bwMode="auto">
            <a:xfrm>
              <a:off x="3308516" y="5162799"/>
              <a:ext cx="259501" cy="313681"/>
            </a:xfrm>
            <a:custGeom>
              <a:avLst/>
              <a:gdLst>
                <a:gd name="T0" fmla="*/ 56 w 113"/>
                <a:gd name="T1" fmla="*/ 0 h 137"/>
                <a:gd name="T2" fmla="*/ 0 w 113"/>
                <a:gd name="T3" fmla="*/ 62 h 137"/>
                <a:gd name="T4" fmla="*/ 26 w 113"/>
                <a:gd name="T5" fmla="*/ 137 h 137"/>
                <a:gd name="T6" fmla="*/ 60 w 113"/>
                <a:gd name="T7" fmla="*/ 137 h 137"/>
                <a:gd name="T8" fmla="*/ 90 w 113"/>
                <a:gd name="T9" fmla="*/ 112 h 137"/>
                <a:gd name="T10" fmla="*/ 113 w 113"/>
                <a:gd name="T11" fmla="*/ 57 h 137"/>
                <a:gd name="T12" fmla="*/ 50 w 113"/>
                <a:gd name="T13" fmla="*/ 100 h 137"/>
                <a:gd name="T14" fmla="*/ 38 w 113"/>
                <a:gd name="T15" fmla="*/ 77 h 137"/>
                <a:gd name="T16" fmla="*/ 45 w 113"/>
                <a:gd name="T17" fmla="*/ 74 h 137"/>
                <a:gd name="T18" fmla="*/ 61 w 113"/>
                <a:gd name="T19" fmla="*/ 73 h 137"/>
                <a:gd name="T20" fmla="*/ 68 w 113"/>
                <a:gd name="T21" fmla="*/ 78 h 137"/>
                <a:gd name="T22" fmla="*/ 71 w 113"/>
                <a:gd name="T23" fmla="*/ 78 h 137"/>
                <a:gd name="T24" fmla="*/ 60 w 113"/>
                <a:gd name="T25" fmla="*/ 100 h 137"/>
                <a:gd name="T26" fmla="*/ 50 w 113"/>
                <a:gd name="T27" fmla="*/ 127 h 137"/>
                <a:gd name="T28" fmla="*/ 47 w 113"/>
                <a:gd name="T29" fmla="*/ 61 h 137"/>
                <a:gd name="T30" fmla="*/ 48 w 113"/>
                <a:gd name="T31" fmla="*/ 63 h 137"/>
                <a:gd name="T32" fmla="*/ 46 w 113"/>
                <a:gd name="T33" fmla="*/ 61 h 137"/>
                <a:gd name="T34" fmla="*/ 63 w 113"/>
                <a:gd name="T35" fmla="*/ 59 h 137"/>
                <a:gd name="T36" fmla="*/ 64 w 113"/>
                <a:gd name="T37" fmla="*/ 59 h 137"/>
                <a:gd name="T38" fmla="*/ 62 w 113"/>
                <a:gd name="T39" fmla="*/ 60 h 137"/>
                <a:gd name="T40" fmla="*/ 102 w 113"/>
                <a:gd name="T41" fmla="*/ 65 h 137"/>
                <a:gd name="T42" fmla="*/ 82 w 113"/>
                <a:gd name="T43" fmla="*/ 106 h 137"/>
                <a:gd name="T44" fmla="*/ 66 w 113"/>
                <a:gd name="T45" fmla="*/ 127 h 137"/>
                <a:gd name="T46" fmla="*/ 79 w 113"/>
                <a:gd name="T47" fmla="*/ 76 h 137"/>
                <a:gd name="T48" fmla="*/ 73 w 113"/>
                <a:gd name="T49" fmla="*/ 73 h 137"/>
                <a:gd name="T50" fmla="*/ 65 w 113"/>
                <a:gd name="T51" fmla="*/ 73 h 137"/>
                <a:gd name="T52" fmla="*/ 64 w 113"/>
                <a:gd name="T53" fmla="*/ 71 h 137"/>
                <a:gd name="T54" fmla="*/ 63 w 113"/>
                <a:gd name="T55" fmla="*/ 56 h 137"/>
                <a:gd name="T56" fmla="*/ 60 w 113"/>
                <a:gd name="T57" fmla="*/ 70 h 137"/>
                <a:gd name="T58" fmla="*/ 48 w 113"/>
                <a:gd name="T59" fmla="*/ 71 h 137"/>
                <a:gd name="T60" fmla="*/ 48 w 113"/>
                <a:gd name="T61" fmla="*/ 58 h 137"/>
                <a:gd name="T62" fmla="*/ 43 w 113"/>
                <a:gd name="T63" fmla="*/ 69 h 137"/>
                <a:gd name="T64" fmla="*/ 39 w 113"/>
                <a:gd name="T65" fmla="*/ 73 h 137"/>
                <a:gd name="T66" fmla="*/ 36 w 113"/>
                <a:gd name="T67" fmla="*/ 73 h 137"/>
                <a:gd name="T68" fmla="*/ 32 w 113"/>
                <a:gd name="T69" fmla="*/ 71 h 137"/>
                <a:gd name="T70" fmla="*/ 31 w 113"/>
                <a:gd name="T71" fmla="*/ 71 h 137"/>
                <a:gd name="T72" fmla="*/ 31 w 113"/>
                <a:gd name="T73" fmla="*/ 72 h 137"/>
                <a:gd name="T74" fmla="*/ 43 w 113"/>
                <a:gd name="T75" fmla="*/ 101 h 137"/>
                <a:gd name="T76" fmla="*/ 36 w 113"/>
                <a:gd name="T77" fmla="*/ 127 h 137"/>
                <a:gd name="T78" fmla="*/ 10 w 113"/>
                <a:gd name="T79" fmla="*/ 66 h 137"/>
                <a:gd name="T80" fmla="*/ 10 w 113"/>
                <a:gd name="T81" fmla="*/ 59 h 137"/>
                <a:gd name="T82" fmla="*/ 56 w 113"/>
                <a:gd name="T83" fmla="*/ 10 h 137"/>
                <a:gd name="T84" fmla="*/ 103 w 113"/>
                <a:gd name="T85" fmla="*/ 5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" h="137">
                  <a:moveTo>
                    <a:pt x="113" y="57"/>
                  </a:moveTo>
                  <a:cubicBezTo>
                    <a:pt x="113" y="25"/>
                    <a:pt x="87" y="0"/>
                    <a:pt x="56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0" y="63"/>
                    <a:pt x="1" y="85"/>
                    <a:pt x="22" y="112"/>
                  </a:cubicBezTo>
                  <a:cubicBezTo>
                    <a:pt x="28" y="120"/>
                    <a:pt x="26" y="137"/>
                    <a:pt x="26" y="137"/>
                  </a:cubicBezTo>
                  <a:cubicBezTo>
                    <a:pt x="35" y="137"/>
                    <a:pt x="43" y="137"/>
                    <a:pt x="52" y="137"/>
                  </a:cubicBezTo>
                  <a:cubicBezTo>
                    <a:pt x="55" y="137"/>
                    <a:pt x="57" y="137"/>
                    <a:pt x="60" y="137"/>
                  </a:cubicBezTo>
                  <a:cubicBezTo>
                    <a:pt x="69" y="137"/>
                    <a:pt x="78" y="137"/>
                    <a:pt x="86" y="137"/>
                  </a:cubicBezTo>
                  <a:cubicBezTo>
                    <a:pt x="86" y="137"/>
                    <a:pt x="84" y="120"/>
                    <a:pt x="90" y="112"/>
                  </a:cubicBezTo>
                  <a:cubicBezTo>
                    <a:pt x="111" y="85"/>
                    <a:pt x="113" y="63"/>
                    <a:pt x="112" y="62"/>
                  </a:cubicBezTo>
                  <a:cubicBezTo>
                    <a:pt x="112" y="60"/>
                    <a:pt x="113" y="58"/>
                    <a:pt x="113" y="57"/>
                  </a:cubicBezTo>
                  <a:close/>
                  <a:moveTo>
                    <a:pt x="50" y="127"/>
                  </a:moveTo>
                  <a:cubicBezTo>
                    <a:pt x="50" y="100"/>
                    <a:pt x="50" y="100"/>
                    <a:pt x="50" y="100"/>
                  </a:cubicBezTo>
                  <a:cubicBezTo>
                    <a:pt x="50" y="100"/>
                    <a:pt x="49" y="99"/>
                    <a:pt x="49" y="99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7"/>
                    <a:pt x="40" y="77"/>
                    <a:pt x="40" y="77"/>
                  </a:cubicBezTo>
                  <a:cubicBezTo>
                    <a:pt x="42" y="76"/>
                    <a:pt x="44" y="75"/>
                    <a:pt x="45" y="74"/>
                  </a:cubicBezTo>
                  <a:cubicBezTo>
                    <a:pt x="47" y="76"/>
                    <a:pt x="49" y="77"/>
                    <a:pt x="52" y="77"/>
                  </a:cubicBezTo>
                  <a:cubicBezTo>
                    <a:pt x="55" y="78"/>
                    <a:pt x="58" y="77"/>
                    <a:pt x="61" y="73"/>
                  </a:cubicBezTo>
                  <a:cubicBezTo>
                    <a:pt x="61" y="74"/>
                    <a:pt x="62" y="74"/>
                    <a:pt x="62" y="75"/>
                  </a:cubicBezTo>
                  <a:cubicBezTo>
                    <a:pt x="64" y="77"/>
                    <a:pt x="66" y="78"/>
                    <a:pt x="68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8"/>
                    <a:pt x="70" y="78"/>
                    <a:pt x="71" y="78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100"/>
                    <a:pt x="60" y="100"/>
                  </a:cubicBezTo>
                  <a:cubicBezTo>
                    <a:pt x="60" y="127"/>
                    <a:pt x="60" y="127"/>
                    <a:pt x="60" y="127"/>
                  </a:cubicBezTo>
                  <a:lnTo>
                    <a:pt x="50" y="127"/>
                  </a:lnTo>
                  <a:close/>
                  <a:moveTo>
                    <a:pt x="46" y="61"/>
                  </a:moveTo>
                  <a:cubicBezTo>
                    <a:pt x="46" y="61"/>
                    <a:pt x="46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2"/>
                    <a:pt x="48" y="63"/>
                  </a:cubicBezTo>
                  <a:cubicBezTo>
                    <a:pt x="48" y="64"/>
                    <a:pt x="47" y="66"/>
                    <a:pt x="46" y="68"/>
                  </a:cubicBezTo>
                  <a:cubicBezTo>
                    <a:pt x="45" y="64"/>
                    <a:pt x="45" y="62"/>
                    <a:pt x="46" y="61"/>
                  </a:cubicBezTo>
                  <a:close/>
                  <a:moveTo>
                    <a:pt x="62" y="60"/>
                  </a:move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0"/>
                    <a:pt x="64" y="63"/>
                    <a:pt x="62" y="66"/>
                  </a:cubicBezTo>
                  <a:cubicBezTo>
                    <a:pt x="62" y="64"/>
                    <a:pt x="62" y="61"/>
                    <a:pt x="62" y="60"/>
                  </a:cubicBezTo>
                  <a:close/>
                  <a:moveTo>
                    <a:pt x="103" y="59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72"/>
                    <a:pt x="97" y="87"/>
                    <a:pt x="82" y="106"/>
                  </a:cubicBezTo>
                  <a:cubicBezTo>
                    <a:pt x="78" y="112"/>
                    <a:pt x="76" y="120"/>
                    <a:pt x="7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0" y="74"/>
                    <a:pt x="79" y="72"/>
                    <a:pt x="78" y="71"/>
                  </a:cubicBezTo>
                  <a:cubicBezTo>
                    <a:pt x="76" y="71"/>
                    <a:pt x="74" y="71"/>
                    <a:pt x="73" y="73"/>
                  </a:cubicBezTo>
                  <a:cubicBezTo>
                    <a:pt x="72" y="73"/>
                    <a:pt x="70" y="74"/>
                    <a:pt x="68" y="75"/>
                  </a:cubicBezTo>
                  <a:cubicBezTo>
                    <a:pt x="67" y="75"/>
                    <a:pt x="65" y="74"/>
                    <a:pt x="65" y="73"/>
                  </a:cubicBezTo>
                  <a:cubicBezTo>
                    <a:pt x="64" y="72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6" y="67"/>
                    <a:pt x="69" y="61"/>
                    <a:pt x="67" y="58"/>
                  </a:cubicBezTo>
                  <a:cubicBezTo>
                    <a:pt x="66" y="56"/>
                    <a:pt x="65" y="56"/>
                    <a:pt x="63" y="56"/>
                  </a:cubicBezTo>
                  <a:cubicBezTo>
                    <a:pt x="61" y="56"/>
                    <a:pt x="60" y="57"/>
                    <a:pt x="59" y="59"/>
                  </a:cubicBezTo>
                  <a:cubicBezTo>
                    <a:pt x="58" y="61"/>
                    <a:pt x="58" y="66"/>
                    <a:pt x="60" y="70"/>
                  </a:cubicBezTo>
                  <a:cubicBezTo>
                    <a:pt x="57" y="72"/>
                    <a:pt x="55" y="74"/>
                    <a:pt x="52" y="74"/>
                  </a:cubicBezTo>
                  <a:cubicBezTo>
                    <a:pt x="51" y="74"/>
                    <a:pt x="49" y="73"/>
                    <a:pt x="48" y="71"/>
                  </a:cubicBezTo>
                  <a:cubicBezTo>
                    <a:pt x="50" y="68"/>
                    <a:pt x="52" y="65"/>
                    <a:pt x="52" y="62"/>
                  </a:cubicBezTo>
                  <a:cubicBezTo>
                    <a:pt x="52" y="60"/>
                    <a:pt x="50" y="58"/>
                    <a:pt x="48" y="58"/>
                  </a:cubicBezTo>
                  <a:cubicBezTo>
                    <a:pt x="46" y="57"/>
                    <a:pt x="45" y="57"/>
                    <a:pt x="44" y="59"/>
                  </a:cubicBezTo>
                  <a:cubicBezTo>
                    <a:pt x="41" y="61"/>
                    <a:pt x="42" y="65"/>
                    <a:pt x="43" y="69"/>
                  </a:cubicBezTo>
                  <a:cubicBezTo>
                    <a:pt x="43" y="70"/>
                    <a:pt x="43" y="70"/>
                    <a:pt x="44" y="71"/>
                  </a:cubicBezTo>
                  <a:cubicBezTo>
                    <a:pt x="42" y="72"/>
                    <a:pt x="41" y="73"/>
                    <a:pt x="39" y="73"/>
                  </a:cubicBezTo>
                  <a:cubicBezTo>
                    <a:pt x="38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2"/>
                    <a:pt x="31" y="72"/>
                  </a:cubicBezTo>
                  <a:cubicBezTo>
                    <a:pt x="30" y="73"/>
                    <a:pt x="29" y="74"/>
                    <a:pt x="30" y="7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20"/>
                    <a:pt x="34" y="112"/>
                    <a:pt x="30" y="106"/>
                  </a:cubicBezTo>
                  <a:cubicBezTo>
                    <a:pt x="15" y="87"/>
                    <a:pt x="11" y="72"/>
                    <a:pt x="10" y="66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8"/>
                    <a:pt x="9" y="57"/>
                    <a:pt x="9" y="57"/>
                  </a:cubicBezTo>
                  <a:cubicBezTo>
                    <a:pt x="9" y="31"/>
                    <a:pt x="30" y="10"/>
                    <a:pt x="56" y="10"/>
                  </a:cubicBezTo>
                  <a:cubicBezTo>
                    <a:pt x="82" y="10"/>
                    <a:pt x="103" y="31"/>
                    <a:pt x="103" y="57"/>
                  </a:cubicBezTo>
                  <a:cubicBezTo>
                    <a:pt x="103" y="57"/>
                    <a:pt x="103" y="58"/>
                    <a:pt x="103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19" name="Freeform 614"/>
            <p:cNvSpPr>
              <a:spLocks/>
            </p:cNvSpPr>
            <p:nvPr/>
          </p:nvSpPr>
          <p:spPr bwMode="auto">
            <a:xfrm>
              <a:off x="3368402" y="5487887"/>
              <a:ext cx="136879" cy="76995"/>
            </a:xfrm>
            <a:custGeom>
              <a:avLst/>
              <a:gdLst>
                <a:gd name="T0" fmla="*/ 0 w 60"/>
                <a:gd name="T1" fmla="*/ 4 h 33"/>
                <a:gd name="T2" fmla="*/ 3 w 60"/>
                <a:gd name="T3" fmla="*/ 4 h 33"/>
                <a:gd name="T4" fmla="*/ 3 w 60"/>
                <a:gd name="T5" fmla="*/ 9 h 33"/>
                <a:gd name="T6" fmla="*/ 0 w 60"/>
                <a:gd name="T7" fmla="*/ 9 h 33"/>
                <a:gd name="T8" fmla="*/ 0 w 60"/>
                <a:gd name="T9" fmla="*/ 13 h 33"/>
                <a:gd name="T10" fmla="*/ 3 w 60"/>
                <a:gd name="T11" fmla="*/ 13 h 33"/>
                <a:gd name="T12" fmla="*/ 3 w 60"/>
                <a:gd name="T13" fmla="*/ 18 h 33"/>
                <a:gd name="T14" fmla="*/ 0 w 60"/>
                <a:gd name="T15" fmla="*/ 18 h 33"/>
                <a:gd name="T16" fmla="*/ 13 w 60"/>
                <a:gd name="T17" fmla="*/ 28 h 33"/>
                <a:gd name="T18" fmla="*/ 21 w 60"/>
                <a:gd name="T19" fmla="*/ 33 h 33"/>
                <a:gd name="T20" fmla="*/ 39 w 60"/>
                <a:gd name="T21" fmla="*/ 33 h 33"/>
                <a:gd name="T22" fmla="*/ 47 w 60"/>
                <a:gd name="T23" fmla="*/ 28 h 33"/>
                <a:gd name="T24" fmla="*/ 60 w 60"/>
                <a:gd name="T25" fmla="*/ 18 h 33"/>
                <a:gd name="T26" fmla="*/ 58 w 60"/>
                <a:gd name="T27" fmla="*/ 18 h 33"/>
                <a:gd name="T28" fmla="*/ 58 w 60"/>
                <a:gd name="T29" fmla="*/ 13 h 33"/>
                <a:gd name="T30" fmla="*/ 60 w 60"/>
                <a:gd name="T31" fmla="*/ 13 h 33"/>
                <a:gd name="T32" fmla="*/ 60 w 60"/>
                <a:gd name="T33" fmla="*/ 9 h 33"/>
                <a:gd name="T34" fmla="*/ 58 w 60"/>
                <a:gd name="T35" fmla="*/ 9 h 33"/>
                <a:gd name="T36" fmla="*/ 58 w 60"/>
                <a:gd name="T37" fmla="*/ 4 h 33"/>
                <a:gd name="T38" fmla="*/ 60 w 60"/>
                <a:gd name="T39" fmla="*/ 4 h 33"/>
                <a:gd name="T40" fmla="*/ 60 w 60"/>
                <a:gd name="T41" fmla="*/ 0 h 33"/>
                <a:gd name="T42" fmla="*/ 0 w 60"/>
                <a:gd name="T43" fmla="*/ 0 h 33"/>
                <a:gd name="T44" fmla="*/ 0 w 60"/>
                <a:gd name="T4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33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3"/>
                    <a:pt x="6" y="28"/>
                    <a:pt x="13" y="28"/>
                  </a:cubicBezTo>
                  <a:cubicBezTo>
                    <a:pt x="14" y="31"/>
                    <a:pt x="17" y="33"/>
                    <a:pt x="21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6" y="31"/>
                    <a:pt x="47" y="28"/>
                  </a:cubicBezTo>
                  <a:cubicBezTo>
                    <a:pt x="54" y="28"/>
                    <a:pt x="59" y="23"/>
                    <a:pt x="60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37734" y="1963423"/>
            <a:ext cx="333375" cy="277813"/>
            <a:chOff x="3248024" y="5140991"/>
            <a:chExt cx="333375" cy="277813"/>
          </a:xfrm>
          <a:solidFill>
            <a:schemeClr val="bg1"/>
          </a:solidFill>
        </p:grpSpPr>
        <p:sp>
          <p:nvSpPr>
            <p:cNvPr id="21" name="Freeform 285"/>
            <p:cNvSpPr>
              <a:spLocks/>
            </p:cNvSpPr>
            <p:nvPr/>
          </p:nvSpPr>
          <p:spPr bwMode="auto">
            <a:xfrm>
              <a:off x="3325812" y="5179091"/>
              <a:ext cx="15875" cy="236538"/>
            </a:xfrm>
            <a:custGeom>
              <a:avLst/>
              <a:gdLst>
                <a:gd name="T0" fmla="*/ 2 w 4"/>
                <a:gd name="T1" fmla="*/ 63 h 63"/>
                <a:gd name="T2" fmla="*/ 0 w 4"/>
                <a:gd name="T3" fmla="*/ 61 h 63"/>
                <a:gd name="T4" fmla="*/ 0 w 4"/>
                <a:gd name="T5" fmla="*/ 2 h 63"/>
                <a:gd name="T6" fmla="*/ 2 w 4"/>
                <a:gd name="T7" fmla="*/ 0 h 63"/>
                <a:gd name="T8" fmla="*/ 4 w 4"/>
                <a:gd name="T9" fmla="*/ 2 h 63"/>
                <a:gd name="T10" fmla="*/ 4 w 4"/>
                <a:gd name="T11" fmla="*/ 61 h 63"/>
                <a:gd name="T12" fmla="*/ 2 w 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2" y="63"/>
                  </a:move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2"/>
                    <a:pt x="4" y="63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22" name="Freeform 286"/>
            <p:cNvSpPr>
              <a:spLocks noEditPoints="1"/>
            </p:cNvSpPr>
            <p:nvPr/>
          </p:nvSpPr>
          <p:spPr bwMode="auto">
            <a:xfrm>
              <a:off x="3367087" y="5215603"/>
              <a:ext cx="165100" cy="1651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23" name="Freeform 287"/>
            <p:cNvSpPr>
              <a:spLocks noEditPoints="1"/>
            </p:cNvSpPr>
            <p:nvPr/>
          </p:nvSpPr>
          <p:spPr bwMode="auto">
            <a:xfrm>
              <a:off x="3248024" y="5140991"/>
              <a:ext cx="333375" cy="277813"/>
            </a:xfrm>
            <a:custGeom>
              <a:avLst/>
              <a:gdLst>
                <a:gd name="T0" fmla="*/ 82 w 89"/>
                <a:gd name="T1" fmla="*/ 74 h 74"/>
                <a:gd name="T2" fmla="*/ 7 w 89"/>
                <a:gd name="T3" fmla="*/ 74 h 74"/>
                <a:gd name="T4" fmla="*/ 0 w 89"/>
                <a:gd name="T5" fmla="*/ 66 h 74"/>
                <a:gd name="T6" fmla="*/ 0 w 89"/>
                <a:gd name="T7" fmla="*/ 18 h 74"/>
                <a:gd name="T8" fmla="*/ 7 w 89"/>
                <a:gd name="T9" fmla="*/ 10 h 74"/>
                <a:gd name="T10" fmla="*/ 32 w 89"/>
                <a:gd name="T11" fmla="*/ 10 h 74"/>
                <a:gd name="T12" fmla="*/ 40 w 89"/>
                <a:gd name="T13" fmla="*/ 1 h 74"/>
                <a:gd name="T14" fmla="*/ 41 w 89"/>
                <a:gd name="T15" fmla="*/ 0 h 74"/>
                <a:gd name="T16" fmla="*/ 66 w 89"/>
                <a:gd name="T17" fmla="*/ 0 h 74"/>
                <a:gd name="T18" fmla="*/ 68 w 89"/>
                <a:gd name="T19" fmla="*/ 1 h 74"/>
                <a:gd name="T20" fmla="*/ 75 w 89"/>
                <a:gd name="T21" fmla="*/ 10 h 74"/>
                <a:gd name="T22" fmla="*/ 82 w 89"/>
                <a:gd name="T23" fmla="*/ 10 h 74"/>
                <a:gd name="T24" fmla="*/ 89 w 89"/>
                <a:gd name="T25" fmla="*/ 18 h 74"/>
                <a:gd name="T26" fmla="*/ 89 w 89"/>
                <a:gd name="T27" fmla="*/ 66 h 74"/>
                <a:gd name="T28" fmla="*/ 82 w 89"/>
                <a:gd name="T29" fmla="*/ 74 h 74"/>
                <a:gd name="T30" fmla="*/ 7 w 89"/>
                <a:gd name="T31" fmla="*/ 14 h 74"/>
                <a:gd name="T32" fmla="*/ 4 w 89"/>
                <a:gd name="T33" fmla="*/ 18 h 74"/>
                <a:gd name="T34" fmla="*/ 4 w 89"/>
                <a:gd name="T35" fmla="*/ 66 h 74"/>
                <a:gd name="T36" fmla="*/ 7 w 89"/>
                <a:gd name="T37" fmla="*/ 70 h 74"/>
                <a:gd name="T38" fmla="*/ 82 w 89"/>
                <a:gd name="T39" fmla="*/ 70 h 74"/>
                <a:gd name="T40" fmla="*/ 85 w 89"/>
                <a:gd name="T41" fmla="*/ 66 h 74"/>
                <a:gd name="T42" fmla="*/ 85 w 89"/>
                <a:gd name="T43" fmla="*/ 18 h 74"/>
                <a:gd name="T44" fmla="*/ 82 w 89"/>
                <a:gd name="T45" fmla="*/ 14 h 74"/>
                <a:gd name="T46" fmla="*/ 74 w 89"/>
                <a:gd name="T47" fmla="*/ 14 h 74"/>
                <a:gd name="T48" fmla="*/ 73 w 89"/>
                <a:gd name="T49" fmla="*/ 13 h 74"/>
                <a:gd name="T50" fmla="*/ 65 w 89"/>
                <a:gd name="T51" fmla="*/ 4 h 74"/>
                <a:gd name="T52" fmla="*/ 42 w 89"/>
                <a:gd name="T53" fmla="*/ 4 h 74"/>
                <a:gd name="T54" fmla="*/ 35 w 89"/>
                <a:gd name="T55" fmla="*/ 13 h 74"/>
                <a:gd name="T56" fmla="*/ 33 w 89"/>
                <a:gd name="T57" fmla="*/ 14 h 74"/>
                <a:gd name="T58" fmla="*/ 7 w 89"/>
                <a:gd name="T59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74">
                  <a:moveTo>
                    <a:pt x="82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3" y="74"/>
                    <a:pt x="0" y="70"/>
                    <a:pt x="0" y="6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3" y="10"/>
                    <a:pt x="7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1" y="0"/>
                    <a:pt x="4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6" y="10"/>
                    <a:pt x="89" y="13"/>
                    <a:pt x="89" y="1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70"/>
                    <a:pt x="86" y="74"/>
                    <a:pt x="82" y="74"/>
                  </a:cubicBezTo>
                  <a:close/>
                  <a:moveTo>
                    <a:pt x="7" y="14"/>
                  </a:moveTo>
                  <a:cubicBezTo>
                    <a:pt x="5" y="14"/>
                    <a:pt x="4" y="16"/>
                    <a:pt x="4" y="18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8"/>
                    <a:pt x="5" y="70"/>
                    <a:pt x="7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0"/>
                    <a:pt x="85" y="68"/>
                    <a:pt x="85" y="66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6"/>
                    <a:pt x="83" y="14"/>
                    <a:pt x="82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3" y="14"/>
                    <a:pt x="73" y="1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863" y="3637480"/>
            <a:ext cx="333375" cy="327025"/>
            <a:chOff x="8809037" y="4174203"/>
            <a:chExt cx="333375" cy="327025"/>
          </a:xfrm>
          <a:solidFill>
            <a:schemeClr val="bg1"/>
          </a:solidFill>
        </p:grpSpPr>
        <p:sp>
          <p:nvSpPr>
            <p:cNvPr id="25" name="Freeform 368"/>
            <p:cNvSpPr>
              <a:spLocks noEditPoints="1"/>
            </p:cNvSpPr>
            <p:nvPr/>
          </p:nvSpPr>
          <p:spPr bwMode="auto">
            <a:xfrm>
              <a:off x="8809037" y="4174203"/>
              <a:ext cx="333375" cy="327025"/>
            </a:xfrm>
            <a:custGeom>
              <a:avLst/>
              <a:gdLst>
                <a:gd name="T0" fmla="*/ 38 w 89"/>
                <a:gd name="T1" fmla="*/ 87 h 87"/>
                <a:gd name="T2" fmla="*/ 37 w 89"/>
                <a:gd name="T3" fmla="*/ 87 h 87"/>
                <a:gd name="T4" fmla="*/ 36 w 89"/>
                <a:gd name="T5" fmla="*/ 85 h 87"/>
                <a:gd name="T6" fmla="*/ 33 w 89"/>
                <a:gd name="T7" fmla="*/ 60 h 87"/>
                <a:gd name="T8" fmla="*/ 29 w 89"/>
                <a:gd name="T9" fmla="*/ 60 h 87"/>
                <a:gd name="T10" fmla="*/ 28 w 89"/>
                <a:gd name="T11" fmla="*/ 58 h 87"/>
                <a:gd name="T12" fmla="*/ 27 w 89"/>
                <a:gd name="T13" fmla="*/ 54 h 87"/>
                <a:gd name="T14" fmla="*/ 3 w 89"/>
                <a:gd name="T15" fmla="*/ 51 h 87"/>
                <a:gd name="T16" fmla="*/ 1 w 89"/>
                <a:gd name="T17" fmla="*/ 51 h 87"/>
                <a:gd name="T18" fmla="*/ 0 w 89"/>
                <a:gd name="T19" fmla="*/ 49 h 87"/>
                <a:gd name="T20" fmla="*/ 6 w 89"/>
                <a:gd name="T21" fmla="*/ 40 h 87"/>
                <a:gd name="T22" fmla="*/ 31 w 89"/>
                <a:gd name="T23" fmla="*/ 32 h 87"/>
                <a:gd name="T24" fmla="*/ 42 w 89"/>
                <a:gd name="T25" fmla="*/ 15 h 87"/>
                <a:gd name="T26" fmla="*/ 76 w 89"/>
                <a:gd name="T27" fmla="*/ 0 h 87"/>
                <a:gd name="T28" fmla="*/ 85 w 89"/>
                <a:gd name="T29" fmla="*/ 1 h 87"/>
                <a:gd name="T30" fmla="*/ 86 w 89"/>
                <a:gd name="T31" fmla="*/ 3 h 87"/>
                <a:gd name="T32" fmla="*/ 72 w 89"/>
                <a:gd name="T33" fmla="*/ 46 h 87"/>
                <a:gd name="T34" fmla="*/ 56 w 89"/>
                <a:gd name="T35" fmla="*/ 56 h 87"/>
                <a:gd name="T36" fmla="*/ 48 w 89"/>
                <a:gd name="T37" fmla="*/ 81 h 87"/>
                <a:gd name="T38" fmla="*/ 39 w 89"/>
                <a:gd name="T39" fmla="*/ 87 h 87"/>
                <a:gd name="T40" fmla="*/ 38 w 89"/>
                <a:gd name="T41" fmla="*/ 87 h 87"/>
                <a:gd name="T42" fmla="*/ 31 w 89"/>
                <a:gd name="T43" fmla="*/ 56 h 87"/>
                <a:gd name="T44" fmla="*/ 35 w 89"/>
                <a:gd name="T45" fmla="*/ 56 h 87"/>
                <a:gd name="T46" fmla="*/ 36 w 89"/>
                <a:gd name="T47" fmla="*/ 57 h 87"/>
                <a:gd name="T48" fmla="*/ 41 w 89"/>
                <a:gd name="T49" fmla="*/ 81 h 87"/>
                <a:gd name="T50" fmla="*/ 45 w 89"/>
                <a:gd name="T51" fmla="*/ 78 h 87"/>
                <a:gd name="T52" fmla="*/ 52 w 89"/>
                <a:gd name="T53" fmla="*/ 56 h 87"/>
                <a:gd name="T54" fmla="*/ 53 w 89"/>
                <a:gd name="T55" fmla="*/ 53 h 87"/>
                <a:gd name="T56" fmla="*/ 69 w 89"/>
                <a:gd name="T57" fmla="*/ 43 h 87"/>
                <a:gd name="T58" fmla="*/ 82 w 89"/>
                <a:gd name="T59" fmla="*/ 5 h 87"/>
                <a:gd name="T60" fmla="*/ 45 w 89"/>
                <a:gd name="T61" fmla="*/ 18 h 87"/>
                <a:gd name="T62" fmla="*/ 34 w 89"/>
                <a:gd name="T63" fmla="*/ 34 h 87"/>
                <a:gd name="T64" fmla="*/ 32 w 89"/>
                <a:gd name="T65" fmla="*/ 36 h 87"/>
                <a:gd name="T66" fmla="*/ 9 w 89"/>
                <a:gd name="T67" fmla="*/ 42 h 87"/>
                <a:gd name="T68" fmla="*/ 6 w 89"/>
                <a:gd name="T69" fmla="*/ 46 h 87"/>
                <a:gd name="T70" fmla="*/ 30 w 89"/>
                <a:gd name="T71" fmla="*/ 51 h 87"/>
                <a:gd name="T72" fmla="*/ 31 w 89"/>
                <a:gd name="T73" fmla="*/ 53 h 87"/>
                <a:gd name="T74" fmla="*/ 31 w 89"/>
                <a:gd name="T75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7">
                  <a:moveTo>
                    <a:pt x="38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6" y="86"/>
                    <a:pt x="36" y="85"/>
                    <a:pt x="36" y="85"/>
                  </a:cubicBezTo>
                  <a:cubicBezTo>
                    <a:pt x="40" y="77"/>
                    <a:pt x="38" y="67"/>
                    <a:pt x="33" y="60"/>
                  </a:cubicBezTo>
                  <a:cubicBezTo>
                    <a:pt x="32" y="60"/>
                    <a:pt x="31" y="60"/>
                    <a:pt x="29" y="60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28" y="57"/>
                    <a:pt x="27" y="55"/>
                    <a:pt x="27" y="54"/>
                  </a:cubicBezTo>
                  <a:cubicBezTo>
                    <a:pt x="20" y="49"/>
                    <a:pt x="11" y="48"/>
                    <a:pt x="3" y="51"/>
                  </a:cubicBezTo>
                  <a:cubicBezTo>
                    <a:pt x="2" y="52"/>
                    <a:pt x="1" y="51"/>
                    <a:pt x="1" y="51"/>
                  </a:cubicBezTo>
                  <a:cubicBezTo>
                    <a:pt x="0" y="50"/>
                    <a:pt x="0" y="49"/>
                    <a:pt x="0" y="49"/>
                  </a:cubicBezTo>
                  <a:cubicBezTo>
                    <a:pt x="2" y="45"/>
                    <a:pt x="4" y="42"/>
                    <a:pt x="6" y="40"/>
                  </a:cubicBezTo>
                  <a:cubicBezTo>
                    <a:pt x="13" y="33"/>
                    <a:pt x="22" y="30"/>
                    <a:pt x="31" y="32"/>
                  </a:cubicBezTo>
                  <a:cubicBezTo>
                    <a:pt x="34" y="25"/>
                    <a:pt x="37" y="20"/>
                    <a:pt x="42" y="15"/>
                  </a:cubicBezTo>
                  <a:cubicBezTo>
                    <a:pt x="51" y="6"/>
                    <a:pt x="64" y="0"/>
                    <a:pt x="76" y="0"/>
                  </a:cubicBezTo>
                  <a:cubicBezTo>
                    <a:pt x="79" y="0"/>
                    <a:pt x="82" y="1"/>
                    <a:pt x="85" y="1"/>
                  </a:cubicBezTo>
                  <a:cubicBezTo>
                    <a:pt x="85" y="1"/>
                    <a:pt x="86" y="2"/>
                    <a:pt x="86" y="3"/>
                  </a:cubicBezTo>
                  <a:cubicBezTo>
                    <a:pt x="89" y="18"/>
                    <a:pt x="84" y="34"/>
                    <a:pt x="72" y="46"/>
                  </a:cubicBezTo>
                  <a:cubicBezTo>
                    <a:pt x="67" y="50"/>
                    <a:pt x="62" y="54"/>
                    <a:pt x="56" y="56"/>
                  </a:cubicBezTo>
                  <a:cubicBezTo>
                    <a:pt x="57" y="66"/>
                    <a:pt x="54" y="75"/>
                    <a:pt x="48" y="81"/>
                  </a:cubicBezTo>
                  <a:cubicBezTo>
                    <a:pt x="45" y="84"/>
                    <a:pt x="42" y="86"/>
                    <a:pt x="39" y="87"/>
                  </a:cubicBezTo>
                  <a:cubicBezTo>
                    <a:pt x="39" y="87"/>
                    <a:pt x="38" y="87"/>
                    <a:pt x="38" y="87"/>
                  </a:cubicBezTo>
                  <a:close/>
                  <a:moveTo>
                    <a:pt x="31" y="56"/>
                  </a:moveTo>
                  <a:cubicBezTo>
                    <a:pt x="32" y="56"/>
                    <a:pt x="34" y="56"/>
                    <a:pt x="35" y="56"/>
                  </a:cubicBezTo>
                  <a:cubicBezTo>
                    <a:pt x="35" y="56"/>
                    <a:pt x="36" y="57"/>
                    <a:pt x="36" y="57"/>
                  </a:cubicBezTo>
                  <a:cubicBezTo>
                    <a:pt x="41" y="64"/>
                    <a:pt x="43" y="73"/>
                    <a:pt x="41" y="81"/>
                  </a:cubicBezTo>
                  <a:cubicBezTo>
                    <a:pt x="43" y="80"/>
                    <a:pt x="44" y="79"/>
                    <a:pt x="45" y="78"/>
                  </a:cubicBezTo>
                  <a:cubicBezTo>
                    <a:pt x="51" y="72"/>
                    <a:pt x="53" y="64"/>
                    <a:pt x="52" y="56"/>
                  </a:cubicBezTo>
                  <a:cubicBezTo>
                    <a:pt x="51" y="55"/>
                    <a:pt x="52" y="54"/>
                    <a:pt x="53" y="53"/>
                  </a:cubicBezTo>
                  <a:cubicBezTo>
                    <a:pt x="59" y="51"/>
                    <a:pt x="65" y="47"/>
                    <a:pt x="69" y="43"/>
                  </a:cubicBezTo>
                  <a:cubicBezTo>
                    <a:pt x="80" y="32"/>
                    <a:pt x="85" y="18"/>
                    <a:pt x="82" y="5"/>
                  </a:cubicBezTo>
                  <a:cubicBezTo>
                    <a:pt x="69" y="3"/>
                    <a:pt x="55" y="8"/>
                    <a:pt x="45" y="18"/>
                  </a:cubicBezTo>
                  <a:cubicBezTo>
                    <a:pt x="40" y="23"/>
                    <a:pt x="36" y="28"/>
                    <a:pt x="34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24" y="34"/>
                    <a:pt x="15" y="37"/>
                    <a:pt x="9" y="42"/>
                  </a:cubicBezTo>
                  <a:cubicBezTo>
                    <a:pt x="8" y="43"/>
                    <a:pt x="7" y="45"/>
                    <a:pt x="6" y="46"/>
                  </a:cubicBezTo>
                  <a:cubicBezTo>
                    <a:pt x="14" y="44"/>
                    <a:pt x="24" y="46"/>
                    <a:pt x="30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4"/>
                    <a:pt x="31" y="55"/>
                    <a:pt x="3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26" name="Freeform 369"/>
            <p:cNvSpPr>
              <a:spLocks noEditPoints="1"/>
            </p:cNvSpPr>
            <p:nvPr/>
          </p:nvSpPr>
          <p:spPr bwMode="auto">
            <a:xfrm>
              <a:off x="9004300" y="4223416"/>
              <a:ext cx="77788" cy="79375"/>
            </a:xfrm>
            <a:custGeom>
              <a:avLst/>
              <a:gdLst>
                <a:gd name="T0" fmla="*/ 11 w 21"/>
                <a:gd name="T1" fmla="*/ 21 h 21"/>
                <a:gd name="T2" fmla="*/ 4 w 21"/>
                <a:gd name="T3" fmla="*/ 18 h 21"/>
                <a:gd name="T4" fmla="*/ 4 w 21"/>
                <a:gd name="T5" fmla="*/ 4 h 21"/>
                <a:gd name="T6" fmla="*/ 18 w 21"/>
                <a:gd name="T7" fmla="*/ 4 h 21"/>
                <a:gd name="T8" fmla="*/ 21 w 21"/>
                <a:gd name="T9" fmla="*/ 11 h 21"/>
                <a:gd name="T10" fmla="*/ 18 w 21"/>
                <a:gd name="T11" fmla="*/ 18 h 21"/>
                <a:gd name="T12" fmla="*/ 11 w 21"/>
                <a:gd name="T13" fmla="*/ 21 h 21"/>
                <a:gd name="T14" fmla="*/ 11 w 21"/>
                <a:gd name="T15" fmla="*/ 5 h 21"/>
                <a:gd name="T16" fmla="*/ 7 w 21"/>
                <a:gd name="T17" fmla="*/ 7 h 21"/>
                <a:gd name="T18" fmla="*/ 7 w 21"/>
                <a:gd name="T19" fmla="*/ 15 h 21"/>
                <a:gd name="T20" fmla="*/ 16 w 21"/>
                <a:gd name="T21" fmla="*/ 15 h 21"/>
                <a:gd name="T22" fmla="*/ 17 w 21"/>
                <a:gd name="T23" fmla="*/ 11 h 21"/>
                <a:gd name="T24" fmla="*/ 16 w 21"/>
                <a:gd name="T25" fmla="*/ 7 h 21"/>
                <a:gd name="T26" fmla="*/ 11 w 21"/>
                <a:gd name="T2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1" y="21"/>
                  </a:moveTo>
                  <a:cubicBezTo>
                    <a:pt x="9" y="21"/>
                    <a:pt x="6" y="20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20" y="6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6" y="20"/>
                    <a:pt x="14" y="21"/>
                    <a:pt x="11" y="21"/>
                  </a:cubicBezTo>
                  <a:close/>
                  <a:moveTo>
                    <a:pt x="11" y="5"/>
                  </a:moveTo>
                  <a:cubicBezTo>
                    <a:pt x="10" y="5"/>
                    <a:pt x="8" y="6"/>
                    <a:pt x="7" y="7"/>
                  </a:cubicBezTo>
                  <a:cubicBezTo>
                    <a:pt x="5" y="9"/>
                    <a:pt x="5" y="13"/>
                    <a:pt x="7" y="15"/>
                  </a:cubicBezTo>
                  <a:cubicBezTo>
                    <a:pt x="9" y="18"/>
                    <a:pt x="13" y="18"/>
                    <a:pt x="16" y="15"/>
                  </a:cubicBezTo>
                  <a:cubicBezTo>
                    <a:pt x="17" y="14"/>
                    <a:pt x="17" y="13"/>
                    <a:pt x="17" y="11"/>
                  </a:cubicBezTo>
                  <a:cubicBezTo>
                    <a:pt x="17" y="10"/>
                    <a:pt x="17" y="8"/>
                    <a:pt x="16" y="7"/>
                  </a:cubicBezTo>
                  <a:cubicBezTo>
                    <a:pt x="14" y="6"/>
                    <a:pt x="13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27" name="Freeform 370"/>
            <p:cNvSpPr>
              <a:spLocks/>
            </p:cNvSpPr>
            <p:nvPr/>
          </p:nvSpPr>
          <p:spPr bwMode="auto">
            <a:xfrm>
              <a:off x="8850312" y="4358353"/>
              <a:ext cx="101600" cy="101600"/>
            </a:xfrm>
            <a:custGeom>
              <a:avLst/>
              <a:gdLst>
                <a:gd name="T0" fmla="*/ 7 w 27"/>
                <a:gd name="T1" fmla="*/ 27 h 27"/>
                <a:gd name="T2" fmla="*/ 3 w 27"/>
                <a:gd name="T3" fmla="*/ 26 h 27"/>
                <a:gd name="T4" fmla="*/ 1 w 27"/>
                <a:gd name="T5" fmla="*/ 25 h 27"/>
                <a:gd name="T6" fmla="*/ 9 w 27"/>
                <a:gd name="T7" fmla="*/ 1 h 27"/>
                <a:gd name="T8" fmla="*/ 12 w 27"/>
                <a:gd name="T9" fmla="*/ 1 h 27"/>
                <a:gd name="T10" fmla="*/ 12 w 27"/>
                <a:gd name="T11" fmla="*/ 4 h 27"/>
                <a:gd name="T12" fmla="*/ 5 w 27"/>
                <a:gd name="T13" fmla="*/ 22 h 27"/>
                <a:gd name="T14" fmla="*/ 23 w 27"/>
                <a:gd name="T15" fmla="*/ 15 h 27"/>
                <a:gd name="T16" fmla="*/ 26 w 27"/>
                <a:gd name="T17" fmla="*/ 15 h 27"/>
                <a:gd name="T18" fmla="*/ 26 w 27"/>
                <a:gd name="T19" fmla="*/ 18 h 27"/>
                <a:gd name="T20" fmla="*/ 7 w 27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7">
                  <a:moveTo>
                    <a:pt x="7" y="27"/>
                  </a:moveTo>
                  <a:cubicBezTo>
                    <a:pt x="5" y="27"/>
                    <a:pt x="4" y="26"/>
                    <a:pt x="3" y="26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0" y="16"/>
                    <a:pt x="3" y="8"/>
                    <a:pt x="9" y="1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7" y="9"/>
                    <a:pt x="4" y="16"/>
                    <a:pt x="5" y="22"/>
                  </a:cubicBezTo>
                  <a:cubicBezTo>
                    <a:pt x="11" y="23"/>
                    <a:pt x="18" y="20"/>
                    <a:pt x="23" y="15"/>
                  </a:cubicBezTo>
                  <a:cubicBezTo>
                    <a:pt x="24" y="15"/>
                    <a:pt x="25" y="15"/>
                    <a:pt x="26" y="15"/>
                  </a:cubicBezTo>
                  <a:cubicBezTo>
                    <a:pt x="27" y="16"/>
                    <a:pt x="27" y="17"/>
                    <a:pt x="26" y="18"/>
                  </a:cubicBezTo>
                  <a:cubicBezTo>
                    <a:pt x="21" y="24"/>
                    <a:pt x="14" y="27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26232" y="3681373"/>
            <a:ext cx="317500" cy="269875"/>
            <a:chOff x="6981825" y="3264566"/>
            <a:chExt cx="317500" cy="269875"/>
          </a:xfrm>
          <a:solidFill>
            <a:schemeClr val="bg1"/>
          </a:solidFill>
        </p:grpSpPr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6981825" y="3264566"/>
              <a:ext cx="317500" cy="269875"/>
            </a:xfrm>
            <a:custGeom>
              <a:avLst/>
              <a:gdLst>
                <a:gd name="T0" fmla="*/ 19 w 85"/>
                <a:gd name="T1" fmla="*/ 72 h 72"/>
                <a:gd name="T2" fmla="*/ 18 w 85"/>
                <a:gd name="T3" fmla="*/ 72 h 72"/>
                <a:gd name="T4" fmla="*/ 17 w 85"/>
                <a:gd name="T5" fmla="*/ 70 h 72"/>
                <a:gd name="T6" fmla="*/ 17 w 85"/>
                <a:gd name="T7" fmla="*/ 57 h 72"/>
                <a:gd name="T8" fmla="*/ 6 w 85"/>
                <a:gd name="T9" fmla="*/ 57 h 72"/>
                <a:gd name="T10" fmla="*/ 0 w 85"/>
                <a:gd name="T11" fmla="*/ 51 h 72"/>
                <a:gd name="T12" fmla="*/ 0 w 85"/>
                <a:gd name="T13" fmla="*/ 6 h 72"/>
                <a:gd name="T14" fmla="*/ 6 w 85"/>
                <a:gd name="T15" fmla="*/ 0 h 72"/>
                <a:gd name="T16" fmla="*/ 79 w 85"/>
                <a:gd name="T17" fmla="*/ 0 h 72"/>
                <a:gd name="T18" fmla="*/ 85 w 85"/>
                <a:gd name="T19" fmla="*/ 6 h 72"/>
                <a:gd name="T20" fmla="*/ 85 w 85"/>
                <a:gd name="T21" fmla="*/ 51 h 72"/>
                <a:gd name="T22" fmla="*/ 79 w 85"/>
                <a:gd name="T23" fmla="*/ 57 h 72"/>
                <a:gd name="T24" fmla="*/ 39 w 85"/>
                <a:gd name="T25" fmla="*/ 57 h 72"/>
                <a:gd name="T26" fmla="*/ 20 w 85"/>
                <a:gd name="T27" fmla="*/ 72 h 72"/>
                <a:gd name="T28" fmla="*/ 19 w 85"/>
                <a:gd name="T29" fmla="*/ 72 h 72"/>
                <a:gd name="T30" fmla="*/ 6 w 85"/>
                <a:gd name="T31" fmla="*/ 4 h 72"/>
                <a:gd name="T32" fmla="*/ 4 w 85"/>
                <a:gd name="T33" fmla="*/ 6 h 72"/>
                <a:gd name="T34" fmla="*/ 4 w 85"/>
                <a:gd name="T35" fmla="*/ 51 h 72"/>
                <a:gd name="T36" fmla="*/ 6 w 85"/>
                <a:gd name="T37" fmla="*/ 53 h 72"/>
                <a:gd name="T38" fmla="*/ 19 w 85"/>
                <a:gd name="T39" fmla="*/ 53 h 72"/>
                <a:gd name="T40" fmla="*/ 21 w 85"/>
                <a:gd name="T41" fmla="*/ 55 h 72"/>
                <a:gd name="T42" fmla="*/ 21 w 85"/>
                <a:gd name="T43" fmla="*/ 66 h 72"/>
                <a:gd name="T44" fmla="*/ 37 w 85"/>
                <a:gd name="T45" fmla="*/ 53 h 72"/>
                <a:gd name="T46" fmla="*/ 38 w 85"/>
                <a:gd name="T47" fmla="*/ 53 h 72"/>
                <a:gd name="T48" fmla="*/ 79 w 85"/>
                <a:gd name="T49" fmla="*/ 53 h 72"/>
                <a:gd name="T50" fmla="*/ 81 w 85"/>
                <a:gd name="T51" fmla="*/ 51 h 72"/>
                <a:gd name="T52" fmla="*/ 81 w 85"/>
                <a:gd name="T53" fmla="*/ 6 h 72"/>
                <a:gd name="T54" fmla="*/ 79 w 85"/>
                <a:gd name="T55" fmla="*/ 4 h 72"/>
                <a:gd name="T56" fmla="*/ 6 w 85"/>
                <a:gd name="T5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2">
                  <a:moveTo>
                    <a:pt x="19" y="72"/>
                  </a:moveTo>
                  <a:cubicBezTo>
                    <a:pt x="19" y="72"/>
                    <a:pt x="18" y="72"/>
                    <a:pt x="18" y="72"/>
                  </a:cubicBezTo>
                  <a:cubicBezTo>
                    <a:pt x="17" y="71"/>
                    <a:pt x="17" y="71"/>
                    <a:pt x="17" y="70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2" y="0"/>
                    <a:pt x="85" y="3"/>
                    <a:pt x="85" y="6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4"/>
                    <a:pt x="82" y="57"/>
                    <a:pt x="7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19" y="72"/>
                    <a:pt x="19" y="7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3"/>
                    <a:pt x="6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1" y="54"/>
                    <a:pt x="21" y="55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8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0" y="53"/>
                    <a:pt x="81" y="52"/>
                    <a:pt x="81" y="51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6" y="4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0" name="Freeform 65"/>
            <p:cNvSpPr>
              <a:spLocks/>
            </p:cNvSpPr>
            <p:nvPr/>
          </p:nvSpPr>
          <p:spPr bwMode="auto">
            <a:xfrm>
              <a:off x="7051675" y="3339178"/>
              <a:ext cx="184150" cy="15875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1" name="Freeform 66"/>
            <p:cNvSpPr>
              <a:spLocks/>
            </p:cNvSpPr>
            <p:nvPr/>
          </p:nvSpPr>
          <p:spPr bwMode="auto">
            <a:xfrm>
              <a:off x="7051675" y="3385216"/>
              <a:ext cx="184150" cy="14288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6248" y="5311333"/>
            <a:ext cx="404813" cy="331788"/>
            <a:chOff x="5075237" y="5114003"/>
            <a:chExt cx="404813" cy="331788"/>
          </a:xfrm>
          <a:solidFill>
            <a:schemeClr val="bg1"/>
          </a:solidFill>
        </p:grpSpPr>
        <p:sp>
          <p:nvSpPr>
            <p:cNvPr id="33" name="Freeform 345"/>
            <p:cNvSpPr>
              <a:spLocks noEditPoints="1"/>
            </p:cNvSpPr>
            <p:nvPr/>
          </p:nvSpPr>
          <p:spPr bwMode="auto">
            <a:xfrm>
              <a:off x="5075237" y="5121941"/>
              <a:ext cx="190500" cy="104775"/>
            </a:xfrm>
            <a:custGeom>
              <a:avLst/>
              <a:gdLst>
                <a:gd name="T0" fmla="*/ 14 w 51"/>
                <a:gd name="T1" fmla="*/ 28 h 28"/>
                <a:gd name="T2" fmla="*/ 13 w 51"/>
                <a:gd name="T3" fmla="*/ 28 h 28"/>
                <a:gd name="T4" fmla="*/ 1 w 51"/>
                <a:gd name="T5" fmla="*/ 17 h 28"/>
                <a:gd name="T6" fmla="*/ 0 w 51"/>
                <a:gd name="T7" fmla="*/ 15 h 28"/>
                <a:gd name="T8" fmla="*/ 2 w 51"/>
                <a:gd name="T9" fmla="*/ 14 h 28"/>
                <a:gd name="T10" fmla="*/ 36 w 51"/>
                <a:gd name="T11" fmla="*/ 0 h 28"/>
                <a:gd name="T12" fmla="*/ 38 w 51"/>
                <a:gd name="T13" fmla="*/ 0 h 28"/>
                <a:gd name="T14" fmla="*/ 51 w 51"/>
                <a:gd name="T15" fmla="*/ 11 h 28"/>
                <a:gd name="T16" fmla="*/ 51 w 51"/>
                <a:gd name="T17" fmla="*/ 13 h 28"/>
                <a:gd name="T18" fmla="*/ 50 w 51"/>
                <a:gd name="T19" fmla="*/ 14 h 28"/>
                <a:gd name="T20" fmla="*/ 15 w 51"/>
                <a:gd name="T21" fmla="*/ 28 h 28"/>
                <a:gd name="T22" fmla="*/ 14 w 51"/>
                <a:gd name="T23" fmla="*/ 28 h 28"/>
                <a:gd name="T24" fmla="*/ 6 w 51"/>
                <a:gd name="T25" fmla="*/ 16 h 28"/>
                <a:gd name="T26" fmla="*/ 15 w 51"/>
                <a:gd name="T27" fmla="*/ 24 h 28"/>
                <a:gd name="T28" fmla="*/ 45 w 51"/>
                <a:gd name="T29" fmla="*/ 12 h 28"/>
                <a:gd name="T30" fmla="*/ 37 w 51"/>
                <a:gd name="T31" fmla="*/ 4 h 28"/>
                <a:gd name="T32" fmla="*/ 6 w 51"/>
                <a:gd name="T3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8">
                  <a:moveTo>
                    <a:pt x="14" y="28"/>
                  </a:moveTo>
                  <a:cubicBezTo>
                    <a:pt x="14" y="28"/>
                    <a:pt x="14" y="28"/>
                    <a:pt x="13" y="2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2"/>
                    <a:pt x="51" y="13"/>
                  </a:cubicBezTo>
                  <a:cubicBezTo>
                    <a:pt x="51" y="13"/>
                    <a:pt x="51" y="14"/>
                    <a:pt x="50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lose/>
                  <a:moveTo>
                    <a:pt x="6" y="16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6" y="16"/>
                    <a:pt x="6" y="16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4" name="Freeform 346"/>
            <p:cNvSpPr>
              <a:spLocks/>
            </p:cNvSpPr>
            <p:nvPr/>
          </p:nvSpPr>
          <p:spPr bwMode="auto">
            <a:xfrm>
              <a:off x="5251450" y="5283866"/>
              <a:ext cx="168275" cy="161925"/>
            </a:xfrm>
            <a:custGeom>
              <a:avLst/>
              <a:gdLst>
                <a:gd name="T0" fmla="*/ 2 w 45"/>
                <a:gd name="T1" fmla="*/ 43 h 43"/>
                <a:gd name="T2" fmla="*/ 0 w 45"/>
                <a:gd name="T3" fmla="*/ 42 h 43"/>
                <a:gd name="T4" fmla="*/ 0 w 45"/>
                <a:gd name="T5" fmla="*/ 41 h 43"/>
                <a:gd name="T6" fmla="*/ 0 w 45"/>
                <a:gd name="T7" fmla="*/ 2 h 43"/>
                <a:gd name="T8" fmla="*/ 2 w 45"/>
                <a:gd name="T9" fmla="*/ 0 h 43"/>
                <a:gd name="T10" fmla="*/ 4 w 45"/>
                <a:gd name="T11" fmla="*/ 2 h 43"/>
                <a:gd name="T12" fmla="*/ 4 w 45"/>
                <a:gd name="T13" fmla="*/ 38 h 43"/>
                <a:gd name="T14" fmla="*/ 41 w 45"/>
                <a:gd name="T15" fmla="*/ 26 h 43"/>
                <a:gd name="T16" fmla="*/ 41 w 45"/>
                <a:gd name="T17" fmla="*/ 7 h 43"/>
                <a:gd name="T18" fmla="*/ 43 w 45"/>
                <a:gd name="T19" fmla="*/ 5 h 43"/>
                <a:gd name="T20" fmla="*/ 45 w 45"/>
                <a:gd name="T21" fmla="*/ 7 h 43"/>
                <a:gd name="T22" fmla="*/ 45 w 45"/>
                <a:gd name="T23" fmla="*/ 27 h 43"/>
                <a:gd name="T24" fmla="*/ 44 w 45"/>
                <a:gd name="T25" fmla="*/ 29 h 43"/>
                <a:gd name="T26" fmla="*/ 2 w 45"/>
                <a:gd name="T27" fmla="*/ 43 h 43"/>
                <a:gd name="T28" fmla="*/ 2 w 45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2" y="43"/>
                  </a:move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2" y="5"/>
                    <a:pt x="43" y="5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9"/>
                    <a:pt x="44" y="2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5" name="Freeform 347"/>
            <p:cNvSpPr>
              <a:spLocks noEditPoints="1"/>
            </p:cNvSpPr>
            <p:nvPr/>
          </p:nvSpPr>
          <p:spPr bwMode="auto">
            <a:xfrm>
              <a:off x="5287962" y="5223541"/>
              <a:ext cx="192088" cy="109538"/>
            </a:xfrm>
            <a:custGeom>
              <a:avLst/>
              <a:gdLst>
                <a:gd name="T0" fmla="*/ 14 w 51"/>
                <a:gd name="T1" fmla="*/ 29 h 29"/>
                <a:gd name="T2" fmla="*/ 13 w 51"/>
                <a:gd name="T3" fmla="*/ 28 h 29"/>
                <a:gd name="T4" fmla="*/ 1 w 51"/>
                <a:gd name="T5" fmla="*/ 18 h 29"/>
                <a:gd name="T6" fmla="*/ 0 w 51"/>
                <a:gd name="T7" fmla="*/ 16 h 29"/>
                <a:gd name="T8" fmla="*/ 1 w 51"/>
                <a:gd name="T9" fmla="*/ 14 h 29"/>
                <a:gd name="T10" fmla="*/ 36 w 51"/>
                <a:gd name="T11" fmla="*/ 1 h 29"/>
                <a:gd name="T12" fmla="*/ 38 w 51"/>
                <a:gd name="T13" fmla="*/ 1 h 29"/>
                <a:gd name="T14" fmla="*/ 50 w 51"/>
                <a:gd name="T15" fmla="*/ 11 h 29"/>
                <a:gd name="T16" fmla="*/ 51 w 51"/>
                <a:gd name="T17" fmla="*/ 13 h 29"/>
                <a:gd name="T18" fmla="*/ 50 w 51"/>
                <a:gd name="T19" fmla="*/ 15 h 29"/>
                <a:gd name="T20" fmla="*/ 15 w 51"/>
                <a:gd name="T21" fmla="*/ 29 h 29"/>
                <a:gd name="T22" fmla="*/ 14 w 51"/>
                <a:gd name="T23" fmla="*/ 29 h 29"/>
                <a:gd name="T24" fmla="*/ 6 w 51"/>
                <a:gd name="T25" fmla="*/ 17 h 29"/>
                <a:gd name="T26" fmla="*/ 15 w 51"/>
                <a:gd name="T27" fmla="*/ 25 h 29"/>
                <a:gd name="T28" fmla="*/ 45 w 51"/>
                <a:gd name="T29" fmla="*/ 12 h 29"/>
                <a:gd name="T30" fmla="*/ 36 w 51"/>
                <a:gd name="T31" fmla="*/ 5 h 29"/>
                <a:gd name="T32" fmla="*/ 6 w 51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14" y="29"/>
                  </a:moveTo>
                  <a:cubicBezTo>
                    <a:pt x="14" y="29"/>
                    <a:pt x="13" y="29"/>
                    <a:pt x="13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1" y="13"/>
                    <a:pt x="51" y="13"/>
                  </a:cubicBezTo>
                  <a:cubicBezTo>
                    <a:pt x="51" y="14"/>
                    <a:pt x="50" y="15"/>
                    <a:pt x="50" y="1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lose/>
                  <a:moveTo>
                    <a:pt x="6" y="17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6" name="Freeform 348"/>
            <p:cNvSpPr>
              <a:spLocks noEditPoints="1"/>
            </p:cNvSpPr>
            <p:nvPr/>
          </p:nvSpPr>
          <p:spPr bwMode="auto">
            <a:xfrm>
              <a:off x="5273675" y="5114003"/>
              <a:ext cx="192088" cy="109538"/>
            </a:xfrm>
            <a:custGeom>
              <a:avLst/>
              <a:gdLst>
                <a:gd name="T0" fmla="*/ 37 w 51"/>
                <a:gd name="T1" fmla="*/ 29 h 29"/>
                <a:gd name="T2" fmla="*/ 37 w 51"/>
                <a:gd name="T3" fmla="*/ 29 h 29"/>
                <a:gd name="T4" fmla="*/ 2 w 51"/>
                <a:gd name="T5" fmla="*/ 15 h 29"/>
                <a:gd name="T6" fmla="*/ 0 w 51"/>
                <a:gd name="T7" fmla="*/ 14 h 29"/>
                <a:gd name="T8" fmla="*/ 1 w 51"/>
                <a:gd name="T9" fmla="*/ 12 h 29"/>
                <a:gd name="T10" fmla="*/ 13 w 51"/>
                <a:gd name="T11" fmla="*/ 0 h 29"/>
                <a:gd name="T12" fmla="*/ 15 w 51"/>
                <a:gd name="T13" fmla="*/ 0 h 29"/>
                <a:gd name="T14" fmla="*/ 50 w 51"/>
                <a:gd name="T15" fmla="*/ 14 h 29"/>
                <a:gd name="T16" fmla="*/ 51 w 51"/>
                <a:gd name="T17" fmla="*/ 15 h 29"/>
                <a:gd name="T18" fmla="*/ 51 w 51"/>
                <a:gd name="T19" fmla="*/ 17 h 29"/>
                <a:gd name="T20" fmla="*/ 39 w 51"/>
                <a:gd name="T21" fmla="*/ 29 h 29"/>
                <a:gd name="T22" fmla="*/ 37 w 51"/>
                <a:gd name="T23" fmla="*/ 29 h 29"/>
                <a:gd name="T24" fmla="*/ 6 w 51"/>
                <a:gd name="T25" fmla="*/ 13 h 29"/>
                <a:gd name="T26" fmla="*/ 37 w 51"/>
                <a:gd name="T27" fmla="*/ 25 h 29"/>
                <a:gd name="T28" fmla="*/ 46 w 51"/>
                <a:gd name="T29" fmla="*/ 17 h 29"/>
                <a:gd name="T30" fmla="*/ 15 w 51"/>
                <a:gd name="T31" fmla="*/ 4 h 29"/>
                <a:gd name="T32" fmla="*/ 6 w 51"/>
                <a:gd name="T3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37" y="29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5"/>
                    <a:pt x="51" y="15"/>
                  </a:cubicBezTo>
                  <a:cubicBezTo>
                    <a:pt x="51" y="16"/>
                    <a:pt x="51" y="17"/>
                    <a:pt x="51" y="1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lose/>
                  <a:moveTo>
                    <a:pt x="6" y="13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7" name="Freeform 349"/>
            <p:cNvSpPr>
              <a:spLocks/>
            </p:cNvSpPr>
            <p:nvPr/>
          </p:nvSpPr>
          <p:spPr bwMode="auto">
            <a:xfrm>
              <a:off x="5127625" y="5306091"/>
              <a:ext cx="134938" cy="139700"/>
            </a:xfrm>
            <a:custGeom>
              <a:avLst/>
              <a:gdLst>
                <a:gd name="T0" fmla="*/ 34 w 36"/>
                <a:gd name="T1" fmla="*/ 37 h 37"/>
                <a:gd name="T2" fmla="*/ 33 w 36"/>
                <a:gd name="T3" fmla="*/ 37 h 37"/>
                <a:gd name="T4" fmla="*/ 1 w 36"/>
                <a:gd name="T5" fmla="*/ 23 h 37"/>
                <a:gd name="T6" fmla="*/ 0 w 36"/>
                <a:gd name="T7" fmla="*/ 21 h 37"/>
                <a:gd name="T8" fmla="*/ 0 w 36"/>
                <a:gd name="T9" fmla="*/ 2 h 37"/>
                <a:gd name="T10" fmla="*/ 2 w 36"/>
                <a:gd name="T11" fmla="*/ 0 h 37"/>
                <a:gd name="T12" fmla="*/ 4 w 36"/>
                <a:gd name="T13" fmla="*/ 2 h 37"/>
                <a:gd name="T14" fmla="*/ 4 w 36"/>
                <a:gd name="T15" fmla="*/ 20 h 37"/>
                <a:gd name="T16" fmla="*/ 35 w 36"/>
                <a:gd name="T17" fmla="*/ 33 h 37"/>
                <a:gd name="T18" fmla="*/ 36 w 36"/>
                <a:gd name="T19" fmla="*/ 35 h 37"/>
                <a:gd name="T20" fmla="*/ 34 w 3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7">
                  <a:moveTo>
                    <a:pt x="34" y="37"/>
                  </a:moveTo>
                  <a:cubicBezTo>
                    <a:pt x="34" y="37"/>
                    <a:pt x="33" y="37"/>
                    <a:pt x="33" y="3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6"/>
                    <a:pt x="35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  <p:sp>
          <p:nvSpPr>
            <p:cNvPr id="38" name="Freeform 350"/>
            <p:cNvSpPr>
              <a:spLocks noEditPoints="1"/>
            </p:cNvSpPr>
            <p:nvPr/>
          </p:nvSpPr>
          <p:spPr bwMode="auto">
            <a:xfrm>
              <a:off x="5075237" y="5226716"/>
              <a:ext cx="190500" cy="112713"/>
            </a:xfrm>
            <a:custGeom>
              <a:avLst/>
              <a:gdLst>
                <a:gd name="T0" fmla="*/ 37 w 51"/>
                <a:gd name="T1" fmla="*/ 30 h 30"/>
                <a:gd name="T2" fmla="*/ 36 w 51"/>
                <a:gd name="T3" fmla="*/ 30 h 30"/>
                <a:gd name="T4" fmla="*/ 1 w 51"/>
                <a:gd name="T5" fmla="*/ 16 h 30"/>
                <a:gd name="T6" fmla="*/ 0 w 51"/>
                <a:gd name="T7" fmla="*/ 15 h 30"/>
                <a:gd name="T8" fmla="*/ 0 w 51"/>
                <a:gd name="T9" fmla="*/ 13 h 30"/>
                <a:gd name="T10" fmla="*/ 12 w 51"/>
                <a:gd name="T11" fmla="*/ 1 h 30"/>
                <a:gd name="T12" fmla="*/ 14 w 51"/>
                <a:gd name="T13" fmla="*/ 1 h 30"/>
                <a:gd name="T14" fmla="*/ 49 w 51"/>
                <a:gd name="T15" fmla="*/ 15 h 30"/>
                <a:gd name="T16" fmla="*/ 51 w 51"/>
                <a:gd name="T17" fmla="*/ 16 h 30"/>
                <a:gd name="T18" fmla="*/ 50 w 51"/>
                <a:gd name="T19" fmla="*/ 18 h 30"/>
                <a:gd name="T20" fmla="*/ 38 w 51"/>
                <a:gd name="T21" fmla="*/ 30 h 30"/>
                <a:gd name="T22" fmla="*/ 37 w 51"/>
                <a:gd name="T23" fmla="*/ 30 h 30"/>
                <a:gd name="T24" fmla="*/ 5 w 51"/>
                <a:gd name="T25" fmla="*/ 13 h 30"/>
                <a:gd name="T26" fmla="*/ 36 w 51"/>
                <a:gd name="T27" fmla="*/ 26 h 30"/>
                <a:gd name="T28" fmla="*/ 45 w 51"/>
                <a:gd name="T29" fmla="*/ 17 h 30"/>
                <a:gd name="T30" fmla="*/ 14 w 51"/>
                <a:gd name="T31" fmla="*/ 5 h 30"/>
                <a:gd name="T32" fmla="*/ 5 w 51"/>
                <a:gd name="T3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0"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7"/>
                    <a:pt x="50" y="17"/>
                    <a:pt x="50" y="1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lose/>
                  <a:moveTo>
                    <a:pt x="5" y="13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3A2C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31067" y="1415905"/>
            <a:ext cx="4622666" cy="837385"/>
            <a:chOff x="6876583" y="1387676"/>
            <a:chExt cx="4622666" cy="837385"/>
          </a:xfrm>
        </p:grpSpPr>
        <p:sp>
          <p:nvSpPr>
            <p:cNvPr id="40" name="矩形 39"/>
            <p:cNvSpPr/>
            <p:nvPr/>
          </p:nvSpPr>
          <p:spPr>
            <a:xfrm>
              <a:off x="8168475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523A2C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523A2C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523A2C"/>
                  </a:solidFill>
                </a:rPr>
                <a:t>A </a:t>
              </a:r>
              <a:r>
                <a:rPr lang="en-US" altLang="zh-CN" sz="1200" dirty="0">
                  <a:solidFill>
                    <a:srgbClr val="523A2C"/>
                  </a:solidFill>
                </a:rPr>
                <a:t>cloud-based architecture for applications and network functions. </a:t>
              </a:r>
              <a:endParaRPr lang="zh-CN" altLang="en-US" sz="1200" dirty="0">
                <a:solidFill>
                  <a:srgbClr val="523A2C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876583" y="1387676"/>
              <a:ext cx="1291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rgbClr val="523A2C"/>
                  </a:solidFill>
                </a:rPr>
                <a:t>CONSULTING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200293" y="5887707"/>
            <a:ext cx="4345411" cy="837385"/>
            <a:chOff x="3545809" y="1387676"/>
            <a:chExt cx="4345411" cy="837385"/>
          </a:xfrm>
        </p:grpSpPr>
        <p:sp>
          <p:nvSpPr>
            <p:cNvPr id="43" name="矩形 42"/>
            <p:cNvSpPr/>
            <p:nvPr/>
          </p:nvSpPr>
          <p:spPr>
            <a:xfrm>
              <a:off x="3545809" y="1394064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523A2C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523A2C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523A2C"/>
                  </a:solidFill>
                </a:rPr>
                <a:t>A </a:t>
              </a:r>
              <a:r>
                <a:rPr lang="en-US" altLang="zh-CN" sz="1200" dirty="0">
                  <a:solidFill>
                    <a:srgbClr val="523A2C"/>
                  </a:solidFill>
                </a:rPr>
                <a:t>cloud-based architecture for applications and network functions. </a:t>
              </a:r>
              <a:endParaRPr lang="zh-CN" altLang="en-US" sz="1200" dirty="0">
                <a:solidFill>
                  <a:srgbClr val="523A2C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876583" y="1387676"/>
              <a:ext cx="10146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523A2C"/>
                  </a:solidFill>
                </a:rPr>
                <a:t>BUSINESS</a:t>
              </a:r>
              <a:endParaRPr lang="en-US" altLang="zh-CN" sz="1600" b="1" dirty="0">
                <a:solidFill>
                  <a:srgbClr val="523A2C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72145" y="3441024"/>
            <a:ext cx="3330774" cy="1186071"/>
            <a:chOff x="6876583" y="1387676"/>
            <a:chExt cx="3330774" cy="1186071"/>
          </a:xfrm>
        </p:grpSpPr>
        <p:sp>
          <p:nvSpPr>
            <p:cNvPr id="46" name="矩形 45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 smtClean="0">
                  <a:solidFill>
                    <a:srgbClr val="523A2C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523A2C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523A2C"/>
                  </a:solidFill>
                </a:rPr>
                <a:t>A </a:t>
              </a:r>
              <a:r>
                <a:rPr lang="en-US" altLang="zh-CN" sz="1200" dirty="0">
                  <a:solidFill>
                    <a:srgbClr val="523A2C"/>
                  </a:solidFill>
                </a:rPr>
                <a:t>cloud-based architecture for applications and network functions. </a:t>
              </a:r>
              <a:endParaRPr lang="zh-CN" altLang="en-US" sz="1200" dirty="0">
                <a:solidFill>
                  <a:srgbClr val="523A2C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76583" y="1387676"/>
              <a:ext cx="830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rgbClr val="523A2C"/>
                  </a:solidFill>
                </a:rPr>
                <a:t>DESIGN</a:t>
              </a:r>
              <a:endParaRPr lang="en-US" altLang="zh-CN" sz="1600" b="1" dirty="0">
                <a:solidFill>
                  <a:srgbClr val="523A2C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5079" y="3445768"/>
            <a:ext cx="3330774" cy="1186071"/>
            <a:chOff x="6876583" y="1387676"/>
            <a:chExt cx="3330774" cy="1186071"/>
          </a:xfrm>
        </p:grpSpPr>
        <p:sp>
          <p:nvSpPr>
            <p:cNvPr id="49" name="矩形 48"/>
            <p:cNvSpPr/>
            <p:nvPr/>
          </p:nvSpPr>
          <p:spPr>
            <a:xfrm>
              <a:off x="6876583" y="1742750"/>
              <a:ext cx="333077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 smtClean="0">
                  <a:solidFill>
                    <a:srgbClr val="523A2C"/>
                  </a:solidFill>
                </a:rPr>
                <a:t>To fully realize the potential of a cloud-based architecture for applications and network functions</a:t>
              </a:r>
              <a:r>
                <a:rPr lang="en-US" altLang="zh-CN" sz="1200" dirty="0">
                  <a:solidFill>
                    <a:srgbClr val="523A2C"/>
                  </a:solidFill>
                </a:rPr>
                <a:t>. </a:t>
              </a:r>
              <a:r>
                <a:rPr lang="en-US" altLang="zh-CN" sz="1200" dirty="0" smtClean="0">
                  <a:solidFill>
                    <a:srgbClr val="523A2C"/>
                  </a:solidFill>
                </a:rPr>
                <a:t>A </a:t>
              </a:r>
              <a:r>
                <a:rPr lang="en-US" altLang="zh-CN" sz="1200" dirty="0">
                  <a:solidFill>
                    <a:srgbClr val="523A2C"/>
                  </a:solidFill>
                </a:rPr>
                <a:t>cloud-based architecture for applications and network functions. </a:t>
              </a:r>
              <a:endParaRPr lang="zh-CN" altLang="en-US" sz="1200" dirty="0">
                <a:solidFill>
                  <a:srgbClr val="523A2C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915465" y="1387676"/>
              <a:ext cx="1291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600" b="1" dirty="0">
                  <a:solidFill>
                    <a:srgbClr val="523A2C"/>
                  </a:solidFill>
                </a:rPr>
                <a:t>CONSULTING</a:t>
              </a:r>
            </a:p>
          </p:txBody>
        </p:sp>
      </p:grpSp>
      <p:sp>
        <p:nvSpPr>
          <p:cNvPr id="52" name="椭圆 51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523A2C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851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" r="5965"/>
          <a:stretch>
            <a:fillRect/>
          </a:stretch>
        </p:blipFill>
        <p:spPr>
          <a:xfrm>
            <a:off x="514350" y="1543050"/>
            <a:ext cx="3562350" cy="2686050"/>
          </a:xfrm>
          <a:prstGeom prst="rect">
            <a:avLst/>
          </a:prstGeom>
        </p:spPr>
      </p:pic>
      <p:pic>
        <p:nvPicPr>
          <p:cNvPr id="3" name="图片占位符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" r="5965"/>
          <a:stretch>
            <a:fillRect/>
          </a:stretch>
        </p:blipFill>
        <p:spPr>
          <a:xfrm>
            <a:off x="4314825" y="1543050"/>
            <a:ext cx="3562350" cy="2686050"/>
          </a:xfrm>
          <a:prstGeom prst="rect">
            <a:avLst/>
          </a:prstGeom>
        </p:spPr>
      </p:pic>
      <p:pic>
        <p:nvPicPr>
          <p:cNvPr id="4" name="图片占位符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9" r="5809"/>
          <a:stretch>
            <a:fillRect/>
          </a:stretch>
        </p:blipFill>
        <p:spPr>
          <a:xfrm>
            <a:off x="8115300" y="1543050"/>
            <a:ext cx="3562350" cy="2686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8150" y="3676650"/>
            <a:ext cx="3009900" cy="381000"/>
          </a:xfrm>
          <a:prstGeom prst="rect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latin typeface="宋体" panose="02010600030101010101" pitchFamily="2" charset="-122"/>
              </a:rPr>
              <a:t>Tagline Here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56769" y="3676650"/>
            <a:ext cx="3009900" cy="381000"/>
          </a:xfrm>
          <a:prstGeom prst="rect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latin typeface="宋体" panose="02010600030101010101" pitchFamily="2" charset="-122"/>
              </a:rPr>
              <a:t>Tagline Here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054974" y="3676650"/>
            <a:ext cx="3009900" cy="381000"/>
          </a:xfrm>
          <a:prstGeom prst="rect">
            <a:avLst/>
          </a:pr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dirty="0">
                <a:solidFill>
                  <a:srgbClr val="FFFFFF"/>
                </a:solidFill>
                <a:latin typeface="宋体" panose="02010600030101010101" pitchFamily="2" charset="-122"/>
              </a:rPr>
              <a:t>Tagline Here</a:t>
            </a:r>
            <a:endParaRPr lang="zh-CN" altLang="en-US" dirty="0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435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523A2C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523A2C"/>
                </a:solidFill>
              </a:rPr>
              <a:t>for applications and network functions</a:t>
            </a:r>
            <a:r>
              <a:rPr lang="en-US" altLang="zh-CN" sz="1400" dirty="0">
                <a:solidFill>
                  <a:srgbClr val="523A2C"/>
                </a:solidFill>
              </a:rPr>
              <a:t>. </a:t>
            </a:r>
            <a:endParaRPr lang="en-US" altLang="zh-CN" sz="1400" dirty="0" smtClean="0">
              <a:solidFill>
                <a:srgbClr val="523A2C"/>
              </a:solidFill>
            </a:endParaRP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523A2C"/>
                </a:solidFill>
              </a:rPr>
              <a:t>A </a:t>
            </a:r>
            <a:r>
              <a:rPr lang="en-US" altLang="zh-CN" sz="1400" dirty="0">
                <a:solidFill>
                  <a:srgbClr val="523A2C"/>
                </a:solidFill>
              </a:rPr>
              <a:t>cloud-based architecture for </a:t>
            </a:r>
            <a:r>
              <a:rPr lang="en-US" altLang="zh-CN" sz="1400" dirty="0" smtClean="0">
                <a:solidFill>
                  <a:srgbClr val="523A2C"/>
                </a:solidFill>
              </a:rPr>
              <a:t>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 smtClean="0">
                <a:solidFill>
                  <a:srgbClr val="523A2C"/>
                </a:solidFill>
              </a:rPr>
              <a:t>network </a:t>
            </a:r>
            <a:r>
              <a:rPr lang="en-US" altLang="zh-CN" sz="1400" dirty="0">
                <a:solidFill>
                  <a:srgbClr val="523A2C"/>
                </a:solidFill>
              </a:rPr>
              <a:t>functions. </a:t>
            </a:r>
            <a:r>
              <a:rPr lang="en-US" altLang="zh-CN" sz="1400" dirty="0" smtClean="0">
                <a:solidFill>
                  <a:srgbClr val="523A2C"/>
                </a:solidFill>
              </a:rPr>
              <a:t>To fully realize the potential network.</a:t>
            </a:r>
            <a:endParaRPr lang="zh-CN" altLang="en-US" sz="1400" dirty="0">
              <a:solidFill>
                <a:srgbClr val="523A2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14825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523A2C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15300" y="4593074"/>
            <a:ext cx="35623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To fully realize the potential of a cloud-based architecture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for applications and network functions. 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A cloud-based architecture for applications</a:t>
            </a:r>
          </a:p>
          <a:p>
            <a:pPr marL="285750" indent="-285750">
              <a:buClr>
                <a:srgbClr val="48A2A0"/>
              </a:buClr>
              <a:buFont typeface="Wingdings" panose="05000000000000000000" pitchFamily="2" charset="2"/>
              <a:buChar char="l"/>
            </a:pPr>
            <a:r>
              <a:rPr lang="en-US" altLang="zh-CN" sz="1400" dirty="0">
                <a:solidFill>
                  <a:srgbClr val="523A2C"/>
                </a:solidFill>
              </a:rPr>
              <a:t>network functions. To fully realize the potential network.</a:t>
            </a:r>
            <a:endParaRPr lang="zh-CN" altLang="en-US" sz="1400" dirty="0">
              <a:solidFill>
                <a:srgbClr val="523A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3627117" y="550681"/>
            <a:ext cx="8564883" cy="6307319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D78F8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3872348" y="893373"/>
            <a:ext cx="8336282" cy="5964627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351986" y="550681"/>
            <a:ext cx="2305031" cy="2305031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031213" y="3427515"/>
            <a:ext cx="5011947" cy="1342605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9600" b="1" dirty="0">
                <a:solidFill>
                  <a:srgbClr val="523A2C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rPr>
              <a:t>THANKS!</a:t>
            </a:r>
            <a:endParaRPr lang="zh-CN" altLang="en-US" sz="9600" b="1" dirty="0">
              <a:solidFill>
                <a:srgbClr val="523A2C"/>
              </a:solidFill>
              <a:latin typeface="ISOCP" panose="00000400000000000000" pitchFamily="2" charset="0"/>
              <a:ea typeface="造字工房悦黑（非商用）常规体" pitchFamily="50" charset="-122"/>
              <a:cs typeface="ISOCP" panose="00000400000000000000" pitchFamily="2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02638" y="2550191"/>
            <a:ext cx="611041" cy="611041"/>
            <a:chOff x="9937750" y="2166942"/>
            <a:chExt cx="625475" cy="625475"/>
          </a:xfrm>
        </p:grpSpPr>
        <p:sp>
          <p:nvSpPr>
            <p:cNvPr id="10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56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8" grpId="0" animBg="1"/>
          <p:bldP spid="16" grpId="0" animBg="1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8" grpId="0" animBg="1"/>
          <p:bldP spid="16" grpId="0" animBg="1"/>
          <p:bldP spid="1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842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 25"/>
          <p:cNvSpPr/>
          <p:nvPr/>
        </p:nvSpPr>
        <p:spPr>
          <a:xfrm rot="10800000">
            <a:off x="0" y="0"/>
            <a:ext cx="5090160" cy="3911825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043624" y="1718598"/>
            <a:ext cx="191910" cy="191910"/>
          </a:xfrm>
          <a:prstGeom prst="ellipse">
            <a:avLst/>
          </a:prstGeom>
          <a:solidFill>
            <a:srgbClr val="F8E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49731" y="992816"/>
            <a:ext cx="952500" cy="952500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2351" y="2036845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one</a:t>
            </a:r>
            <a:endParaRPr lang="zh-CN" altLang="en-US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77114" y="2375855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endParaRPr lang="zh-CN" altLang="en-US" sz="12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853225" y="2018110"/>
            <a:ext cx="110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two</a:t>
            </a:r>
            <a:endParaRPr lang="zh-CN" altLang="en-US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93144" y="2357120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endParaRPr lang="zh-CN" altLang="en-US" sz="12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31851" y="5153156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</a:t>
            </a:r>
            <a:endParaRPr lang="zh-CN" altLang="en-US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12122" y="5478149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endParaRPr lang="zh-CN" altLang="en-US" sz="12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939225" y="5178241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four</a:t>
            </a:r>
            <a:endParaRPr lang="zh-CN" altLang="en-US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28153" y="5503234"/>
            <a:ext cx="2016104" cy="648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endParaRPr lang="zh-CN" altLang="en-US" sz="12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469227" y="3480927"/>
            <a:ext cx="908689" cy="908689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893541" y="1011551"/>
            <a:ext cx="952500" cy="952500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601581" y="1718598"/>
            <a:ext cx="191910" cy="191910"/>
          </a:xfrm>
          <a:prstGeom prst="ellipse">
            <a:avLst/>
          </a:prstGeom>
          <a:solidFill>
            <a:srgbClr val="ED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440299" y="4132580"/>
            <a:ext cx="952500" cy="952500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181521" y="4839627"/>
            <a:ext cx="191910" cy="191910"/>
          </a:xfrm>
          <a:prstGeom prst="ellipse">
            <a:avLst/>
          </a:prstGeom>
          <a:solidFill>
            <a:srgbClr val="EDD1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984109" y="4107496"/>
            <a:ext cx="952500" cy="952500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699415" y="4839627"/>
            <a:ext cx="191910" cy="191910"/>
          </a:xfrm>
          <a:prstGeom prst="ellipse">
            <a:avLst/>
          </a:prstGeom>
          <a:solidFill>
            <a:srgbClr val="F8E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MH_Others_1"/>
          <p:cNvSpPr txBox="1"/>
          <p:nvPr>
            <p:custDataLst>
              <p:tags r:id="rId1"/>
            </p:custDataLst>
          </p:nvPr>
        </p:nvSpPr>
        <p:spPr>
          <a:xfrm>
            <a:off x="6549545" y="1035095"/>
            <a:ext cx="427382" cy="955985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60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60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MH_Others_1"/>
          <p:cNvSpPr txBox="1"/>
          <p:nvPr>
            <p:custDataLst>
              <p:tags r:id="rId2"/>
            </p:custDataLst>
          </p:nvPr>
        </p:nvSpPr>
        <p:spPr>
          <a:xfrm>
            <a:off x="9165971" y="1062493"/>
            <a:ext cx="427382" cy="955985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60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60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MH_Others_1"/>
          <p:cNvSpPr txBox="1"/>
          <p:nvPr>
            <p:custDataLst>
              <p:tags r:id="rId3"/>
            </p:custDataLst>
          </p:nvPr>
        </p:nvSpPr>
        <p:spPr>
          <a:xfrm>
            <a:off x="6722738" y="4196949"/>
            <a:ext cx="427382" cy="955985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60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60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MH_Others_1"/>
          <p:cNvSpPr txBox="1"/>
          <p:nvPr>
            <p:custDataLst>
              <p:tags r:id="rId4"/>
            </p:custDataLst>
          </p:nvPr>
        </p:nvSpPr>
        <p:spPr>
          <a:xfrm>
            <a:off x="9270154" y="4181755"/>
            <a:ext cx="427382" cy="955985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6000" dirty="0" smtClean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60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 rot="10800000">
            <a:off x="-8229" y="0"/>
            <a:ext cx="4799018" cy="368808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MH_Others_1"/>
          <p:cNvSpPr txBox="1"/>
          <p:nvPr>
            <p:custDataLst>
              <p:tags r:id="rId5"/>
            </p:custDataLst>
          </p:nvPr>
        </p:nvSpPr>
        <p:spPr>
          <a:xfrm>
            <a:off x="-60413" y="1373573"/>
            <a:ext cx="5427212" cy="847938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9600" b="1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6600" b="0" spc="-3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6600" b="0" spc="-300" dirty="0">
              <a:solidFill>
                <a:srgbClr val="523A2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603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7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4" grpId="0" animBg="1"/>
      <p:bldP spid="6" grpId="0"/>
      <p:bldP spid="7" grpId="0"/>
      <p:bldP spid="11" grpId="0"/>
      <p:bldP spid="12" grpId="0"/>
      <p:bldP spid="16" grpId="0"/>
      <p:bldP spid="17" grpId="0"/>
      <p:bldP spid="21" grpId="0"/>
      <p:bldP spid="22" grpId="0"/>
      <p:bldP spid="23" grpId="0" animBg="1"/>
      <p:bldP spid="9" grpId="0" animBg="1"/>
      <p:bldP spid="33" grpId="0" animBg="1"/>
      <p:bldP spid="14" grpId="0" animBg="1"/>
      <p:bldP spid="34" grpId="0" animBg="1"/>
      <p:bldP spid="19" grpId="0" animBg="1"/>
      <p:bldP spid="35" grpId="0" animBg="1"/>
      <p:bldP spid="27" grpId="0"/>
      <p:bldP spid="28" grpId="0"/>
      <p:bldP spid="29" grpId="0"/>
      <p:bldP spid="30" grpId="0"/>
      <p:bldP spid="31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191309" y="1728827"/>
            <a:ext cx="3301902" cy="3301902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511006" y="4480455"/>
            <a:ext cx="792585" cy="792585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2038026" y="2068831"/>
            <a:ext cx="954114" cy="313922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>
            <a:defPPr>
              <a:defRPr lang="zh-CN"/>
            </a:defPPr>
            <a:lvl1pPr algn="ctr">
              <a:defRPr sz="37500">
                <a:solidFill>
                  <a:schemeClr val="bg1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defRPr>
            </a:lvl1pPr>
          </a:lstStyle>
          <a:p>
            <a:r>
              <a:rPr lang="en-US" altLang="zh-CN" sz="39000" dirty="0">
                <a:solidFill>
                  <a:srgbClr val="523A2C"/>
                </a:solidFill>
              </a:rPr>
              <a:t>1</a:t>
            </a:r>
            <a:endParaRPr lang="zh-CN" altLang="en-US" sz="39000" dirty="0">
              <a:solidFill>
                <a:srgbClr val="523A2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08232" y="3851586"/>
            <a:ext cx="631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23A2C"/>
                </a:solidFill>
              </a:rPr>
              <a:t>Lorem ipsum dolor sit </a:t>
            </a:r>
            <a:r>
              <a:rPr lang="en-US" altLang="zh-CN" sz="1600" dirty="0" err="1">
                <a:solidFill>
                  <a:srgbClr val="523A2C"/>
                </a:solidFill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mement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bereh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keu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ubat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jeurawat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bak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talak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licen</a:t>
            </a:r>
            <a:r>
              <a:rPr lang="en-US" altLang="zh-CN" sz="1600" dirty="0">
                <a:solidFill>
                  <a:srgbClr val="523A2C"/>
                </a:solidFill>
              </a:rPr>
              <a:t> Lorem ipsum dolor sit </a:t>
            </a:r>
            <a:r>
              <a:rPr lang="en-US" altLang="zh-CN" sz="1600" dirty="0" err="1">
                <a:solidFill>
                  <a:srgbClr val="523A2C"/>
                </a:solidFill>
              </a:rPr>
              <a:t>amet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>
                <a:solidFill>
                  <a:srgbClr val="523A2C"/>
                </a:solidFill>
              </a:rPr>
              <a:t>kolor</a:t>
            </a:r>
            <a:r>
              <a:rPr lang="en-US" altLang="zh-CN" sz="1600" dirty="0">
                <a:solidFill>
                  <a:srgbClr val="523A2C"/>
                </a:solidFill>
              </a:rPr>
              <a:t> that </a:t>
            </a:r>
            <a:r>
              <a:rPr lang="en-US" altLang="zh-CN" sz="1600" dirty="0" err="1">
                <a:solidFill>
                  <a:srgbClr val="523A2C"/>
                </a:solidFill>
              </a:rPr>
              <a:t>suum</a:t>
            </a:r>
            <a:r>
              <a:rPr lang="en-US" altLang="zh-CN" sz="1600" dirty="0">
                <a:solidFill>
                  <a:srgbClr val="523A2C"/>
                </a:solidFill>
              </a:rPr>
              <a:t> at </a:t>
            </a:r>
            <a:r>
              <a:rPr lang="en-US" altLang="zh-CN" sz="1600" dirty="0" err="1">
                <a:solidFill>
                  <a:srgbClr val="523A2C"/>
                </a:solidFill>
              </a:rPr>
              <a:t>si</a:t>
            </a:r>
            <a:r>
              <a:rPr lang="en-US" altLang="zh-CN" sz="1600" dirty="0">
                <a:solidFill>
                  <a:srgbClr val="523A2C"/>
                </a:solidFill>
              </a:rPr>
              <a:t> </a:t>
            </a:r>
            <a:r>
              <a:rPr lang="en-US" altLang="zh-CN" sz="1600" dirty="0" err="1" smtClean="0">
                <a:solidFill>
                  <a:srgbClr val="523A2C"/>
                </a:solidFill>
              </a:rPr>
              <a:t>mement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08232" y="2879196"/>
            <a:ext cx="2666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523A2C"/>
                </a:solidFill>
              </a:rPr>
              <a:t>Lorem </a:t>
            </a:r>
            <a:r>
              <a:rPr lang="en-US" altLang="zh-CN" sz="3600" b="1" dirty="0" smtClean="0">
                <a:solidFill>
                  <a:srgbClr val="523A2C"/>
                </a:solidFill>
              </a:rPr>
              <a:t>ipsum</a:t>
            </a:r>
            <a:endParaRPr lang="zh-CN" altLang="en-US" sz="3600" b="1" dirty="0">
              <a:solidFill>
                <a:srgbClr val="523A2C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 rot="10800000" flipH="1">
            <a:off x="6461760" y="0"/>
            <a:ext cx="5730240" cy="3911825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748895" y="1192192"/>
            <a:ext cx="521395" cy="521395"/>
            <a:chOff x="9937750" y="2166942"/>
            <a:chExt cx="625475" cy="625475"/>
          </a:xfrm>
        </p:grpSpPr>
        <p:sp>
          <p:nvSpPr>
            <p:cNvPr id="13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22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57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37" r="1937"/>
          <a:stretch>
            <a:fillRect/>
          </a:stretch>
        </p:blipFill>
        <p:spPr>
          <a:effectLst>
            <a:reflection stA="45000" endPos="11000" dist="50800" dir="5400000" sy="-100000" algn="bl" rotWithShape="0"/>
          </a:effectLst>
        </p:spPr>
      </p:pic>
      <p:pic>
        <p:nvPicPr>
          <p:cNvPr id="4" name="图片占位符 3"/>
          <p:cNvPicPr>
            <a:picLocks noGrp="1" noChangeAspect="1"/>
          </p:cNvPicPr>
          <p:nvPr>
            <p:ph type="pic" sz="quarter" idx="58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2" r="3712"/>
          <a:stretch>
            <a:fillRect/>
          </a:stretch>
        </p:blipFill>
        <p:spPr/>
      </p:pic>
      <p:sp>
        <p:nvSpPr>
          <p:cNvPr id="49" name="Rectangle 48"/>
          <p:cNvSpPr/>
          <p:nvPr/>
        </p:nvSpPr>
        <p:spPr>
          <a:xfrm>
            <a:off x="1265125" y="1288603"/>
            <a:ext cx="4657759" cy="3339154"/>
          </a:xfrm>
          <a:prstGeom prst="rect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553903" y="824058"/>
            <a:ext cx="3607012" cy="1438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>
              <a:lnSpc>
                <a:spcPts val="3530"/>
              </a:lnSpc>
            </a:pPr>
            <a:r>
              <a:rPr lang="en-US" sz="2700" b="1" spc="100" dirty="0">
                <a:solidFill>
                  <a:schemeClr val="tx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Creative</a:t>
            </a:r>
          </a:p>
          <a:p>
            <a:pPr algn="r">
              <a:lnSpc>
                <a:spcPts val="3530"/>
              </a:lnSpc>
            </a:pPr>
            <a:r>
              <a:rPr lang="en-US" sz="2700" b="1" spc="100" dirty="0">
                <a:solidFill>
                  <a:schemeClr val="tx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Minimal Slides</a:t>
            </a:r>
          </a:p>
          <a:p>
            <a:pPr algn="r">
              <a:lnSpc>
                <a:spcPts val="3530"/>
              </a:lnSpc>
            </a:pPr>
            <a:r>
              <a:rPr lang="en-US" sz="2700" b="1" spc="100" dirty="0">
                <a:solidFill>
                  <a:schemeClr val="tx1">
                    <a:lumMod val="7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Layouts</a:t>
            </a: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9897303" y="2558785"/>
            <a:ext cx="1308216" cy="3277342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1325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149803" y="2507655"/>
            <a:ext cx="2908168" cy="646267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>
              <a:lnSpc>
                <a:spcPts val="5030"/>
              </a:lnSpc>
            </a:pPr>
            <a:r>
              <a:rPr lang="en-US" sz="2500" b="1" spc="1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Minimal Designs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551426" y="3110772"/>
            <a:ext cx="2082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spc="1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TRENDING PRESENTATIONS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996815" y="2558785"/>
            <a:ext cx="3191843" cy="825191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523A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85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椭圆 74"/>
          <p:cNvSpPr/>
          <p:nvPr/>
        </p:nvSpPr>
        <p:spPr>
          <a:xfrm>
            <a:off x="711875" y="302475"/>
            <a:ext cx="3301902" cy="3301902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Group 12"/>
          <p:cNvGrpSpPr/>
          <p:nvPr/>
        </p:nvGrpSpPr>
        <p:grpSpPr>
          <a:xfrm>
            <a:off x="9635069" y="4478842"/>
            <a:ext cx="1939722" cy="4026796"/>
            <a:chOff x="11310678" y="5484773"/>
            <a:chExt cx="2665090" cy="5532633"/>
          </a:xfrm>
        </p:grpSpPr>
        <p:sp>
          <p:nvSpPr>
            <p:cNvPr id="14" name="Freeform 59"/>
            <p:cNvSpPr>
              <a:spLocks/>
            </p:cNvSpPr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16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17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18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19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0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1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2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3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4" name="Freeform 69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5" name="Freeform 70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6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7" name="Freeform 72"/>
            <p:cNvSpPr>
              <a:spLocks/>
            </p:cNvSpPr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29" name="Freeform 75"/>
            <p:cNvSpPr>
              <a:spLocks/>
            </p:cNvSpPr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30" name="Freeform 76"/>
            <p:cNvSpPr>
              <a:spLocks/>
            </p:cNvSpPr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31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966268" y="3190086"/>
            <a:ext cx="2168525" cy="4501782"/>
            <a:chOff x="11310678" y="5484773"/>
            <a:chExt cx="2665090" cy="5532633"/>
          </a:xfrm>
        </p:grpSpPr>
        <p:sp>
          <p:nvSpPr>
            <p:cNvPr id="33" name="Freeform 59"/>
            <p:cNvSpPr>
              <a:spLocks/>
            </p:cNvSpPr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36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39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0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1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2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3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4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5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6" name="Freeform 69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7" name="Freeform 70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8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9" name="Freeform 72"/>
            <p:cNvSpPr>
              <a:spLocks/>
            </p:cNvSpPr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0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1" name="Freeform 75"/>
            <p:cNvSpPr>
              <a:spLocks/>
            </p:cNvSpPr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2" name="Freeform 76"/>
            <p:cNvSpPr>
              <a:spLocks/>
            </p:cNvSpPr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3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526269" y="4478842"/>
            <a:ext cx="1939722" cy="4026796"/>
            <a:chOff x="11310678" y="5484773"/>
            <a:chExt cx="2665090" cy="5532633"/>
          </a:xfrm>
        </p:grpSpPr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7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8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9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0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1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2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3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4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7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9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72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561563" y="1751231"/>
            <a:ext cx="4904428" cy="1438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3530"/>
              </a:lnSpc>
            </a:pPr>
            <a:r>
              <a:rPr lang="en-US" sz="2700" b="1" spc="1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" charset="0"/>
              </a:rPr>
              <a:t>We design</a:t>
            </a:r>
          </a:p>
          <a:p>
            <a:pPr>
              <a:lnSpc>
                <a:spcPts val="3530"/>
              </a:lnSpc>
            </a:pPr>
            <a:r>
              <a:rPr lang="en-US" sz="2700" b="1" spc="1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" charset="0"/>
              </a:rPr>
              <a:t>Trending</a:t>
            </a:r>
          </a:p>
          <a:p>
            <a:pPr>
              <a:lnSpc>
                <a:spcPts val="3530"/>
              </a:lnSpc>
            </a:pPr>
            <a:r>
              <a:rPr lang="en-US" sz="2700" b="1" spc="1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" charset="0"/>
              </a:rPr>
              <a:t>Minimal presentations</a:t>
            </a: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57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4" r="21284"/>
          <a:stretch>
            <a:fillRect/>
          </a:stretch>
        </p:blipFill>
        <p:spPr>
          <a:xfrm>
            <a:off x="9775449" y="5068903"/>
            <a:ext cx="1663363" cy="2917453"/>
          </a:xfrm>
        </p:spPr>
      </p:pic>
      <p:pic>
        <p:nvPicPr>
          <p:cNvPr id="6" name="图片占位符 5"/>
          <p:cNvPicPr>
            <a:picLocks noGrp="1" noChangeAspect="1"/>
          </p:cNvPicPr>
          <p:nvPr>
            <p:ph type="pic" sz="quarter" idx="58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b="27"/>
          <a:stretch>
            <a:fillRect/>
          </a:stretch>
        </p:blipFill>
        <p:spPr>
          <a:xfrm>
            <a:off x="4665318" y="5068903"/>
            <a:ext cx="1663363" cy="2917453"/>
          </a:xfrm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5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4" r="11534"/>
          <a:stretch>
            <a:fillRect/>
          </a:stretch>
        </p:blipFill>
        <p:spPr>
          <a:xfrm>
            <a:off x="7119972" y="3855061"/>
            <a:ext cx="1862057" cy="3256271"/>
          </a:xfrm>
        </p:spPr>
      </p:pic>
      <p:sp>
        <p:nvSpPr>
          <p:cNvPr id="76" name="Subtitle 2"/>
          <p:cNvSpPr txBox="1">
            <a:spLocks/>
          </p:cNvSpPr>
          <p:nvPr/>
        </p:nvSpPr>
        <p:spPr>
          <a:xfrm>
            <a:off x="6329124" y="646410"/>
            <a:ext cx="5108800" cy="2048800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rgbClr val="523A2C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Source Sans Pro" charset="0"/>
              </a:rPr>
              <a:t>Investment generally results in acquiring an asset, also called an investment. If the asset is available at a price worth investing, it is normally expected either to generate income, or to appreciate in value, so that it can be sold at a higher price invest Investment generally results.</a:t>
            </a:r>
          </a:p>
        </p:txBody>
      </p:sp>
      <p:sp>
        <p:nvSpPr>
          <p:cNvPr id="77" name="椭圆 76"/>
          <p:cNvSpPr/>
          <p:nvPr/>
        </p:nvSpPr>
        <p:spPr>
          <a:xfrm>
            <a:off x="1308784" y="3415793"/>
            <a:ext cx="414118" cy="414118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36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/>
          <p:cNvSpPr/>
          <p:nvPr/>
        </p:nvSpPr>
        <p:spPr>
          <a:xfrm>
            <a:off x="1588" y="3508401"/>
            <a:ext cx="6255834" cy="3356517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>
                  <a:lumMod val="9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7527481" y="4922608"/>
            <a:ext cx="3601304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rgbClr val="523A2C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99692" y="4576472"/>
            <a:ext cx="1454244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Also called investment</a:t>
            </a:r>
          </a:p>
        </p:txBody>
      </p:sp>
      <p:sp>
        <p:nvSpPr>
          <p:cNvPr id="27" name="Oval 26"/>
          <p:cNvSpPr/>
          <p:nvPr/>
        </p:nvSpPr>
        <p:spPr>
          <a:xfrm>
            <a:off x="6664713" y="4608583"/>
            <a:ext cx="561144" cy="561144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7527481" y="3518782"/>
            <a:ext cx="3601304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rgbClr val="523A2C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99692" y="3172646"/>
            <a:ext cx="1454244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Also called investment</a:t>
            </a:r>
          </a:p>
        </p:txBody>
      </p:sp>
      <p:sp>
        <p:nvSpPr>
          <p:cNvPr id="30" name="Oval 29"/>
          <p:cNvSpPr/>
          <p:nvPr/>
        </p:nvSpPr>
        <p:spPr>
          <a:xfrm>
            <a:off x="6664713" y="3204757"/>
            <a:ext cx="561144" cy="561144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hape 2629"/>
          <p:cNvSpPr/>
          <p:nvPr/>
        </p:nvSpPr>
        <p:spPr>
          <a:xfrm>
            <a:off x="6810371" y="3356946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2" name="Shape 2840"/>
          <p:cNvSpPr/>
          <p:nvPr/>
        </p:nvSpPr>
        <p:spPr>
          <a:xfrm>
            <a:off x="6805621" y="4762188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3" name="TextBox 32"/>
          <p:cNvSpPr txBox="1"/>
          <p:nvPr/>
        </p:nvSpPr>
        <p:spPr>
          <a:xfrm>
            <a:off x="7421614" y="1476633"/>
            <a:ext cx="3458588" cy="81047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>
              <a:lnSpc>
                <a:spcPts val="2830"/>
              </a:lnSpc>
            </a:pPr>
            <a:r>
              <a:rPr lang="en-US" sz="2700" b="1" spc="100" dirty="0" smtClean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Features available </a:t>
            </a:r>
            <a:endParaRPr lang="en-US" sz="2700" b="1" spc="100" dirty="0">
              <a:solidFill>
                <a:srgbClr val="523A2C"/>
              </a:solidFill>
              <a:latin typeface="Montserrat" charset="0"/>
              <a:ea typeface="Montserrat" charset="0"/>
              <a:cs typeface="Montserrat" charset="0"/>
            </a:endParaRPr>
          </a:p>
          <a:p>
            <a:pPr>
              <a:lnSpc>
                <a:spcPts val="2830"/>
              </a:lnSpc>
            </a:pPr>
            <a:r>
              <a:rPr lang="en-US" sz="2700" b="1" spc="1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only </a:t>
            </a:r>
            <a:r>
              <a:rPr lang="en-US" sz="2700" b="1" spc="100" dirty="0" err="1" smtClean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atthe</a:t>
            </a:r>
            <a:r>
              <a:rPr lang="en-US" sz="2700" b="1" spc="100" dirty="0" smtClean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2700" b="1" spc="100" dirty="0">
                <a:solidFill>
                  <a:srgbClr val="523A2C"/>
                </a:solidFill>
                <a:latin typeface="Montserrat" charset="0"/>
                <a:ea typeface="Montserrat" charset="0"/>
                <a:cs typeface="Montserrat" charset="0"/>
              </a:rPr>
              <a:t>store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683101" y="2709456"/>
            <a:ext cx="5018357" cy="2888809"/>
            <a:chOff x="5898415" y="1976415"/>
            <a:chExt cx="5654530" cy="3255020"/>
          </a:xfrm>
        </p:grpSpPr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3" name="Rectangle 50"/>
            <p:cNvSpPr>
              <a:spLocks noChangeArrowheads="1"/>
            </p:cNvSpPr>
            <p:nvPr/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5" name="Rectangle 52"/>
            <p:cNvSpPr>
              <a:spLocks noChangeArrowheads="1"/>
            </p:cNvSpPr>
            <p:nvPr/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6" name="Oval 54"/>
            <p:cNvSpPr>
              <a:spLocks noChangeArrowheads="1"/>
            </p:cNvSpPr>
            <p:nvPr/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7" name="Oval 55"/>
            <p:cNvSpPr>
              <a:spLocks noChangeArrowheads="1"/>
            </p:cNvSpPr>
            <p:nvPr/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8" name="Oval 56"/>
            <p:cNvSpPr>
              <a:spLocks noChangeArrowheads="1"/>
            </p:cNvSpPr>
            <p:nvPr/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49" name="Oval 57"/>
            <p:cNvSpPr>
              <a:spLocks noChangeArrowheads="1"/>
            </p:cNvSpPr>
            <p:nvPr/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0" name="Freeform 58"/>
            <p:cNvSpPr>
              <a:spLocks/>
            </p:cNvSpPr>
            <p:nvPr/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5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" b="3076"/>
          <a:stretch>
            <a:fillRect/>
          </a:stretch>
        </p:blipFill>
        <p:spPr>
          <a:xfrm>
            <a:off x="1332877" y="2892508"/>
            <a:ext cx="3764973" cy="2388274"/>
          </a:xfrm>
        </p:spPr>
      </p:pic>
      <p:pic>
        <p:nvPicPr>
          <p:cNvPr id="6" name="图片占位符 5"/>
          <p:cNvPicPr>
            <a:picLocks noGrp="1" noChangeAspect="1"/>
          </p:cNvPicPr>
          <p:nvPr>
            <p:ph type="pic" sz="quarter" idx="5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2" r="18522"/>
          <a:stretch>
            <a:fillRect/>
          </a:stretch>
        </p:blipFill>
        <p:spPr>
          <a:xfrm>
            <a:off x="4893345" y="3955042"/>
            <a:ext cx="893111" cy="1556374"/>
          </a:xfrm>
        </p:spPr>
      </p:pic>
      <p:grpSp>
        <p:nvGrpSpPr>
          <p:cNvPr id="51" name="Group 50"/>
          <p:cNvGrpSpPr/>
          <p:nvPr/>
        </p:nvGrpSpPr>
        <p:grpSpPr>
          <a:xfrm>
            <a:off x="4818461" y="3639704"/>
            <a:ext cx="1041569" cy="2162261"/>
            <a:chOff x="11310678" y="5484773"/>
            <a:chExt cx="2665090" cy="5532633"/>
          </a:xfrm>
        </p:grpSpPr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310678" y="5484773"/>
              <a:ext cx="2665090" cy="5532633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4" name="Oval 61"/>
            <p:cNvSpPr>
              <a:spLocks noChangeArrowheads="1"/>
            </p:cNvSpPr>
            <p:nvPr/>
          </p:nvSpPr>
          <p:spPr bwMode="auto">
            <a:xfrm>
              <a:off x="12607558" y="5750705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5" name="Oval 62"/>
            <p:cNvSpPr>
              <a:spLocks noChangeArrowheads="1"/>
            </p:cNvSpPr>
            <p:nvPr/>
          </p:nvSpPr>
          <p:spPr bwMode="auto">
            <a:xfrm>
              <a:off x="12633495" y="5776649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6" name="Oval 63"/>
            <p:cNvSpPr>
              <a:spLocks noChangeArrowheads="1"/>
            </p:cNvSpPr>
            <p:nvPr/>
          </p:nvSpPr>
          <p:spPr bwMode="auto">
            <a:xfrm>
              <a:off x="12607558" y="5744216"/>
              <a:ext cx="77812" cy="7783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7" name="Oval 64"/>
            <p:cNvSpPr>
              <a:spLocks noChangeArrowheads="1"/>
            </p:cNvSpPr>
            <p:nvPr/>
          </p:nvSpPr>
          <p:spPr bwMode="auto">
            <a:xfrm>
              <a:off x="12633495" y="5770161"/>
              <a:ext cx="19455" cy="1946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8" name="Oval 65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59" name="Oval 66"/>
            <p:cNvSpPr>
              <a:spLocks noChangeArrowheads="1"/>
            </p:cNvSpPr>
            <p:nvPr/>
          </p:nvSpPr>
          <p:spPr bwMode="auto">
            <a:xfrm>
              <a:off x="12620526" y="5757189"/>
              <a:ext cx="51875" cy="5188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0" name="Oval 67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1" name="Oval 68"/>
            <p:cNvSpPr>
              <a:spLocks noChangeArrowheads="1"/>
            </p:cNvSpPr>
            <p:nvPr/>
          </p:nvSpPr>
          <p:spPr bwMode="auto">
            <a:xfrm>
              <a:off x="12633495" y="5770161"/>
              <a:ext cx="25937" cy="2594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12639982" y="5776649"/>
              <a:ext cx="6486" cy="64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4" name="Oval 71"/>
            <p:cNvSpPr>
              <a:spLocks noChangeArrowheads="1"/>
            </p:cNvSpPr>
            <p:nvPr/>
          </p:nvSpPr>
          <p:spPr bwMode="auto">
            <a:xfrm>
              <a:off x="12432481" y="10433658"/>
              <a:ext cx="421488" cy="42159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12536231" y="10537435"/>
              <a:ext cx="213987" cy="214043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6" name="Rectangle 73"/>
            <p:cNvSpPr>
              <a:spLocks noChangeArrowheads="1"/>
            </p:cNvSpPr>
            <p:nvPr/>
          </p:nvSpPr>
          <p:spPr bwMode="auto">
            <a:xfrm>
              <a:off x="11505210" y="6302020"/>
              <a:ext cx="2282509" cy="40019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7" name="Freeform 75"/>
            <p:cNvSpPr>
              <a:spLocks/>
            </p:cNvSpPr>
            <p:nvPr/>
          </p:nvSpPr>
          <p:spPr bwMode="auto">
            <a:xfrm>
              <a:off x="12445450" y="5938799"/>
              <a:ext cx="473364" cy="110266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8" name="Freeform 76"/>
            <p:cNvSpPr>
              <a:spLocks/>
            </p:cNvSpPr>
            <p:nvPr/>
          </p:nvSpPr>
          <p:spPr bwMode="auto">
            <a:xfrm>
              <a:off x="12471388" y="5971232"/>
              <a:ext cx="421488" cy="45405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  <p:sp>
          <p:nvSpPr>
            <p:cNvPr id="69" name="Oval 77"/>
            <p:cNvSpPr>
              <a:spLocks noChangeArrowheads="1"/>
            </p:cNvSpPr>
            <p:nvPr/>
          </p:nvSpPr>
          <p:spPr bwMode="auto">
            <a:xfrm>
              <a:off x="12289824" y="5958259"/>
              <a:ext cx="71331" cy="713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900">
                <a:latin typeface="Roboto Light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46228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5" grpId="0" animBg="1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7724675" y="1288991"/>
            <a:ext cx="3301902" cy="3301902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44372" y="4040619"/>
            <a:ext cx="792585" cy="792585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8930209" y="1536397"/>
            <a:ext cx="954114" cy="313922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37500" dirty="0" smtClean="0">
                <a:solidFill>
                  <a:srgbClr val="523A2C"/>
                </a:solidFill>
                <a:latin typeface="ISOCP" panose="00000400000000000000" pitchFamily="2" charset="0"/>
                <a:ea typeface="造字工房悦黑（非商用）常规体" pitchFamily="50" charset="-122"/>
                <a:cs typeface="ISOCP" panose="00000400000000000000" pitchFamily="2" charset="0"/>
              </a:rPr>
              <a:t>2</a:t>
            </a:r>
            <a:endParaRPr lang="zh-CN" altLang="en-US" sz="37500" dirty="0">
              <a:solidFill>
                <a:srgbClr val="523A2C"/>
              </a:solidFill>
              <a:latin typeface="ISOCP" panose="00000400000000000000" pitchFamily="2" charset="0"/>
              <a:ea typeface="造字工房悦黑（非商用）常规体" pitchFamily="50" charset="-122"/>
              <a:cs typeface="ISOCP" panose="00000400000000000000" pitchFamily="2" charset="0"/>
            </a:endParaRPr>
          </a:p>
        </p:txBody>
      </p:sp>
      <p:sp>
        <p:nvSpPr>
          <p:cNvPr id="7" name="任意多边形 6"/>
          <p:cNvSpPr/>
          <p:nvPr/>
        </p:nvSpPr>
        <p:spPr>
          <a:xfrm flipH="1">
            <a:off x="0" y="2957750"/>
            <a:ext cx="4884516" cy="3911825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484" y="3253246"/>
            <a:ext cx="6318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Lorem ipsum dolor sit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bereh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keu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ubat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jeurawat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bak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talak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licen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Lorem ipsum dolor sit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amet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kolor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that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suum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at </a:t>
            </a:r>
            <a:r>
              <a:rPr lang="en-US" altLang="zh-CN" sz="1600" dirty="0" err="1">
                <a:latin typeface="华文细黑" panose="02010600040101010101" pitchFamily="2" charset="-122"/>
                <a:ea typeface="华文细黑" panose="02010600040101010101" pitchFamily="2" charset="-122"/>
              </a:rPr>
              <a:t>si</a:t>
            </a:r>
            <a:r>
              <a:rPr lang="en-US" altLang="zh-CN" sz="1600" dirty="0"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en-US" altLang="zh-CN" sz="16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mement</a:t>
            </a:r>
            <a:endParaRPr lang="zh-CN" altLang="en-US" sz="1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36908" y="2257956"/>
            <a:ext cx="2989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6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Lorem </a:t>
            </a:r>
            <a:r>
              <a:rPr lang="en-US" altLang="zh-CN" sz="36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ipsum</a:t>
            </a:r>
            <a:endParaRPr lang="zh-CN" altLang="en-US" sz="36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423678" y="1837029"/>
            <a:ext cx="420927" cy="420927"/>
            <a:chOff x="9937750" y="2166942"/>
            <a:chExt cx="625475" cy="625475"/>
          </a:xfrm>
        </p:grpSpPr>
        <p:sp>
          <p:nvSpPr>
            <p:cNvPr id="15" name="椭圆 4"/>
            <p:cNvSpPr>
              <a:spLocks noChangeArrowheads="1"/>
            </p:cNvSpPr>
            <p:nvPr/>
          </p:nvSpPr>
          <p:spPr bwMode="auto">
            <a:xfrm>
              <a:off x="9937750" y="2166942"/>
              <a:ext cx="625475" cy="625475"/>
            </a:xfrm>
            <a:prstGeom prst="ellipse">
              <a:avLst/>
            </a:prstGeom>
            <a:solidFill>
              <a:srgbClr val="ECCB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椭圆 5"/>
            <p:cNvSpPr>
              <a:spLocks noChangeArrowheads="1"/>
            </p:cNvSpPr>
            <p:nvPr/>
          </p:nvSpPr>
          <p:spPr bwMode="auto">
            <a:xfrm>
              <a:off x="10061357" y="2290549"/>
              <a:ext cx="378260" cy="378260"/>
            </a:xfrm>
            <a:prstGeom prst="ellipse">
              <a:avLst/>
            </a:prstGeom>
            <a:solidFill>
              <a:srgbClr val="D78F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760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46772" y="23622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546772" y="2362201"/>
            <a:ext cx="2573868" cy="406400"/>
          </a:xfrm>
          <a:prstGeom prst="roundRect">
            <a:avLst>
              <a:gd name="adj" fmla="val 50000"/>
            </a:avLst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63956" y="1749223"/>
            <a:ext cx="122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523A2C"/>
                </a:solidFill>
              </a:rPr>
              <a:t>Keywords</a:t>
            </a:r>
            <a:endParaRPr lang="zh-CN" altLang="en-US" sz="2000" b="1" dirty="0">
              <a:solidFill>
                <a:srgbClr val="523A2C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68320" y="29572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23A2C"/>
                </a:solidFill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bereh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keu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ubat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jeurawat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talak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licen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934652" y="2362201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934652" y="2362201"/>
            <a:ext cx="2017324" cy="406400"/>
          </a:xfrm>
          <a:prstGeom prst="roundRect">
            <a:avLst>
              <a:gd name="adj" fmla="val 50000"/>
            </a:avLst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1836" y="1749223"/>
            <a:ext cx="122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523A2C"/>
                </a:solidFill>
              </a:rPr>
              <a:t>Keywords</a:t>
            </a:r>
            <a:endParaRPr lang="zh-CN" altLang="en-US" sz="2000" b="1" dirty="0">
              <a:solidFill>
                <a:srgbClr val="523A2C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6200" y="2957271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23A2C"/>
                </a:solidFill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bereh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keu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ubat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jeurawat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talak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licen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546772" y="45545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546772" y="4554579"/>
            <a:ext cx="1940494" cy="406400"/>
          </a:xfrm>
          <a:prstGeom prst="roundRect">
            <a:avLst>
              <a:gd name="adj" fmla="val 50000"/>
            </a:avLst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63956" y="3941601"/>
            <a:ext cx="122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523A2C"/>
                </a:solidFill>
              </a:rPr>
              <a:t>Keywords</a:t>
            </a:r>
            <a:endParaRPr lang="zh-CN" altLang="en-US" sz="2000" b="1" dirty="0">
              <a:solidFill>
                <a:srgbClr val="523A2C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68320" y="51496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23A2C"/>
                </a:solidFill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bereh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keu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ubat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jeurawat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talak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licen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934652" y="4554579"/>
            <a:ext cx="2827867" cy="4064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934652" y="4554579"/>
            <a:ext cx="1493068" cy="406400"/>
          </a:xfrm>
          <a:prstGeom prst="roundRect">
            <a:avLst>
              <a:gd name="adj" fmla="val 50000"/>
            </a:avLst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3A2C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51836" y="3941601"/>
            <a:ext cx="1227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rgbClr val="523A2C"/>
                </a:solidFill>
              </a:rPr>
              <a:t>Keywords</a:t>
            </a:r>
            <a:endParaRPr lang="zh-CN" altLang="en-US" sz="2000" b="1" dirty="0">
              <a:solidFill>
                <a:srgbClr val="523A2C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56200" y="5149649"/>
            <a:ext cx="2730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23A2C"/>
                </a:solidFill>
              </a:rPr>
              <a:t>Lorem ipsum dolor sit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amet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kolor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suum</a:t>
            </a:r>
            <a:r>
              <a:rPr lang="en-US" altLang="zh-CN" sz="1200" dirty="0" smtClean="0">
                <a:solidFill>
                  <a:srgbClr val="523A2C"/>
                </a:solidFill>
              </a:rPr>
              <a:t> 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si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mement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bereh</a:t>
            </a:r>
            <a:r>
              <a:rPr lang="en-US" altLang="zh-CN" sz="1200" dirty="0" smtClean="0">
                <a:solidFill>
                  <a:srgbClr val="523A2C"/>
                </a:solidFill>
              </a:rPr>
              <a:t> that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keu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ubat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jeurawat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bak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talak</a:t>
            </a:r>
            <a:r>
              <a:rPr lang="en-US" altLang="zh-CN" sz="1200" dirty="0" smtClean="0">
                <a:solidFill>
                  <a:srgbClr val="523A2C"/>
                </a:solidFill>
              </a:rPr>
              <a:t> </a:t>
            </a:r>
            <a:r>
              <a:rPr lang="en-US" altLang="zh-CN" sz="1200" dirty="0" err="1" smtClean="0">
                <a:solidFill>
                  <a:srgbClr val="523A2C"/>
                </a:solidFill>
              </a:rPr>
              <a:t>licen</a:t>
            </a:r>
            <a:endParaRPr lang="zh-CN" altLang="en-US" sz="1200" dirty="0">
              <a:solidFill>
                <a:srgbClr val="523A2C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15653" y="2385425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523A2C"/>
                </a:solidFill>
              </a:rPr>
              <a:t>96%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374233" y="2385425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523A2C"/>
                </a:solidFill>
              </a:rPr>
              <a:t>76%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49472" y="4576403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523A2C"/>
                </a:solidFill>
              </a:rPr>
              <a:t>80%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08052" y="4576403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523A2C"/>
                </a:solidFill>
              </a:rPr>
              <a:t>56%</a:t>
            </a:r>
            <a:endParaRPr lang="zh-CN" altLang="en-US" sz="1600" dirty="0">
              <a:solidFill>
                <a:srgbClr val="523A2C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83806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2"/>
          <p:cNvSpPr txBox="1">
            <a:spLocks/>
          </p:cNvSpPr>
          <p:nvPr/>
        </p:nvSpPr>
        <p:spPr>
          <a:xfrm>
            <a:off x="3220742" y="5005348"/>
            <a:ext cx="2107040" cy="9433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484623" y="4390086"/>
            <a:ext cx="1579278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All about our great team </a:t>
            </a:r>
          </a:p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learn more here</a:t>
            </a:r>
          </a:p>
        </p:txBody>
      </p:sp>
      <p:sp>
        <p:nvSpPr>
          <p:cNvPr id="16" name="Oval 15"/>
          <p:cNvSpPr/>
          <p:nvPr/>
        </p:nvSpPr>
        <p:spPr>
          <a:xfrm>
            <a:off x="3721463" y="3043235"/>
            <a:ext cx="1109396" cy="1109396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678230" y="5005348"/>
            <a:ext cx="2107040" cy="9433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2112" y="4390086"/>
            <a:ext cx="1579278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All about our great team </a:t>
            </a:r>
          </a:p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learn more here</a:t>
            </a:r>
          </a:p>
        </p:txBody>
      </p:sp>
      <p:sp>
        <p:nvSpPr>
          <p:cNvPr id="20" name="Oval 19"/>
          <p:cNvSpPr/>
          <p:nvPr/>
        </p:nvSpPr>
        <p:spPr>
          <a:xfrm>
            <a:off x="6178951" y="3043235"/>
            <a:ext cx="1109396" cy="1109396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778625" y="5005348"/>
            <a:ext cx="2107040" cy="9433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asset, also called an investment. If the asset is available at a price worth investing, it is normally expected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42506" y="4390086"/>
            <a:ext cx="1579278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All about our great team </a:t>
            </a:r>
          </a:p>
          <a:p>
            <a:pPr algn="ctr"/>
            <a:r>
              <a:rPr lang="en-US" sz="1000" dirty="0">
                <a:solidFill>
                  <a:schemeClr val="tx2"/>
                </a:solidFill>
                <a:latin typeface="Montserrat" charset="0"/>
                <a:ea typeface="Montserrat" charset="0"/>
                <a:cs typeface="Montserrat" charset="0"/>
              </a:rPr>
              <a:t>learn more here</a:t>
            </a:r>
          </a:p>
        </p:txBody>
      </p:sp>
      <p:sp>
        <p:nvSpPr>
          <p:cNvPr id="24" name="Oval 23"/>
          <p:cNvSpPr/>
          <p:nvPr/>
        </p:nvSpPr>
        <p:spPr>
          <a:xfrm>
            <a:off x="1279346" y="3043235"/>
            <a:ext cx="1109396" cy="1109396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hape 2563"/>
          <p:cNvSpPr/>
          <p:nvPr/>
        </p:nvSpPr>
        <p:spPr>
          <a:xfrm>
            <a:off x="1673810" y="3426926"/>
            <a:ext cx="342013" cy="342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9" name="Shape 2588"/>
          <p:cNvSpPr/>
          <p:nvPr/>
        </p:nvSpPr>
        <p:spPr>
          <a:xfrm>
            <a:off x="4119250" y="3458006"/>
            <a:ext cx="342012" cy="310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30" name="Shape 2629"/>
          <p:cNvSpPr/>
          <p:nvPr/>
        </p:nvSpPr>
        <p:spPr>
          <a:xfrm>
            <a:off x="6573416" y="3426926"/>
            <a:ext cx="342109" cy="342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6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" b="238"/>
          <a:stretch>
            <a:fillRect/>
          </a:stretch>
        </p:blipFill>
        <p:spPr>
          <a:xfrm>
            <a:off x="8450861" y="-2074"/>
            <a:ext cx="3741139" cy="6858000"/>
          </a:xfrm>
        </p:spPr>
      </p:pic>
      <p:sp>
        <p:nvSpPr>
          <p:cNvPr id="26" name="椭圆 25"/>
          <p:cNvSpPr/>
          <p:nvPr/>
        </p:nvSpPr>
        <p:spPr>
          <a:xfrm>
            <a:off x="1019075" y="303754"/>
            <a:ext cx="1299101" cy="1299101"/>
          </a:xfrm>
          <a:prstGeom prst="ellipse">
            <a:avLst/>
          </a:prstGeom>
          <a:solidFill>
            <a:srgbClr val="F6E8E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21781" y="1040074"/>
            <a:ext cx="524547" cy="524547"/>
          </a:xfrm>
          <a:prstGeom prst="ellipse">
            <a:avLst/>
          </a:prstGeom>
          <a:solidFill>
            <a:srgbClr val="EDD1CF"/>
          </a:solidFill>
          <a:ln>
            <a:noFill/>
          </a:ln>
          <a:effectLst>
            <a:reflection stA="40000" endPos="3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604910" y="654576"/>
            <a:ext cx="3273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3600" dirty="0">
                <a:solidFill>
                  <a:srgbClr val="4F392B"/>
                </a:solidFill>
                <a:latin typeface="微软雅黑" charset="0"/>
                <a:ea typeface="微软雅黑" charset="0"/>
                <a:cs typeface="微软雅黑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7715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30141854"/>
  <p:tag name="MH_LIBRARY" val="CONTENTS"/>
  <p:tag name="MH_TYPE" val="OTHERS"/>
  <p:tag name="ID" val="545839"/>
</p:tagLst>
</file>

<file path=ppt/theme/theme1.xml><?xml version="1.0" encoding="utf-8"?>
<a:theme xmlns:a="http://schemas.openxmlformats.org/drawingml/2006/main" name="A000120140530A99PPBG">
  <a:themeElements>
    <a:clrScheme name="自定义 601">
      <a:dk1>
        <a:srgbClr val="4D4D4D"/>
      </a:dk1>
      <a:lt1>
        <a:sysClr val="window" lastClr="FFFFFF"/>
      </a:lt1>
      <a:dk2>
        <a:srgbClr val="4D4D4D"/>
      </a:dk2>
      <a:lt2>
        <a:srgbClr val="FFFFFF"/>
      </a:lt2>
      <a:accent1>
        <a:srgbClr val="956951"/>
      </a:accent1>
      <a:accent2>
        <a:srgbClr val="B07982"/>
      </a:accent2>
      <a:accent3>
        <a:srgbClr val="9D8855"/>
      </a:accent3>
      <a:accent4>
        <a:srgbClr val="62A088"/>
      </a:accent4>
      <a:accent5>
        <a:srgbClr val="5F77AB"/>
      </a:accent5>
      <a:accent6>
        <a:srgbClr val="FFC000"/>
      </a:accent6>
      <a:hlink>
        <a:srgbClr val="2998E3"/>
      </a:hlink>
      <a:folHlink>
        <a:srgbClr val="A5A5A5"/>
      </a:folHlink>
    </a:clrScheme>
    <a:fontScheme name="自定义 12">
      <a:majorFont>
        <a:latin typeface="Tempus Sans ITC"/>
        <a:ea typeface="幼圆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A000120150608A07KPBG</Template>
  <TotalTime>53</TotalTime>
  <Words>1059</Words>
  <Application>Microsoft Office PowerPoint</Application>
  <PresentationFormat>宽屏</PresentationFormat>
  <Paragraphs>135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Adobe 仿宋 Std R</vt:lpstr>
      <vt:lpstr>Futura Bk BT</vt:lpstr>
      <vt:lpstr>Gill Sans</vt:lpstr>
      <vt:lpstr>ISOCP</vt:lpstr>
      <vt:lpstr>Meiryo</vt:lpstr>
      <vt:lpstr>ＭＳ Ｐゴシック</vt:lpstr>
      <vt:lpstr>华文细黑</vt:lpstr>
      <vt:lpstr>宋体</vt:lpstr>
      <vt:lpstr>微软雅黑</vt:lpstr>
      <vt:lpstr>幼圆</vt:lpstr>
      <vt:lpstr>造字工房悦黑（非商用）常规体</vt:lpstr>
      <vt:lpstr>Arial</vt:lpstr>
      <vt:lpstr>Calibri</vt:lpstr>
      <vt:lpstr>Calibri Light</vt:lpstr>
      <vt:lpstr>Montserrat</vt:lpstr>
      <vt:lpstr>Roboto Light</vt:lpstr>
      <vt:lpstr>Source Sans Pro</vt:lpstr>
      <vt:lpstr>Wingdings</vt:lpstr>
      <vt:lpstr>Wingdings 2</vt:lpstr>
      <vt:lpstr>A000120140530A99PPBG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7</cp:revision>
  <dcterms:created xsi:type="dcterms:W3CDTF">2015-06-24T12:12:45Z</dcterms:created>
  <dcterms:modified xsi:type="dcterms:W3CDTF">2022-06-05T08:34:30Z</dcterms:modified>
</cp:coreProperties>
</file>