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9"/>
  </p:notesMasterIdLst>
  <p:sldIdLst>
    <p:sldId id="330" r:id="rId3"/>
    <p:sldId id="314" r:id="rId4"/>
    <p:sldId id="315" r:id="rId5"/>
    <p:sldId id="324" r:id="rId6"/>
    <p:sldId id="325" r:id="rId7"/>
    <p:sldId id="262" r:id="rId8"/>
    <p:sldId id="317" r:id="rId9"/>
    <p:sldId id="323" r:id="rId10"/>
    <p:sldId id="319" r:id="rId11"/>
    <p:sldId id="260" r:id="rId12"/>
    <p:sldId id="276" r:id="rId13"/>
    <p:sldId id="327" r:id="rId14"/>
    <p:sldId id="295" r:id="rId15"/>
    <p:sldId id="288" r:id="rId16"/>
    <p:sldId id="320" r:id="rId17"/>
    <p:sldId id="316" r:id="rId18"/>
    <p:sldId id="265" r:id="rId19"/>
    <p:sldId id="326" r:id="rId20"/>
    <p:sldId id="263" r:id="rId21"/>
    <p:sldId id="321" r:id="rId22"/>
    <p:sldId id="268" r:id="rId23"/>
    <p:sldId id="308" r:id="rId24"/>
    <p:sldId id="273" r:id="rId25"/>
    <p:sldId id="293" r:id="rId26"/>
    <p:sldId id="275" r:id="rId27"/>
    <p:sldId id="32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4AE"/>
    <a:srgbClr val="405E62"/>
    <a:srgbClr val="92BFB5"/>
    <a:srgbClr val="B6D3B7"/>
    <a:srgbClr val="FFFFFF"/>
    <a:srgbClr val="E1EAEF"/>
    <a:srgbClr val="A7D2E5"/>
    <a:srgbClr val="5CACCF"/>
    <a:srgbClr val="5AADCE"/>
    <a:srgbClr val="77B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D31D-4FFE-A747-8E31F519976A}"/>
              </c:ext>
            </c:extLst>
          </c:dPt>
          <c:dPt>
            <c:idx val="1"/>
            <c:bubble3D val="0"/>
            <c:spPr>
              <a:solidFill>
                <a:srgbClr val="52A4AE"/>
              </a:solidFill>
              <a:ln w="19050">
                <a:solidFill>
                  <a:schemeClr val="lt1"/>
                </a:solidFill>
              </a:ln>
              <a:effectLst/>
            </c:spPr>
            <c:extLst>
              <c:ext xmlns:c16="http://schemas.microsoft.com/office/drawing/2014/chart" uri="{C3380CC4-5D6E-409C-BE32-E72D297353CC}">
                <c16:uniqueId val="{00000003-D31D-4FFE-A747-8E31F519976A}"/>
              </c:ext>
            </c:extLst>
          </c:dPt>
          <c:dPt>
            <c:idx val="2"/>
            <c:bubble3D val="0"/>
            <c:spPr>
              <a:solidFill>
                <a:srgbClr val="92BFB5"/>
              </a:solidFill>
              <a:ln w="19050">
                <a:solidFill>
                  <a:schemeClr val="lt1"/>
                </a:solidFill>
              </a:ln>
              <a:effectLst/>
            </c:spPr>
            <c:extLst>
              <c:ext xmlns:c16="http://schemas.microsoft.com/office/drawing/2014/chart" uri="{C3380CC4-5D6E-409C-BE32-E72D297353CC}">
                <c16:uniqueId val="{00000005-D31D-4FFE-A747-8E31F519976A}"/>
              </c:ext>
            </c:extLst>
          </c:dPt>
          <c:dPt>
            <c:idx val="3"/>
            <c:bubble3D val="0"/>
            <c:spPr>
              <a:solidFill>
                <a:srgbClr val="B6D3B7"/>
              </a:solidFill>
              <a:ln w="19050">
                <a:solidFill>
                  <a:schemeClr val="lt1"/>
                </a:solidFill>
              </a:ln>
              <a:effectLst/>
            </c:spPr>
            <c:extLst>
              <c:ext xmlns:c16="http://schemas.microsoft.com/office/drawing/2014/chart" uri="{C3380CC4-5D6E-409C-BE32-E72D297353CC}">
                <c16:uniqueId val="{00000007-D31D-4FFE-A747-8E31F519976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31D-4FFE-A747-8E31F519976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F58D-4693-4D7D-ADA6-732BDE111134}" type="datetimeFigureOut">
              <a:rPr lang="zh-CN" altLang="en-US" smtClean="0"/>
              <a:t>2022/1/18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67A2-8DEF-40AA-809F-50C0F430C253}" type="slidenum">
              <a:rPr lang="zh-CN" altLang="en-US" smtClean="0"/>
              <a:t>‹#›</a:t>
            </a:fld>
            <a:endParaRPr lang="zh-CN" altLang="en-US"/>
          </a:p>
        </p:txBody>
      </p:sp>
    </p:spTree>
    <p:extLst>
      <p:ext uri="{BB962C8B-B14F-4D97-AF65-F5344CB8AC3E}">
        <p14:creationId xmlns:p14="http://schemas.microsoft.com/office/powerpoint/2010/main" val="13809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a:t>
            </a:fld>
            <a:endParaRPr lang="zh-CN" altLang="en-US"/>
          </a:p>
        </p:txBody>
      </p:sp>
    </p:spTree>
    <p:extLst>
      <p:ext uri="{BB962C8B-B14F-4D97-AF65-F5344CB8AC3E}">
        <p14:creationId xmlns:p14="http://schemas.microsoft.com/office/powerpoint/2010/main" val="425643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15</a:t>
            </a:fld>
            <a:endParaRPr lang="zh-CN" altLang="en-US"/>
          </a:p>
        </p:txBody>
      </p:sp>
    </p:spTree>
    <p:extLst>
      <p:ext uri="{BB962C8B-B14F-4D97-AF65-F5344CB8AC3E}">
        <p14:creationId xmlns:p14="http://schemas.microsoft.com/office/powerpoint/2010/main" val="174731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16</a:t>
            </a:fld>
            <a:endParaRPr lang="zh-CN" altLang="en-US"/>
          </a:p>
        </p:txBody>
      </p:sp>
    </p:spTree>
    <p:extLst>
      <p:ext uri="{BB962C8B-B14F-4D97-AF65-F5344CB8AC3E}">
        <p14:creationId xmlns:p14="http://schemas.microsoft.com/office/powerpoint/2010/main" val="135121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1199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20</a:t>
            </a:fld>
            <a:endParaRPr lang="zh-CN" altLang="en-US"/>
          </a:p>
        </p:txBody>
      </p:sp>
    </p:spTree>
    <p:extLst>
      <p:ext uri="{BB962C8B-B14F-4D97-AF65-F5344CB8AC3E}">
        <p14:creationId xmlns:p14="http://schemas.microsoft.com/office/powerpoint/2010/main" val="263354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22</a:t>
            </a:fld>
            <a:endParaRPr lang="zh-CN" altLang="en-US"/>
          </a:p>
        </p:txBody>
      </p:sp>
    </p:spTree>
    <p:extLst>
      <p:ext uri="{BB962C8B-B14F-4D97-AF65-F5344CB8AC3E}">
        <p14:creationId xmlns:p14="http://schemas.microsoft.com/office/powerpoint/2010/main" val="133903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extLst>
      <p:ext uri="{BB962C8B-B14F-4D97-AF65-F5344CB8AC3E}">
        <p14:creationId xmlns:p14="http://schemas.microsoft.com/office/powerpoint/2010/main" val="46695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26</a:t>
            </a:fld>
            <a:endParaRPr lang="zh-CN" altLang="en-US"/>
          </a:p>
        </p:txBody>
      </p:sp>
    </p:spTree>
    <p:extLst>
      <p:ext uri="{BB962C8B-B14F-4D97-AF65-F5344CB8AC3E}">
        <p14:creationId xmlns:p14="http://schemas.microsoft.com/office/powerpoint/2010/main" val="94172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a:t>
            </a:fld>
            <a:endParaRPr lang="zh-CN" altLang="en-US"/>
          </a:p>
        </p:txBody>
      </p:sp>
    </p:spTree>
    <p:extLst>
      <p:ext uri="{BB962C8B-B14F-4D97-AF65-F5344CB8AC3E}">
        <p14:creationId xmlns:p14="http://schemas.microsoft.com/office/powerpoint/2010/main" val="118593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89452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a:t>
            </a:fld>
            <a:endParaRPr lang="zh-CN" altLang="en-US"/>
          </a:p>
        </p:txBody>
      </p:sp>
    </p:spTree>
    <p:extLst>
      <p:ext uri="{BB962C8B-B14F-4D97-AF65-F5344CB8AC3E}">
        <p14:creationId xmlns:p14="http://schemas.microsoft.com/office/powerpoint/2010/main" val="415824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8</a:t>
            </a:fld>
            <a:endParaRPr lang="en-GB"/>
          </a:p>
        </p:txBody>
      </p:sp>
    </p:spTree>
    <p:extLst>
      <p:ext uri="{BB962C8B-B14F-4D97-AF65-F5344CB8AC3E}">
        <p14:creationId xmlns:p14="http://schemas.microsoft.com/office/powerpoint/2010/main" val="216204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a:t>
            </a:fld>
            <a:endParaRPr lang="zh-CN" altLang="en-US"/>
          </a:p>
        </p:txBody>
      </p:sp>
    </p:spTree>
    <p:extLst>
      <p:ext uri="{BB962C8B-B14F-4D97-AF65-F5344CB8AC3E}">
        <p14:creationId xmlns:p14="http://schemas.microsoft.com/office/powerpoint/2010/main" val="427899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79843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extLst>
      <p:ext uri="{BB962C8B-B14F-4D97-AF65-F5344CB8AC3E}">
        <p14:creationId xmlns:p14="http://schemas.microsoft.com/office/powerpoint/2010/main" val="362758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8275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2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grpSp>
        <p:nvGrpSpPr>
          <p:cNvPr id="4" name="组合 3"/>
          <p:cNvGrpSpPr/>
          <p:nvPr userDrawn="1"/>
        </p:nvGrpSpPr>
        <p:grpSpPr>
          <a:xfrm flipH="1" flipV="1">
            <a:off x="-15944" y="5422431"/>
            <a:ext cx="1120172" cy="1152143"/>
            <a:chOff x="1565992" y="3100101"/>
            <a:chExt cx="1406469" cy="2632106"/>
          </a:xfrm>
        </p:grpSpPr>
        <p:sp>
          <p:nvSpPr>
            <p:cNvPr id="25"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404298" y="-615311"/>
            <a:ext cx="5787702" cy="3740603"/>
            <a:chOff x="6404298" y="-615311"/>
            <a:chExt cx="5787702" cy="3740603"/>
          </a:xfrm>
        </p:grpSpPr>
        <p:sp>
          <p:nvSpPr>
            <p:cNvPr id="13" name="等腰三角形 12"/>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5659987" y="1377793"/>
            <a:ext cx="906097" cy="0"/>
            <a:chOff x="5444832" y="1399309"/>
            <a:chExt cx="906097" cy="0"/>
          </a:xfrm>
        </p:grpSpPr>
        <p:cxnSp>
          <p:nvCxnSpPr>
            <p:cNvPr id="28" name="直接连接符 27"/>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0357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87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28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1613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705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223408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0994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2272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6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70751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Tree>
    <p:extLst>
      <p:ext uri="{BB962C8B-B14F-4D97-AF65-F5344CB8AC3E}">
        <p14:creationId xmlns:p14="http://schemas.microsoft.com/office/powerpoint/2010/main" val="273381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
        <p:nvSpPr>
          <p:cNvPr id="6" name="TextBox 5"/>
          <p:cNvSpPr txBox="1"/>
          <p:nvPr userDrawn="1"/>
        </p:nvSpPr>
        <p:spPr>
          <a:xfrm>
            <a:off x="1075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086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4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40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9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2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2000" cy="6858000"/>
          </a:xfrm>
          <a:prstGeom prst="rect">
            <a:avLst/>
          </a:prstGeom>
          <a:gradFill>
            <a:gsLst>
              <a:gs pos="67000">
                <a:srgbClr val="FFFFFF"/>
              </a:gs>
              <a:gs pos="0">
                <a:srgbClr val="E1EA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1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72" r:id="rId5"/>
    <p:sldLayoutId id="2147483657" r:id="rId6"/>
    <p:sldLayoutId id="2147483659" r:id="rId7"/>
    <p:sldLayoutId id="2147483660" r:id="rId8"/>
    <p:sldLayoutId id="2147483661" r:id="rId9"/>
    <p:sldLayoutId id="2147483664" r:id="rId10"/>
    <p:sldLayoutId id="2147483666" r:id="rId11"/>
    <p:sldLayoutId id="2147483669" r:id="rId12"/>
    <p:sldLayoutId id="2147483667" r:id="rId13"/>
    <p:sldLayoutId id="2147483668" r:id="rId14"/>
    <p:sldLayoutId id="2147483671"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31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1"/>
          <p:cNvSpPr/>
          <p:nvPr/>
        </p:nvSpPr>
        <p:spPr>
          <a:xfrm>
            <a:off x="10881363" y="228730"/>
            <a:ext cx="972984" cy="2397095"/>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1857239"/>
              <a:gd name="connsiteY0" fmla="*/ 666791 h 1558058"/>
              <a:gd name="connsiteX1" fmla="*/ 1702129 w 1857239"/>
              <a:gd name="connsiteY1" fmla="*/ 0 h 1558058"/>
              <a:gd name="connsiteX2" fmla="*/ 1857239 w 1857239"/>
              <a:gd name="connsiteY2" fmla="*/ 1558058 h 1558058"/>
              <a:gd name="connsiteX3" fmla="*/ 0 w 1857239"/>
              <a:gd name="connsiteY3" fmla="*/ 666791 h 1558058"/>
              <a:gd name="connsiteX0" fmla="*/ 0 w 972984"/>
              <a:gd name="connsiteY0" fmla="*/ 495969 h 1558058"/>
              <a:gd name="connsiteX1" fmla="*/ 817874 w 972984"/>
              <a:gd name="connsiteY1" fmla="*/ 0 h 1558058"/>
              <a:gd name="connsiteX2" fmla="*/ 972984 w 972984"/>
              <a:gd name="connsiteY2" fmla="*/ 1558058 h 1558058"/>
              <a:gd name="connsiteX3" fmla="*/ 0 w 972984"/>
              <a:gd name="connsiteY3" fmla="*/ 495969 h 1558058"/>
              <a:gd name="connsiteX0" fmla="*/ 0 w 972984"/>
              <a:gd name="connsiteY0" fmla="*/ 812492 h 1874581"/>
              <a:gd name="connsiteX1" fmla="*/ 345601 w 972984"/>
              <a:gd name="connsiteY1" fmla="*/ 0 h 1874581"/>
              <a:gd name="connsiteX2" fmla="*/ 972984 w 972984"/>
              <a:gd name="connsiteY2" fmla="*/ 1874581 h 1874581"/>
              <a:gd name="connsiteX3" fmla="*/ 0 w 972984"/>
              <a:gd name="connsiteY3" fmla="*/ 812492 h 1874581"/>
              <a:gd name="connsiteX0" fmla="*/ 0 w 972984"/>
              <a:gd name="connsiteY0" fmla="*/ 1335006 h 2397095"/>
              <a:gd name="connsiteX1" fmla="*/ 54198 w 972984"/>
              <a:gd name="connsiteY1" fmla="*/ 0 h 2397095"/>
              <a:gd name="connsiteX2" fmla="*/ 972984 w 972984"/>
              <a:gd name="connsiteY2" fmla="*/ 2397095 h 2397095"/>
              <a:gd name="connsiteX3" fmla="*/ 0 w 972984"/>
              <a:gd name="connsiteY3" fmla="*/ 1335006 h 2397095"/>
            </a:gdLst>
            <a:ahLst/>
            <a:cxnLst>
              <a:cxn ang="0">
                <a:pos x="connsiteX0" y="connsiteY0"/>
              </a:cxn>
              <a:cxn ang="0">
                <a:pos x="connsiteX1" y="connsiteY1"/>
              </a:cxn>
              <a:cxn ang="0">
                <a:pos x="connsiteX2" y="connsiteY2"/>
              </a:cxn>
              <a:cxn ang="0">
                <a:pos x="connsiteX3" y="connsiteY3"/>
              </a:cxn>
            </a:cxnLst>
            <a:rect l="l" t="t" r="r" b="b"/>
            <a:pathLst>
              <a:path w="972984" h="2397095">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802982" y="11043"/>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154930F2-2839-4D7F-90FD-A5E513DE108E}"/>
              </a:ext>
            </a:extLst>
          </p:cNvPr>
          <p:cNvSpPr txBox="1"/>
          <p:nvPr/>
        </p:nvSpPr>
        <p:spPr bwMode="auto">
          <a:xfrm>
            <a:off x="767742" y="2172337"/>
            <a:ext cx="6819720" cy="101566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6000" b="0" spc="0" dirty="0">
                <a:solidFill>
                  <a:srgbClr val="405E62"/>
                </a:solidFill>
                <a:effectLst>
                  <a:outerShdw blurRad="25400" dist="25400" dir="2700000" algn="tl">
                    <a:srgbClr val="000000">
                      <a:alpha val="25000"/>
                    </a:srgbClr>
                  </a:outerShdw>
                </a:effectLst>
                <a:latin typeface="+mn-lt"/>
                <a:ea typeface="+mn-ea"/>
                <a:cs typeface="+mn-ea"/>
                <a:sym typeface="+mn-lt"/>
              </a:rPr>
              <a:t>简约绿色工作总结</a:t>
            </a:r>
          </a:p>
        </p:txBody>
      </p:sp>
      <p:sp>
        <p:nvSpPr>
          <p:cNvPr id="6" name="文本框 5">
            <a:extLst>
              <a:ext uri="{FF2B5EF4-FFF2-40B4-BE49-F238E27FC236}">
                <a16:creationId xmlns:a16="http://schemas.microsoft.com/office/drawing/2014/main" id="{990E687E-CAF6-4722-8FFD-A698B456FA5C}"/>
              </a:ext>
            </a:extLst>
          </p:cNvPr>
          <p:cNvSpPr txBox="1"/>
          <p:nvPr/>
        </p:nvSpPr>
        <p:spPr bwMode="auto">
          <a:xfrm>
            <a:off x="843303" y="3189933"/>
            <a:ext cx="5644276" cy="36933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zh-CN" altLang="en-US"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工作总结 </a:t>
            </a:r>
            <a:r>
              <a:rPr lang="en-US" altLang="zh-CN"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 </a:t>
            </a:r>
            <a:r>
              <a:rPr lang="zh-CN" altLang="en-US"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述职报告 </a:t>
            </a:r>
            <a:r>
              <a:rPr lang="en-US" altLang="zh-CN"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 </a:t>
            </a:r>
            <a:r>
              <a:rPr lang="zh-CN" altLang="en-US"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总结计划 </a:t>
            </a:r>
            <a:r>
              <a:rPr lang="en-US" altLang="zh-CN"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 </a:t>
            </a:r>
            <a:r>
              <a:rPr lang="zh-CN" altLang="en-US"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简约汇报 </a:t>
            </a:r>
            <a:r>
              <a:rPr lang="en-US" altLang="zh-CN"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a:t>
            </a:r>
            <a:endParaRPr lang="zh-CN" altLang="en-US"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endParaRPr>
          </a:p>
        </p:txBody>
      </p:sp>
      <p:sp>
        <p:nvSpPr>
          <p:cNvPr id="9" name="矩形: 圆角 38">
            <a:extLst>
              <a:ext uri="{FF2B5EF4-FFF2-40B4-BE49-F238E27FC236}">
                <a16:creationId xmlns:a16="http://schemas.microsoft.com/office/drawing/2014/main" id="{0A730B71-A113-49A7-9792-E431D2B4B9AB}"/>
              </a:ext>
            </a:extLst>
          </p:cNvPr>
          <p:cNvSpPr/>
          <p:nvPr/>
        </p:nvSpPr>
        <p:spPr>
          <a:xfrm>
            <a:off x="923003" y="4481793"/>
            <a:ext cx="1374771" cy="284171"/>
          </a:xfrm>
          <a:prstGeom prst="roundRect">
            <a:avLst>
              <a:gd name="adj" fmla="val 50000"/>
            </a:avLst>
          </a:prstGeom>
          <a:gradFill flip="none" rotWithShape="1">
            <a:gsLst>
              <a:gs pos="0">
                <a:srgbClr val="B6D3B7"/>
              </a:gs>
              <a:gs pos="100000">
                <a:srgbClr val="52A4AE"/>
              </a:gs>
            </a:gsLst>
            <a:lin ang="5400000" scaled="0"/>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小白</a:t>
            </a:r>
          </a:p>
        </p:txBody>
      </p:sp>
      <p:sp>
        <p:nvSpPr>
          <p:cNvPr id="10" name="矩形: 圆角 39">
            <a:extLst>
              <a:ext uri="{FF2B5EF4-FFF2-40B4-BE49-F238E27FC236}">
                <a16:creationId xmlns:a16="http://schemas.microsoft.com/office/drawing/2014/main" id="{B29F3D11-9447-4511-AF5C-ECB1EAB7D31E}"/>
              </a:ext>
            </a:extLst>
          </p:cNvPr>
          <p:cNvSpPr/>
          <p:nvPr/>
        </p:nvSpPr>
        <p:spPr>
          <a:xfrm>
            <a:off x="2788976" y="4481792"/>
            <a:ext cx="1374771" cy="284171"/>
          </a:xfrm>
          <a:prstGeom prst="roundRect">
            <a:avLst>
              <a:gd name="adj" fmla="val 50000"/>
            </a:avLst>
          </a:prstGeom>
          <a:gradFill>
            <a:gsLst>
              <a:gs pos="0">
                <a:srgbClr val="B6D3B7"/>
              </a:gs>
              <a:gs pos="100000">
                <a:srgbClr val="52A4AE"/>
              </a:gs>
            </a:gsLst>
            <a:lin ang="54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时间：</a:t>
            </a:r>
            <a:r>
              <a:rPr lang="en-US" altLang="zh-CN" sz="1200" dirty="0">
                <a:cs typeface="+mn-ea"/>
                <a:sym typeface="+mn-lt"/>
              </a:rPr>
              <a:t>20XX</a:t>
            </a:r>
            <a:endParaRPr lang="zh-CN" altLang="en-US" sz="1200" dirty="0">
              <a:cs typeface="+mn-ea"/>
              <a:sym typeface="+mn-lt"/>
            </a:endParaRPr>
          </a:p>
        </p:txBody>
      </p:sp>
      <p:sp>
        <p:nvSpPr>
          <p:cNvPr id="14" name="矩形 13">
            <a:extLst>
              <a:ext uri="{FF2B5EF4-FFF2-40B4-BE49-F238E27FC236}">
                <a16:creationId xmlns:a16="http://schemas.microsoft.com/office/drawing/2014/main" id="{7E5685AF-2F1A-4C00-A35B-D740EA9D940C}"/>
              </a:ext>
            </a:extLst>
          </p:cNvPr>
          <p:cNvSpPr/>
          <p:nvPr/>
        </p:nvSpPr>
        <p:spPr>
          <a:xfrm>
            <a:off x="-162219" y="1321265"/>
            <a:ext cx="5561154" cy="846387"/>
          </a:xfrm>
          <a:prstGeom prst="rect">
            <a:avLst/>
          </a:prstGeom>
        </p:spPr>
        <p:txBody>
          <a:bodyPr wrap="square" lIns="51435" tIns="25718" rIns="51435" bIns="25718" anchor="ctr" anchorCtr="1">
            <a:spAutoFit/>
          </a:bodyPr>
          <a:lstStyle/>
          <a:p>
            <a:pPr>
              <a:lnSpc>
                <a:spcPct val="130000"/>
              </a:lnSpc>
            </a:pPr>
            <a:r>
              <a:rPr lang="en-US" altLang="zh-CN" sz="4400" dirty="0">
                <a:ln w="19050">
                  <a:noFill/>
                </a:ln>
                <a:solidFill>
                  <a:srgbClr val="405E62"/>
                </a:solidFill>
                <a:effectLst>
                  <a:outerShdw blurRad="25400" dist="25400" dir="2700000" algn="tl">
                    <a:srgbClr val="000000">
                      <a:alpha val="25000"/>
                    </a:srgbClr>
                  </a:outerShdw>
                </a:effectLst>
                <a:cs typeface="+mn-ea"/>
                <a:sym typeface="+mn-lt"/>
              </a:rPr>
              <a:t>Work report</a:t>
            </a:r>
            <a:endParaRPr lang="zh-CN" altLang="en-US" sz="4400" dirty="0">
              <a:ln w="19050">
                <a:noFill/>
              </a:ln>
              <a:solidFill>
                <a:srgbClr val="405E62"/>
              </a:solidFill>
              <a:effectLst>
                <a:outerShdw blurRad="25400" dist="25400" dir="2700000" algn="tl">
                  <a:srgbClr val="000000">
                    <a:alpha val="25000"/>
                  </a:srgbClr>
                </a:outerShdw>
              </a:effectLst>
              <a:cs typeface="+mn-ea"/>
              <a:sym typeface="+mn-lt"/>
            </a:endParaRPr>
          </a:p>
        </p:txBody>
      </p:sp>
      <p:sp>
        <p:nvSpPr>
          <p:cNvPr id="15" name="文本框 14"/>
          <p:cNvSpPr txBox="1"/>
          <p:nvPr/>
        </p:nvSpPr>
        <p:spPr>
          <a:xfrm>
            <a:off x="871013" y="3609425"/>
            <a:ext cx="5072588" cy="446020"/>
          </a:xfrm>
          <a:prstGeom prst="rect">
            <a:avLst/>
          </a:prstGeom>
          <a:noFill/>
        </p:spPr>
        <p:txBody>
          <a:bodyPr wrap="square" rtlCol="0">
            <a:spAutoFit/>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22" name="等腰三角形 21"/>
          <p:cNvSpPr/>
          <p:nvPr/>
        </p:nvSpPr>
        <p:spPr>
          <a:xfrm>
            <a:off x="7778663" y="751561"/>
            <a:ext cx="1089764" cy="789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a:off x="7815181" y="1954954"/>
            <a:ext cx="839950" cy="864297"/>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Lst>
            <a:ahLst/>
            <a:cxnLst>
              <a:cxn ang="0">
                <a:pos x="connsiteX0" y="connsiteY0"/>
              </a:cxn>
              <a:cxn ang="0">
                <a:pos x="connsiteX1" y="connsiteY1"/>
              </a:cxn>
              <a:cxn ang="0">
                <a:pos x="connsiteX2" y="connsiteY2"/>
              </a:cxn>
              <a:cxn ang="0">
                <a:pos x="connsiteX3" y="connsiteY3"/>
              </a:cxn>
            </a:cxnLst>
            <a:rect l="l" t="t" r="r" b="b"/>
            <a:pathLst>
              <a:path w="839950" h="864297">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1"/>
          <p:cNvSpPr/>
          <p:nvPr/>
        </p:nvSpPr>
        <p:spPr>
          <a:xfrm>
            <a:off x="8764510" y="1124618"/>
            <a:ext cx="1702129" cy="118626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flipV="1">
            <a:off x="11016343" y="-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1"/>
          <p:cNvSpPr/>
          <p:nvPr/>
        </p:nvSpPr>
        <p:spPr>
          <a:xfrm>
            <a:off x="10048625" y="1541081"/>
            <a:ext cx="1805722" cy="1146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1729229"/>
              <a:gd name="connsiteY0" fmla="*/ 698988 h 698988"/>
              <a:gd name="connsiteX1" fmla="*/ 626743 w 1729229"/>
              <a:gd name="connsiteY1" fmla="*/ 0 h 698988"/>
              <a:gd name="connsiteX2" fmla="*/ 1729229 w 1729229"/>
              <a:gd name="connsiteY2" fmla="*/ 623136 h 698988"/>
              <a:gd name="connsiteX3" fmla="*/ 0 w 1729229"/>
              <a:gd name="connsiteY3" fmla="*/ 698988 h 698988"/>
              <a:gd name="connsiteX0" fmla="*/ 0 w 1729229"/>
              <a:gd name="connsiteY0" fmla="*/ 1146139 h 1146139"/>
              <a:gd name="connsiteX1" fmla="*/ 817662 w 1729229"/>
              <a:gd name="connsiteY1" fmla="*/ 0 h 1146139"/>
              <a:gd name="connsiteX2" fmla="*/ 1729229 w 1729229"/>
              <a:gd name="connsiteY2" fmla="*/ 1070287 h 1146139"/>
              <a:gd name="connsiteX3" fmla="*/ 0 w 1729229"/>
              <a:gd name="connsiteY3" fmla="*/ 1146139 h 1146139"/>
            </a:gdLst>
            <a:ahLst/>
            <a:cxnLst>
              <a:cxn ang="0">
                <a:pos x="connsiteX0" y="connsiteY0"/>
              </a:cxn>
              <a:cxn ang="0">
                <a:pos x="connsiteX1" y="connsiteY1"/>
              </a:cxn>
              <a:cxn ang="0">
                <a:pos x="connsiteX2" y="connsiteY2"/>
              </a:cxn>
              <a:cxn ang="0">
                <a:pos x="connsiteX3" y="connsiteY3"/>
              </a:cxn>
            </a:cxnLst>
            <a:rect l="l" t="t" r="r" b="b"/>
            <a:pathLst>
              <a:path w="1729229" h="114613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1"/>
          <p:cNvSpPr/>
          <p:nvPr/>
        </p:nvSpPr>
        <p:spPr>
          <a:xfrm>
            <a:off x="9269857" y="4320327"/>
            <a:ext cx="464169" cy="60125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Lst>
            <a:ahLst/>
            <a:cxnLst>
              <a:cxn ang="0">
                <a:pos x="connsiteX0" y="connsiteY0"/>
              </a:cxn>
              <a:cxn ang="0">
                <a:pos x="connsiteX1" y="connsiteY1"/>
              </a:cxn>
              <a:cxn ang="0">
                <a:pos x="connsiteX2" y="connsiteY2"/>
              </a:cxn>
              <a:cxn ang="0">
                <a:pos x="connsiteX3" y="connsiteY3"/>
              </a:cxn>
            </a:cxnLst>
            <a:rect l="l" t="t" r="r" b="b"/>
            <a:pathLst>
              <a:path w="464169" h="601250">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等腰三角形 21"/>
          <p:cNvSpPr/>
          <p:nvPr/>
        </p:nvSpPr>
        <p:spPr>
          <a:xfrm>
            <a:off x="757402" y="6106635"/>
            <a:ext cx="478741" cy="44135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1341873" y="5422432"/>
            <a:ext cx="191526" cy="1608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 name="connsiteX0" fmla="*/ 0 w 507885"/>
              <a:gd name="connsiteY0" fmla="*/ 143102 h 441356"/>
              <a:gd name="connsiteX1" fmla="*/ 213384 w 507885"/>
              <a:gd name="connsiteY1" fmla="*/ 0 h 441356"/>
              <a:gd name="connsiteX2" fmla="*/ 507885 w 507885"/>
              <a:gd name="connsiteY2" fmla="*/ 441356 h 441356"/>
              <a:gd name="connsiteX3" fmla="*/ 0 w 507885"/>
              <a:gd name="connsiteY3" fmla="*/ 143102 h 441356"/>
              <a:gd name="connsiteX0" fmla="*/ 0 w 507885"/>
              <a:gd name="connsiteY0" fmla="*/ 33812 h 332066"/>
              <a:gd name="connsiteX1" fmla="*/ 191526 w 507885"/>
              <a:gd name="connsiteY1" fmla="*/ 0 h 332066"/>
              <a:gd name="connsiteX2" fmla="*/ 507885 w 507885"/>
              <a:gd name="connsiteY2" fmla="*/ 332066 h 332066"/>
              <a:gd name="connsiteX3" fmla="*/ 0 w 507885"/>
              <a:gd name="connsiteY3" fmla="*/ 33812 h 332066"/>
              <a:gd name="connsiteX0" fmla="*/ 0 w 191526"/>
              <a:gd name="connsiteY0" fmla="*/ 33812 h 160844"/>
              <a:gd name="connsiteX1" fmla="*/ 191526 w 191526"/>
              <a:gd name="connsiteY1" fmla="*/ 0 h 160844"/>
              <a:gd name="connsiteX2" fmla="*/ 139939 w 191526"/>
              <a:gd name="connsiteY2" fmla="*/ 160844 h 160844"/>
              <a:gd name="connsiteX3" fmla="*/ 0 w 191526"/>
              <a:gd name="connsiteY3" fmla="*/ 33812 h 160844"/>
            </a:gdLst>
            <a:ahLst/>
            <a:cxnLst>
              <a:cxn ang="0">
                <a:pos x="connsiteX0" y="connsiteY0"/>
              </a:cxn>
              <a:cxn ang="0">
                <a:pos x="connsiteX1" y="connsiteY1"/>
              </a:cxn>
              <a:cxn ang="0">
                <a:pos x="connsiteX2" y="connsiteY2"/>
              </a:cxn>
              <a:cxn ang="0">
                <a:pos x="connsiteX3" y="connsiteY3"/>
              </a:cxn>
            </a:cxnLst>
            <a:rect l="l" t="t" r="r" b="b"/>
            <a:pathLst>
              <a:path w="191526" h="160844">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526472" y="1535596"/>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8674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1+#ppt_w/2"/>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1+#ppt_w/2"/>
                                          </p:val>
                                        </p:tav>
                                        <p:tav tm="100000">
                                          <p:val>
                                            <p:strVal val="#ppt_x"/>
                                          </p:val>
                                        </p:tav>
                                      </p:tavLst>
                                    </p:anim>
                                    <p:anim calcmode="lin" valueType="num">
                                      <p:cBhvr additive="base">
                                        <p:cTn id="16" dur="75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1+#ppt_w/2"/>
                                          </p:val>
                                        </p:tav>
                                        <p:tav tm="100000">
                                          <p:val>
                                            <p:strVal val="#ppt_x"/>
                                          </p:val>
                                        </p:tav>
                                      </p:tavLst>
                                    </p:anim>
                                    <p:anim calcmode="lin" valueType="num">
                                      <p:cBhvr additive="base">
                                        <p:cTn id="24" dur="75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1+#ppt_w/2"/>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1+#ppt_w/2"/>
                                          </p:val>
                                        </p:tav>
                                        <p:tav tm="100000">
                                          <p:val>
                                            <p:strVal val="#ppt_x"/>
                                          </p:val>
                                        </p:tav>
                                      </p:tavLst>
                                    </p:anim>
                                    <p:anim calcmode="lin" valueType="num">
                                      <p:cBhvr additive="base">
                                        <p:cTn id="32" dur="750" fill="hold"/>
                                        <p:tgtEl>
                                          <p:spTgt spid="29"/>
                                        </p:tgtEl>
                                        <p:attrNameLst>
                                          <p:attrName>ppt_y</p:attrName>
                                        </p:attrNameLst>
                                      </p:cBhvr>
                                      <p:tavLst>
                                        <p:tav tm="0">
                                          <p:val>
                                            <p:strVal val="0-#ppt_h/2"/>
                                          </p:val>
                                        </p:tav>
                                        <p:tav tm="100000">
                                          <p:val>
                                            <p:strVal val="#ppt_y"/>
                                          </p:val>
                                        </p:tav>
                                      </p:tavLst>
                                    </p:anim>
                                  </p:childTnLst>
                                </p:cTn>
                              </p:par>
                              <p:par>
                                <p:cTn id="33" presetID="2" presetClass="entr" presetSubtype="6" decel="10000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1+#ppt_w/2"/>
                                          </p:val>
                                        </p:tav>
                                        <p:tav tm="100000">
                                          <p:val>
                                            <p:strVal val="#ppt_x"/>
                                          </p:val>
                                        </p:tav>
                                      </p:tavLst>
                                    </p:anim>
                                    <p:anim calcmode="lin" valueType="num">
                                      <p:cBhvr additive="base">
                                        <p:cTn id="36" dur="75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0-#ppt_w/2"/>
                                          </p:val>
                                        </p:tav>
                                        <p:tav tm="100000">
                                          <p:val>
                                            <p:strVal val="#ppt_x"/>
                                          </p:val>
                                        </p:tav>
                                      </p:tavLst>
                                    </p:anim>
                                    <p:anim calcmode="lin" valueType="num">
                                      <p:cBhvr additive="base">
                                        <p:cTn id="40" dur="75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0-#ppt_w/2"/>
                                          </p:val>
                                        </p:tav>
                                        <p:tav tm="100000">
                                          <p:val>
                                            <p:strVal val="#ppt_x"/>
                                          </p:val>
                                        </p:tav>
                                      </p:tavLst>
                                    </p:anim>
                                    <p:anim calcmode="lin" valueType="num">
                                      <p:cBhvr additive="base">
                                        <p:cTn id="44" dur="750" fill="hold"/>
                                        <p:tgtEl>
                                          <p:spTgt spid="32"/>
                                        </p:tgtEl>
                                        <p:attrNameLst>
                                          <p:attrName>ppt_y</p:attrName>
                                        </p:attrNameLst>
                                      </p:cBhvr>
                                      <p:tavLst>
                                        <p:tav tm="0">
                                          <p:val>
                                            <p:strVal val="1+#ppt_h/2"/>
                                          </p:val>
                                        </p:tav>
                                        <p:tav tm="100000">
                                          <p:val>
                                            <p:strVal val="#ppt_y"/>
                                          </p:val>
                                        </p:tav>
                                      </p:tavLst>
                                    </p:anim>
                                  </p:childTnLst>
                                </p:cTn>
                              </p:par>
                              <p:par>
                                <p:cTn id="45" presetID="41" presetClass="entr" presetSubtype="0" fill="hold" grpId="0" nodeType="withEffect">
                                  <p:stCondLst>
                                    <p:cond delay="50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
                                        </p:tgtEl>
                                        <p:attrNameLst>
                                          <p:attrName>ppt_y</p:attrName>
                                        </p:attrNameLst>
                                      </p:cBhvr>
                                      <p:tavLst>
                                        <p:tav tm="0">
                                          <p:val>
                                            <p:strVal val="#ppt_y"/>
                                          </p:val>
                                        </p:tav>
                                        <p:tav tm="100000">
                                          <p:val>
                                            <p:strVal val="#ppt_y"/>
                                          </p:val>
                                        </p:tav>
                                      </p:tavLst>
                                    </p:anim>
                                    <p:anim calcmode="lin" valueType="num">
                                      <p:cBhvr>
                                        <p:cTn id="4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
                                        </p:tgtEl>
                                      </p:cBhvr>
                                    </p:animEffect>
                                  </p:childTnLst>
                                </p:cTn>
                              </p:par>
                              <p:par>
                                <p:cTn id="52" presetID="22" presetClass="entr" presetSubtype="1" fill="hold" nodeType="withEffect">
                                  <p:stCondLst>
                                    <p:cond delay="50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500"/>
                                        <p:tgtEl>
                                          <p:spTgt spid="36"/>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35" presetClass="path" presetSubtype="0" accel="50000" decel="50000" fill="hold" grpId="1" nodeType="withEffect">
                                  <p:stCondLst>
                                    <p:cond delay="500"/>
                                  </p:stCondLst>
                                  <p:childTnLst>
                                    <p:animMotion origin="layout" path="M 0.26302 -4.32099E-6 L 0.01302 -4.32099E-6 " pathEditMode="relative" rAng="0" ptsTypes="AA">
                                      <p:cBhvr>
                                        <p:cTn id="59" dur="1250" fill="hold"/>
                                        <p:tgtEl>
                                          <p:spTgt spid="14"/>
                                        </p:tgtEl>
                                        <p:attrNameLst>
                                          <p:attrName>ppt_x</p:attrName>
                                          <p:attrName>ppt_y</p:attrName>
                                        </p:attrNameLst>
                                      </p:cBhvr>
                                      <p:rCtr x="-12500" y="0"/>
                                    </p:animMotion>
                                  </p:childTnLst>
                                </p:cTn>
                              </p:par>
                              <p:par>
                                <p:cTn id="60" presetID="10" presetClass="entr" presetSubtype="0" fill="hold" grpId="0" nodeType="withEffect">
                                  <p:stCondLst>
                                    <p:cond delay="100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22" presetClass="entr" presetSubtype="1" fill="hold" grpId="0" nodeType="withEffect">
                                  <p:stCondLst>
                                    <p:cond delay="125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par>
                          <p:cTn id="66" fill="hold">
                            <p:stCondLst>
                              <p:cond delay="1750"/>
                            </p:stCondLst>
                            <p:childTnLst>
                              <p:par>
                                <p:cTn id="67" presetID="50" presetClass="entr" presetSubtype="0" decel="100000"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strVal val="#ppt_w+.3"/>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Effect transition="in" filter="fade">
                                      <p:cBhvr>
                                        <p:cTn id="71" dur="1000"/>
                                        <p:tgtEl>
                                          <p:spTgt spid="9"/>
                                        </p:tgtEl>
                                      </p:cBhvr>
                                    </p:animEffect>
                                  </p:childTnLst>
                                </p:cTn>
                              </p:par>
                              <p:par>
                                <p:cTn id="72" presetID="50" presetClass="entr" presetSubtype="0" decel="100000" fill="hold" grpId="0" nodeType="withEffect">
                                  <p:stCondLst>
                                    <p:cond delay="25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strVal val="#ppt_w+.3"/>
                                          </p:val>
                                        </p:tav>
                                        <p:tav tm="100000">
                                          <p:val>
                                            <p:strVal val="#ppt_w"/>
                                          </p:val>
                                        </p:tav>
                                      </p:tavLst>
                                    </p:anim>
                                    <p:anim calcmode="lin" valueType="num">
                                      <p:cBhvr>
                                        <p:cTn id="75" dur="1000" fill="hold"/>
                                        <p:tgtEl>
                                          <p:spTgt spid="10"/>
                                        </p:tgtEl>
                                        <p:attrNameLst>
                                          <p:attrName>ppt_h</p:attrName>
                                        </p:attrNameLst>
                                      </p:cBhvr>
                                      <p:tavLst>
                                        <p:tav tm="0">
                                          <p:val>
                                            <p:strVal val="#ppt_h"/>
                                          </p:val>
                                        </p:tav>
                                        <p:tav tm="100000">
                                          <p:val>
                                            <p:strVal val="#ppt_h"/>
                                          </p:val>
                                        </p:tav>
                                      </p:tavLst>
                                    </p:anim>
                                    <p:animEffect transition="in" filter="fade">
                                      <p:cBhvr>
                                        <p:cTn id="7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5" grpId="0"/>
      <p:bldP spid="6" grpId="0"/>
      <p:bldP spid="9" grpId="0" animBg="1"/>
      <p:bldP spid="10" grpId="0" animBg="1"/>
      <p:bldP spid="14" grpId="0"/>
      <p:bldP spid="14" grpId="1"/>
      <p:bldP spid="15" grpId="0"/>
      <p:bldP spid="22" grpId="0" animBg="1"/>
      <p:bldP spid="23" grpId="0" animBg="1"/>
      <p:bldP spid="24" grpId="0" animBg="1"/>
      <p:bldP spid="26" grpId="0" animBg="1"/>
      <p:bldP spid="29" grpId="0" animBg="1"/>
      <p:bldP spid="30"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l="12157"/>
          <a:stretch>
            <a:fillRect/>
          </a:stretch>
        </p:blipFill>
        <p:spPr>
          <a:xfrm>
            <a:off x="1392702" y="2137423"/>
            <a:ext cx="9709296" cy="2334970"/>
          </a:xfrm>
          <a:custGeom>
            <a:avLst/>
            <a:gdLst>
              <a:gd name="connsiteX0" fmla="*/ 0 w 9709296"/>
              <a:gd name="connsiteY0" fmla="*/ 0 h 2334970"/>
              <a:gd name="connsiteX1" fmla="*/ 9709296 w 9709296"/>
              <a:gd name="connsiteY1" fmla="*/ 0 h 2334970"/>
              <a:gd name="connsiteX2" fmla="*/ 9709296 w 9709296"/>
              <a:gd name="connsiteY2" fmla="*/ 2334970 h 2334970"/>
              <a:gd name="connsiteX3" fmla="*/ 0 w 9709296"/>
              <a:gd name="connsiteY3" fmla="*/ 2334970 h 2334970"/>
            </a:gdLst>
            <a:ahLst/>
            <a:cxnLst>
              <a:cxn ang="0">
                <a:pos x="connsiteX0" y="connsiteY0"/>
              </a:cxn>
              <a:cxn ang="0">
                <a:pos x="connsiteX1" y="connsiteY1"/>
              </a:cxn>
              <a:cxn ang="0">
                <a:pos x="connsiteX2" y="connsiteY2"/>
              </a:cxn>
              <a:cxn ang="0">
                <a:pos x="connsiteX3" y="connsiteY3"/>
              </a:cxn>
            </a:cxnLst>
            <a:rect l="l" t="t" r="r" b="b"/>
            <a:pathLst>
              <a:path w="9709296" h="2334970">
                <a:moveTo>
                  <a:pt x="0" y="0"/>
                </a:moveTo>
                <a:lnTo>
                  <a:pt x="9709296" y="0"/>
                </a:lnTo>
                <a:lnTo>
                  <a:pt x="9709296" y="2334970"/>
                </a:lnTo>
                <a:lnTo>
                  <a:pt x="0" y="2334970"/>
                </a:lnTo>
                <a:close/>
              </a:path>
            </a:pathLst>
          </a:custGeom>
        </p:spPr>
      </p:pic>
      <p:sp>
        <p:nvSpPr>
          <p:cNvPr id="7" name="圆角矩形 6"/>
          <p:cNvSpPr/>
          <p:nvPr/>
        </p:nvSpPr>
        <p:spPr>
          <a:xfrm>
            <a:off x="2124221" y="1929791"/>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完成情况</a:t>
            </a:r>
          </a:p>
        </p:txBody>
      </p:sp>
      <p:grpSp>
        <p:nvGrpSpPr>
          <p:cNvPr id="9" name="组合 8"/>
          <p:cNvGrpSpPr/>
          <p:nvPr/>
        </p:nvGrpSpPr>
        <p:grpSpPr>
          <a:xfrm>
            <a:off x="2124220" y="2531319"/>
            <a:ext cx="3179299" cy="1340257"/>
            <a:chOff x="8143731" y="1931262"/>
            <a:chExt cx="3179299" cy="1340257"/>
          </a:xfrm>
        </p:grpSpPr>
        <p:cxnSp>
          <p:nvCxnSpPr>
            <p:cNvPr id="10" name="直接连接符 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1" y="2378967"/>
              <a:ext cx="3179299" cy="892552"/>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cs typeface="+mn-ea"/>
                <a:sym typeface="+mn-lt"/>
              </a:endParaRP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sp>
        <p:nvSpPr>
          <p:cNvPr id="13" name="圆角矩形 12"/>
          <p:cNvSpPr/>
          <p:nvPr/>
        </p:nvSpPr>
        <p:spPr>
          <a:xfrm>
            <a:off x="7143157" y="1929791"/>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完成情况</a:t>
            </a:r>
          </a:p>
        </p:txBody>
      </p:sp>
      <p:grpSp>
        <p:nvGrpSpPr>
          <p:cNvPr id="14" name="组合 13"/>
          <p:cNvGrpSpPr/>
          <p:nvPr/>
        </p:nvGrpSpPr>
        <p:grpSpPr>
          <a:xfrm>
            <a:off x="7143156" y="2531319"/>
            <a:ext cx="3179299" cy="1340257"/>
            <a:chOff x="8143731" y="1931262"/>
            <a:chExt cx="3179299" cy="1340257"/>
          </a:xfrm>
        </p:grpSpPr>
        <p:cxnSp>
          <p:nvCxnSpPr>
            <p:cNvPr id="15" name="直接连接符 14"/>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03E0C68-DA60-417A-94AF-3E2A39D1D51A}"/>
                </a:ext>
              </a:extLst>
            </p:cNvPr>
            <p:cNvSpPr txBox="1"/>
            <p:nvPr/>
          </p:nvSpPr>
          <p:spPr>
            <a:xfrm>
              <a:off x="8143731" y="2378967"/>
              <a:ext cx="3179299" cy="892552"/>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cs typeface="+mn-ea"/>
                <a:sym typeface="+mn-lt"/>
              </a:endParaRPr>
            </a:p>
          </p:txBody>
        </p:sp>
        <p:sp>
          <p:nvSpPr>
            <p:cNvPr id="17"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sp>
        <p:nvSpPr>
          <p:cNvPr id="18" name="圆角矩形 17"/>
          <p:cNvSpPr/>
          <p:nvPr/>
        </p:nvSpPr>
        <p:spPr>
          <a:xfrm>
            <a:off x="2124221" y="4275713"/>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完成情况</a:t>
            </a:r>
          </a:p>
        </p:txBody>
      </p:sp>
      <p:grpSp>
        <p:nvGrpSpPr>
          <p:cNvPr id="19" name="组合 18"/>
          <p:cNvGrpSpPr/>
          <p:nvPr/>
        </p:nvGrpSpPr>
        <p:grpSpPr>
          <a:xfrm>
            <a:off x="2124220" y="4877241"/>
            <a:ext cx="3179299" cy="1340257"/>
            <a:chOff x="8143731" y="1931262"/>
            <a:chExt cx="3179299" cy="1340257"/>
          </a:xfrm>
        </p:grpSpPr>
        <p:cxnSp>
          <p:nvCxnSpPr>
            <p:cNvPr id="20" name="直接连接符 1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03E0C68-DA60-417A-94AF-3E2A39D1D51A}"/>
                </a:ext>
              </a:extLst>
            </p:cNvPr>
            <p:cNvSpPr txBox="1"/>
            <p:nvPr/>
          </p:nvSpPr>
          <p:spPr>
            <a:xfrm>
              <a:off x="8143731" y="2378967"/>
              <a:ext cx="3179299" cy="892552"/>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cs typeface="+mn-ea"/>
                <a:sym typeface="+mn-lt"/>
              </a:endParaRPr>
            </a:p>
          </p:txBody>
        </p:sp>
        <p:sp>
          <p:nvSpPr>
            <p:cNvPr id="22"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sp>
        <p:nvSpPr>
          <p:cNvPr id="23" name="圆角矩形 22"/>
          <p:cNvSpPr/>
          <p:nvPr/>
        </p:nvSpPr>
        <p:spPr>
          <a:xfrm>
            <a:off x="7143157" y="4275713"/>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完成情况</a:t>
            </a:r>
          </a:p>
        </p:txBody>
      </p:sp>
      <p:grpSp>
        <p:nvGrpSpPr>
          <p:cNvPr id="24" name="组合 23"/>
          <p:cNvGrpSpPr/>
          <p:nvPr/>
        </p:nvGrpSpPr>
        <p:grpSpPr>
          <a:xfrm>
            <a:off x="7143156" y="4877241"/>
            <a:ext cx="3179299" cy="1340257"/>
            <a:chOff x="8143731" y="1931262"/>
            <a:chExt cx="3179299" cy="1340257"/>
          </a:xfrm>
        </p:grpSpPr>
        <p:cxnSp>
          <p:nvCxnSpPr>
            <p:cNvPr id="25" name="直接连接符 24"/>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503E0C68-DA60-417A-94AF-3E2A39D1D51A}"/>
                </a:ext>
              </a:extLst>
            </p:cNvPr>
            <p:cNvSpPr txBox="1"/>
            <p:nvPr/>
          </p:nvSpPr>
          <p:spPr>
            <a:xfrm>
              <a:off x="8143731" y="2378967"/>
              <a:ext cx="3179299" cy="892552"/>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点击输入简要文字解说，解说文字尽量概括精炼，不用多余的文字修饰简洁精准点击输入简要文字解说解说文字尽量概括精炼</a:t>
              </a:r>
            </a:p>
            <a:p>
              <a:pPr algn="just">
                <a:lnSpc>
                  <a:spcPct val="130000"/>
                </a:lnSpc>
              </a:pPr>
              <a:endParaRPr lang="zh-CN" altLang="en-US" sz="1000" dirty="0">
                <a:solidFill>
                  <a:srgbClr val="686769"/>
                </a:solidFill>
                <a:cs typeface="+mn-ea"/>
                <a:sym typeface="+mn-lt"/>
              </a:endParaRPr>
            </a:p>
          </p:txBody>
        </p:sp>
        <p:sp>
          <p:nvSpPr>
            <p:cNvPr id="27"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31" name="组合 30"/>
          <p:cNvGrpSpPr/>
          <p:nvPr/>
        </p:nvGrpSpPr>
        <p:grpSpPr>
          <a:xfrm>
            <a:off x="3320458" y="458741"/>
            <a:ext cx="5572519" cy="785143"/>
            <a:chOff x="1679798" y="438128"/>
            <a:chExt cx="5572519" cy="785143"/>
          </a:xfrm>
        </p:grpSpPr>
        <p:sp>
          <p:nvSpPr>
            <p:cNvPr id="32" name="文本框 3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工作完成情况</a:t>
              </a:r>
            </a:p>
          </p:txBody>
        </p:sp>
        <p:sp>
          <p:nvSpPr>
            <p:cNvPr id="33" name="文本框 3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28381778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6692" y="3207331"/>
            <a:ext cx="10460182"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1648898" y="3523274"/>
            <a:ext cx="1613288" cy="2261245"/>
            <a:chOff x="1570341" y="3521676"/>
            <a:chExt cx="1300847" cy="1823319"/>
          </a:xfrm>
        </p:grpSpPr>
        <p:grpSp>
          <p:nvGrpSpPr>
            <p:cNvPr id="7" name="组合 6"/>
            <p:cNvGrpSpPr/>
            <p:nvPr/>
          </p:nvGrpSpPr>
          <p:grpSpPr>
            <a:xfrm>
              <a:off x="1570341" y="3521676"/>
              <a:ext cx="1300847" cy="1341645"/>
              <a:chOff x="1557984" y="3645243"/>
              <a:chExt cx="1300847" cy="1341645"/>
            </a:xfrm>
          </p:grpSpPr>
          <p:graphicFrame>
            <p:nvGraphicFramePr>
              <p:cNvPr id="5" name="图表 4"/>
              <p:cNvGraphicFramePr/>
              <p:nvPr>
                <p:extLst>
                  <p:ext uri="{D42A27DB-BD31-4B8C-83A1-F6EECF244321}">
                    <p14:modId xmlns:p14="http://schemas.microsoft.com/office/powerpoint/2010/main" val="375968001"/>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75%</a:t>
                </a:r>
              </a:p>
            </p:txBody>
          </p:sp>
        </p:grpSp>
        <p:sp>
          <p:nvSpPr>
            <p:cNvPr id="8" name="矩形 7"/>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重点生产数据</a:t>
              </a:r>
              <a:endParaRPr lang="en-US" altLang="zh-CN" sz="1400" b="1" dirty="0">
                <a:solidFill>
                  <a:schemeClr val="tx1">
                    <a:lumMod val="85000"/>
                    <a:lumOff val="15000"/>
                  </a:schemeClr>
                </a:solidFill>
                <a:cs typeface="+mn-ea"/>
                <a:sym typeface="+mn-lt"/>
              </a:endParaRPr>
            </a:p>
          </p:txBody>
        </p:sp>
      </p:grpSp>
      <p:grpSp>
        <p:nvGrpSpPr>
          <p:cNvPr id="10" name="组合 9"/>
          <p:cNvGrpSpPr/>
          <p:nvPr/>
        </p:nvGrpSpPr>
        <p:grpSpPr>
          <a:xfrm>
            <a:off x="4046108" y="3523274"/>
            <a:ext cx="1613288" cy="2261245"/>
            <a:chOff x="1570341" y="3521676"/>
            <a:chExt cx="1300847" cy="1823319"/>
          </a:xfrm>
        </p:grpSpPr>
        <p:grpSp>
          <p:nvGrpSpPr>
            <p:cNvPr id="11" name="组合 10"/>
            <p:cNvGrpSpPr/>
            <p:nvPr/>
          </p:nvGrpSpPr>
          <p:grpSpPr>
            <a:xfrm>
              <a:off x="1570341" y="3521676"/>
              <a:ext cx="1300847" cy="1341645"/>
              <a:chOff x="1557984" y="3645243"/>
              <a:chExt cx="1300847" cy="1341645"/>
            </a:xfrm>
          </p:grpSpPr>
          <p:graphicFrame>
            <p:nvGraphicFramePr>
              <p:cNvPr id="13" name="图表 12"/>
              <p:cNvGraphicFramePr/>
              <p:nvPr>
                <p:extLst>
                  <p:ext uri="{D42A27DB-BD31-4B8C-83A1-F6EECF244321}">
                    <p14:modId xmlns:p14="http://schemas.microsoft.com/office/powerpoint/2010/main" val="4105210823"/>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66%</a:t>
                </a:r>
              </a:p>
            </p:txBody>
          </p:sp>
        </p:grpSp>
        <p:sp>
          <p:nvSpPr>
            <p:cNvPr id="12" name="矩形 11"/>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科技技术含量</a:t>
              </a:r>
              <a:endParaRPr lang="en-US" altLang="zh-CN" sz="1400" b="1" dirty="0">
                <a:solidFill>
                  <a:schemeClr val="tx1">
                    <a:lumMod val="85000"/>
                    <a:lumOff val="15000"/>
                  </a:schemeClr>
                </a:solidFill>
                <a:cs typeface="+mn-ea"/>
                <a:sym typeface="+mn-lt"/>
              </a:endParaRPr>
            </a:p>
          </p:txBody>
        </p:sp>
      </p:grpSp>
      <p:grpSp>
        <p:nvGrpSpPr>
          <p:cNvPr id="15" name="组合 14"/>
          <p:cNvGrpSpPr/>
          <p:nvPr/>
        </p:nvGrpSpPr>
        <p:grpSpPr>
          <a:xfrm>
            <a:off x="6443318" y="3523274"/>
            <a:ext cx="1613288" cy="2261245"/>
            <a:chOff x="1570341" y="3521676"/>
            <a:chExt cx="1300847" cy="1823319"/>
          </a:xfrm>
        </p:grpSpPr>
        <p:grpSp>
          <p:nvGrpSpPr>
            <p:cNvPr id="16" name="组合 15"/>
            <p:cNvGrpSpPr/>
            <p:nvPr/>
          </p:nvGrpSpPr>
          <p:grpSpPr>
            <a:xfrm>
              <a:off x="1570341" y="3521676"/>
              <a:ext cx="1300847" cy="1341645"/>
              <a:chOff x="1557984" y="3645243"/>
              <a:chExt cx="1300847" cy="1341645"/>
            </a:xfrm>
          </p:grpSpPr>
          <p:graphicFrame>
            <p:nvGraphicFramePr>
              <p:cNvPr id="18" name="图表 17"/>
              <p:cNvGraphicFramePr/>
              <p:nvPr>
                <p:extLst>
                  <p:ext uri="{D42A27DB-BD31-4B8C-83A1-F6EECF244321}">
                    <p14:modId xmlns:p14="http://schemas.microsoft.com/office/powerpoint/2010/main" val="1656712484"/>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45%</a:t>
                </a:r>
              </a:p>
            </p:txBody>
          </p:sp>
        </p:grpSp>
        <p:sp>
          <p:nvSpPr>
            <p:cNvPr id="17" name="矩形 16"/>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市场饱和力度</a:t>
              </a:r>
              <a:endParaRPr lang="en-US" altLang="zh-CN" sz="1400" b="1" dirty="0">
                <a:solidFill>
                  <a:schemeClr val="tx1">
                    <a:lumMod val="85000"/>
                    <a:lumOff val="15000"/>
                  </a:schemeClr>
                </a:solidFill>
                <a:cs typeface="+mn-ea"/>
                <a:sym typeface="+mn-lt"/>
              </a:endParaRPr>
            </a:p>
          </p:txBody>
        </p:sp>
      </p:grpSp>
      <p:grpSp>
        <p:nvGrpSpPr>
          <p:cNvPr id="20" name="组合 19"/>
          <p:cNvGrpSpPr/>
          <p:nvPr/>
        </p:nvGrpSpPr>
        <p:grpSpPr>
          <a:xfrm>
            <a:off x="8840528" y="3523274"/>
            <a:ext cx="1613288" cy="2261245"/>
            <a:chOff x="1570341" y="3521676"/>
            <a:chExt cx="1300847" cy="1823319"/>
          </a:xfrm>
        </p:grpSpPr>
        <p:grpSp>
          <p:nvGrpSpPr>
            <p:cNvPr id="21" name="组合 20"/>
            <p:cNvGrpSpPr/>
            <p:nvPr/>
          </p:nvGrpSpPr>
          <p:grpSpPr>
            <a:xfrm>
              <a:off x="1570341" y="3521676"/>
              <a:ext cx="1300847" cy="1341645"/>
              <a:chOff x="1557984" y="3645243"/>
              <a:chExt cx="1300847" cy="1341645"/>
            </a:xfrm>
          </p:grpSpPr>
          <p:graphicFrame>
            <p:nvGraphicFramePr>
              <p:cNvPr id="23" name="图表 22"/>
              <p:cNvGraphicFramePr/>
              <p:nvPr>
                <p:extLst>
                  <p:ext uri="{D42A27DB-BD31-4B8C-83A1-F6EECF244321}">
                    <p14:modId xmlns:p14="http://schemas.microsoft.com/office/powerpoint/2010/main" val="3705950447"/>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82</a:t>
                </a:r>
                <a:r>
                  <a:rPr lang="en-US" altLang="zh-CN" sz="1600" b="1" dirty="0">
                    <a:solidFill>
                      <a:schemeClr val="tx1">
                        <a:lumMod val="85000"/>
                        <a:lumOff val="15000"/>
                      </a:schemeClr>
                    </a:solidFill>
                    <a:cs typeface="+mn-ea"/>
                    <a:sym typeface="+mn-lt"/>
                  </a:rPr>
                  <a:t>%</a:t>
                </a:r>
              </a:p>
            </p:txBody>
          </p:sp>
        </p:grpSp>
        <p:sp>
          <p:nvSpPr>
            <p:cNvPr id="22" name="矩形 21"/>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就业人员规划</a:t>
              </a:r>
              <a:endParaRPr lang="en-US" altLang="zh-CN" sz="1400" b="1" dirty="0">
                <a:solidFill>
                  <a:schemeClr val="tx1">
                    <a:lumMod val="85000"/>
                    <a:lumOff val="15000"/>
                  </a:schemeClr>
                </a:solidFill>
                <a:cs typeface="+mn-ea"/>
                <a:sym typeface="+mn-lt"/>
              </a:endParaRPr>
            </a:p>
          </p:txBody>
        </p:sp>
      </p:grpSp>
      <p:sp>
        <p:nvSpPr>
          <p:cNvPr id="25" name="TextBox 14"/>
          <p:cNvSpPr txBox="1"/>
          <p:nvPr/>
        </p:nvSpPr>
        <p:spPr>
          <a:xfrm>
            <a:off x="5287125" y="2361817"/>
            <a:ext cx="5254861" cy="784830"/>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如果你今天不努力，明天也不努力，那么你的人生只是在重复而已你要坚信每天叫醒你的不是闹钟，而是心中的梦想，新的一天开始了，你唯一应该努力去超越的人，是过去的自己。如果你今天不努力</a:t>
            </a:r>
            <a:endParaRPr lang="en-US" altLang="zh-CN" sz="1000" kern="0" dirty="0">
              <a:solidFill>
                <a:schemeClr val="tx1">
                  <a:lumMod val="85000"/>
                  <a:lumOff val="15000"/>
                </a:schemeClr>
              </a:solidFill>
              <a:latin typeface="+mn-lt"/>
              <a:ea typeface="+mn-ea"/>
              <a:cs typeface="+mn-ea"/>
              <a:sym typeface="+mn-lt"/>
            </a:endParaRPr>
          </a:p>
        </p:txBody>
      </p:sp>
      <p:sp>
        <p:nvSpPr>
          <p:cNvPr id="26" name="文本框 25"/>
          <p:cNvSpPr txBox="1"/>
          <p:nvPr/>
        </p:nvSpPr>
        <p:spPr>
          <a:xfrm>
            <a:off x="1271078" y="2365634"/>
            <a:ext cx="2775030"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项目完成情况及成果</a:t>
            </a:r>
          </a:p>
        </p:txBody>
      </p:sp>
      <p:sp>
        <p:nvSpPr>
          <p:cNvPr id="27" name="文本框 26"/>
          <p:cNvSpPr txBox="1"/>
          <p:nvPr/>
        </p:nvSpPr>
        <p:spPr>
          <a:xfrm>
            <a:off x="1271078" y="2730933"/>
            <a:ext cx="2775030" cy="369332"/>
          </a:xfrm>
          <a:prstGeom prst="rect">
            <a:avLst/>
          </a:prstGeom>
          <a:noFill/>
        </p:spPr>
        <p:txBody>
          <a:bodyPr wrap="square" rtlCol="0">
            <a:spAutoFit/>
          </a:bodyPr>
          <a:lstStyle/>
          <a:p>
            <a:r>
              <a:rPr lang="zh-CN" altLang="en-US" dirty="0">
                <a:solidFill>
                  <a:schemeClr val="tx1">
                    <a:lumMod val="85000"/>
                    <a:lumOff val="15000"/>
                  </a:schemeClr>
                </a:solidFill>
                <a:cs typeface="+mn-ea"/>
                <a:sym typeface="+mn-lt"/>
              </a:rPr>
              <a:t>打造尖端品质服务</a:t>
            </a:r>
          </a:p>
        </p:txBody>
      </p:sp>
      <p:cxnSp>
        <p:nvCxnSpPr>
          <p:cNvPr id="28" name="直接连接符 27"/>
          <p:cNvCxnSpPr/>
          <p:nvPr/>
        </p:nvCxnSpPr>
        <p:spPr>
          <a:xfrm flipH="1">
            <a:off x="3755632" y="2549360"/>
            <a:ext cx="385010" cy="435179"/>
          </a:xfrm>
          <a:prstGeom prst="line">
            <a:avLst/>
          </a:prstGeom>
          <a:ln>
            <a:solidFill>
              <a:srgbClr val="52A4AE"/>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320458" y="458741"/>
            <a:ext cx="5572519" cy="785143"/>
            <a:chOff x="1679798" y="438128"/>
            <a:chExt cx="5572519" cy="785143"/>
          </a:xfrm>
        </p:grpSpPr>
        <p:sp>
          <p:nvSpPr>
            <p:cNvPr id="33" name="文本框 32"/>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工作完成情况</a:t>
              </a:r>
            </a:p>
          </p:txBody>
        </p:sp>
        <p:sp>
          <p:nvSpPr>
            <p:cNvPr id="34" name="文本框 33"/>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6452659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18" presetClass="entr" presetSubtype="6"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strips(downRight)">
                                      <p:cBhvr>
                                        <p:cTn id="15" dur="500"/>
                                        <p:tgtEl>
                                          <p:spTgt spid="25">
                                            <p:txEl>
                                              <p:pRg st="0" end="0"/>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D0478F64-B95C-43A3-AA9A-DBA08ADF1114}"/>
              </a:ext>
            </a:extLst>
          </p:cNvPr>
          <p:cNvGrpSpPr/>
          <p:nvPr/>
        </p:nvGrpSpPr>
        <p:grpSpPr>
          <a:xfrm>
            <a:off x="2131292" y="3781955"/>
            <a:ext cx="2477305" cy="921628"/>
            <a:chOff x="8784483" y="2133650"/>
            <a:chExt cx="2477305" cy="921628"/>
          </a:xfrm>
        </p:grpSpPr>
        <p:sp>
          <p:nvSpPr>
            <p:cNvPr id="8" name="TextBox 43">
              <a:extLst>
                <a:ext uri="{FF2B5EF4-FFF2-40B4-BE49-F238E27FC236}">
                  <a16:creationId xmlns:a16="http://schemas.microsoft.com/office/drawing/2014/main" id="{DB37EFA1-E408-4BEA-B1DD-D2B2ACB8E2E8}"/>
                </a:ext>
              </a:extLst>
            </p:cNvPr>
            <p:cNvSpPr txBox="1"/>
            <p:nvPr/>
          </p:nvSpPr>
          <p:spPr>
            <a:xfrm>
              <a:off x="8785373" y="2477491"/>
              <a:ext cx="2133944" cy="57778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与客户保持友好，职业的眼部接触</a:t>
              </a:r>
            </a:p>
          </p:txBody>
        </p:sp>
        <p:sp>
          <p:nvSpPr>
            <p:cNvPr id="9" name="TextBox 44">
              <a:extLst>
                <a:ext uri="{FF2B5EF4-FFF2-40B4-BE49-F238E27FC236}">
                  <a16:creationId xmlns:a16="http://schemas.microsoft.com/office/drawing/2014/main" id="{8B495B3F-1788-4A46-BE37-CB63046DF190}"/>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项目</a:t>
              </a:r>
              <a:endParaRPr lang="zh-CN" altLang="zh-CN" sz="1600" b="1" dirty="0">
                <a:solidFill>
                  <a:schemeClr val="tx1">
                    <a:lumMod val="75000"/>
                    <a:lumOff val="25000"/>
                  </a:schemeClr>
                </a:solidFill>
                <a:cs typeface="+mn-ea"/>
                <a:sym typeface="+mn-lt"/>
              </a:endParaRPr>
            </a:p>
          </p:txBody>
        </p:sp>
      </p:grpSp>
      <p:sp>
        <p:nvSpPr>
          <p:cNvPr id="10" name="文本框 29">
            <a:extLst>
              <a:ext uri="{FF2B5EF4-FFF2-40B4-BE49-F238E27FC236}">
                <a16:creationId xmlns:a16="http://schemas.microsoft.com/office/drawing/2014/main" id="{9DEE21EA-9EA6-4A2A-98C5-ED8CA11A9711}"/>
              </a:ext>
            </a:extLst>
          </p:cNvPr>
          <p:cNvSpPr txBox="1">
            <a:spLocks noChangeArrowheads="1"/>
          </p:cNvSpPr>
          <p:nvPr/>
        </p:nvSpPr>
        <p:spPr bwMode="auto">
          <a:xfrm>
            <a:off x="1574144" y="3837468"/>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01</a:t>
            </a:r>
            <a:endParaRPr lang="zh-CN" altLang="en-US" sz="2000" dirty="0">
              <a:solidFill>
                <a:schemeClr val="bg1"/>
              </a:solidFill>
              <a:effectLst/>
              <a:latin typeface="+mn-lt"/>
              <a:ea typeface="+mn-ea"/>
              <a:cs typeface="+mn-ea"/>
              <a:sym typeface="+mn-lt"/>
            </a:endParaRPr>
          </a:p>
        </p:txBody>
      </p:sp>
      <p:grpSp>
        <p:nvGrpSpPr>
          <p:cNvPr id="11" name="组合 10">
            <a:extLst>
              <a:ext uri="{FF2B5EF4-FFF2-40B4-BE49-F238E27FC236}">
                <a16:creationId xmlns:a16="http://schemas.microsoft.com/office/drawing/2014/main" id="{29E8A107-22F8-4B8D-A2B9-E33BE1826834}"/>
              </a:ext>
            </a:extLst>
          </p:cNvPr>
          <p:cNvGrpSpPr/>
          <p:nvPr/>
        </p:nvGrpSpPr>
        <p:grpSpPr>
          <a:xfrm>
            <a:off x="5371936" y="3781955"/>
            <a:ext cx="2477305" cy="665147"/>
            <a:chOff x="8784483" y="2133650"/>
            <a:chExt cx="2477305" cy="665147"/>
          </a:xfrm>
        </p:grpSpPr>
        <p:sp>
          <p:nvSpPr>
            <p:cNvPr id="12" name="TextBox 47">
              <a:extLst>
                <a:ext uri="{FF2B5EF4-FFF2-40B4-BE49-F238E27FC236}">
                  <a16:creationId xmlns:a16="http://schemas.microsoft.com/office/drawing/2014/main" id="{516ADBCA-8A2C-435C-AB20-0BDD4735A4F7}"/>
                </a:ext>
              </a:extLst>
            </p:cNvPr>
            <p:cNvSpPr txBox="1"/>
            <p:nvPr/>
          </p:nvSpPr>
          <p:spPr>
            <a:xfrm>
              <a:off x="8785373" y="2477491"/>
              <a:ext cx="2133944" cy="3213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保持热情，温和雅致的形象</a:t>
              </a:r>
            </a:p>
          </p:txBody>
        </p:sp>
        <p:sp>
          <p:nvSpPr>
            <p:cNvPr id="13" name="TextBox 48">
              <a:extLst>
                <a:ext uri="{FF2B5EF4-FFF2-40B4-BE49-F238E27FC236}">
                  <a16:creationId xmlns:a16="http://schemas.microsoft.com/office/drawing/2014/main" id="{1276ADF1-D9AB-494A-8ED1-E8467433C29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数据</a:t>
              </a:r>
              <a:endParaRPr lang="zh-CN" altLang="zh-CN" sz="1600" b="1" dirty="0">
                <a:solidFill>
                  <a:schemeClr val="tx1">
                    <a:lumMod val="75000"/>
                    <a:lumOff val="25000"/>
                  </a:schemeClr>
                </a:solidFill>
                <a:cs typeface="+mn-ea"/>
                <a:sym typeface="+mn-lt"/>
              </a:endParaRPr>
            </a:p>
          </p:txBody>
        </p:sp>
      </p:grpSp>
      <p:sp>
        <p:nvSpPr>
          <p:cNvPr id="14" name="文本框 29">
            <a:extLst>
              <a:ext uri="{FF2B5EF4-FFF2-40B4-BE49-F238E27FC236}">
                <a16:creationId xmlns:a16="http://schemas.microsoft.com/office/drawing/2014/main" id="{A3FBBC4E-D39C-43E7-A55A-9279018684D8}"/>
              </a:ext>
            </a:extLst>
          </p:cNvPr>
          <p:cNvSpPr txBox="1">
            <a:spLocks noChangeArrowheads="1"/>
          </p:cNvSpPr>
          <p:nvPr/>
        </p:nvSpPr>
        <p:spPr bwMode="auto">
          <a:xfrm>
            <a:off x="4814788" y="3837468"/>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02</a:t>
            </a:r>
            <a:endParaRPr lang="zh-CN" altLang="en-US" sz="2000" dirty="0">
              <a:solidFill>
                <a:schemeClr val="bg1"/>
              </a:solidFill>
              <a:effectLst/>
              <a:latin typeface="+mn-lt"/>
              <a:ea typeface="+mn-ea"/>
              <a:cs typeface="+mn-ea"/>
              <a:sym typeface="+mn-lt"/>
            </a:endParaRPr>
          </a:p>
        </p:txBody>
      </p:sp>
      <p:grpSp>
        <p:nvGrpSpPr>
          <p:cNvPr id="16" name="组合 15">
            <a:extLst>
              <a:ext uri="{FF2B5EF4-FFF2-40B4-BE49-F238E27FC236}">
                <a16:creationId xmlns:a16="http://schemas.microsoft.com/office/drawing/2014/main" id="{52561DE8-DBA1-4044-957D-B6A887A412FF}"/>
              </a:ext>
            </a:extLst>
          </p:cNvPr>
          <p:cNvGrpSpPr/>
          <p:nvPr/>
        </p:nvGrpSpPr>
        <p:grpSpPr>
          <a:xfrm>
            <a:off x="8612581" y="3781955"/>
            <a:ext cx="2477305" cy="665147"/>
            <a:chOff x="8784483" y="2133650"/>
            <a:chExt cx="2477305" cy="665147"/>
          </a:xfrm>
        </p:grpSpPr>
        <p:sp>
          <p:nvSpPr>
            <p:cNvPr id="17" name="TextBox 51">
              <a:extLst>
                <a:ext uri="{FF2B5EF4-FFF2-40B4-BE49-F238E27FC236}">
                  <a16:creationId xmlns:a16="http://schemas.microsoft.com/office/drawing/2014/main" id="{DB9A1C67-03D1-4C64-A111-681C1AC4E0BB}"/>
                </a:ext>
              </a:extLst>
            </p:cNvPr>
            <p:cNvSpPr txBox="1"/>
            <p:nvPr/>
          </p:nvSpPr>
          <p:spPr>
            <a:xfrm>
              <a:off x="8785373" y="2477491"/>
              <a:ext cx="2133944" cy="3213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自然、亲切、舒缓</a:t>
              </a:r>
            </a:p>
          </p:txBody>
        </p:sp>
        <p:sp>
          <p:nvSpPr>
            <p:cNvPr id="18" name="TextBox 52">
              <a:extLst>
                <a:ext uri="{FF2B5EF4-FFF2-40B4-BE49-F238E27FC236}">
                  <a16:creationId xmlns:a16="http://schemas.microsoft.com/office/drawing/2014/main" id="{99D4E6CA-07CF-4D5B-B47C-2A9171E5B2D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营销</a:t>
              </a:r>
              <a:endParaRPr lang="zh-CN" altLang="zh-CN" sz="1600" b="1" dirty="0">
                <a:solidFill>
                  <a:schemeClr val="tx1">
                    <a:lumMod val="75000"/>
                    <a:lumOff val="25000"/>
                  </a:schemeClr>
                </a:solidFill>
                <a:cs typeface="+mn-ea"/>
                <a:sym typeface="+mn-lt"/>
              </a:endParaRPr>
            </a:p>
          </p:txBody>
        </p:sp>
      </p:grpSp>
      <p:sp>
        <p:nvSpPr>
          <p:cNvPr id="20" name="文本框 29">
            <a:extLst>
              <a:ext uri="{FF2B5EF4-FFF2-40B4-BE49-F238E27FC236}">
                <a16:creationId xmlns:a16="http://schemas.microsoft.com/office/drawing/2014/main" id="{B69A33F6-7429-4142-A233-0FE032792EAA}"/>
              </a:ext>
            </a:extLst>
          </p:cNvPr>
          <p:cNvSpPr txBox="1">
            <a:spLocks noChangeArrowheads="1"/>
          </p:cNvSpPr>
          <p:nvPr/>
        </p:nvSpPr>
        <p:spPr bwMode="auto">
          <a:xfrm>
            <a:off x="8055433" y="3837468"/>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03</a:t>
            </a:r>
            <a:endParaRPr lang="zh-CN" altLang="en-US" sz="2000" dirty="0">
              <a:solidFill>
                <a:schemeClr val="bg1"/>
              </a:solidFill>
              <a:effectLst/>
              <a:latin typeface="+mn-lt"/>
              <a:ea typeface="+mn-ea"/>
              <a:cs typeface="+mn-ea"/>
              <a:sym typeface="+mn-lt"/>
            </a:endParaRPr>
          </a:p>
        </p:txBody>
      </p:sp>
      <p:pic>
        <p:nvPicPr>
          <p:cNvPr id="21" name="Picture 3">
            <a:extLst>
              <a:ext uri="{FF2B5EF4-FFF2-40B4-BE49-F238E27FC236}">
                <a16:creationId xmlns:a16="http://schemas.microsoft.com/office/drawing/2014/main" id="{F55EFAA0-24B7-4306-A5BC-CB230093C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2722" y="1614358"/>
            <a:ext cx="2751528" cy="1834352"/>
          </a:xfrm>
          <a:prstGeom prst="rect">
            <a:avLst/>
          </a:prstGeom>
          <a:noFill/>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10B6CB71-A5DF-458E-A593-08973838CB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32362" y="1614358"/>
            <a:ext cx="2751528" cy="1834352"/>
          </a:xfrm>
          <a:prstGeom prst="rect">
            <a:avLst/>
          </a:prstGeom>
          <a:noFill/>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23" name="Picture 5">
            <a:extLst>
              <a:ext uri="{FF2B5EF4-FFF2-40B4-BE49-F238E27FC236}">
                <a16:creationId xmlns:a16="http://schemas.microsoft.com/office/drawing/2014/main" id="{239F5CF0-6619-4E1E-9002-C62A8EF5D1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92002" y="1614358"/>
            <a:ext cx="2751528" cy="1834352"/>
          </a:xfrm>
          <a:prstGeom prst="rect">
            <a:avLst/>
          </a:prstGeom>
          <a:noFill/>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19" name="文本占位符 6146">
            <a:extLst>
              <a:ext uri="{FF2B5EF4-FFF2-40B4-BE49-F238E27FC236}">
                <a16:creationId xmlns:a16="http://schemas.microsoft.com/office/drawing/2014/main" id="{9834C08B-C208-4248-B1B3-950D7AFABF12}"/>
              </a:ext>
            </a:extLst>
          </p:cNvPr>
          <p:cNvSpPr txBox="1">
            <a:spLocks/>
          </p:cNvSpPr>
          <p:nvPr/>
        </p:nvSpPr>
        <p:spPr>
          <a:xfrm>
            <a:off x="872490" y="7423694"/>
            <a:ext cx="11416030" cy="1831340"/>
          </a:xfrm>
          <a:prstGeom prst="rect">
            <a:avLst/>
          </a:prstGeom>
        </p:spPr>
        <p:txBody>
          <a:bodyPr vert="horz" wrap="square"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2"/>
              </a:buClr>
              <a:buSzPct val="115000"/>
              <a:buFont typeface="Wingdings" panose="05000000000000000000" charset="0"/>
              <a:buChar char="l"/>
            </a:pPr>
            <a:endParaRPr lang="zh-CN" altLang="en-US" sz="1400" dirty="0">
              <a:solidFill>
                <a:schemeClr val="tx1">
                  <a:lumMod val="75000"/>
                  <a:lumOff val="25000"/>
                </a:schemeClr>
              </a:solidFill>
              <a:cs typeface="+mn-ea"/>
              <a:sym typeface="+mn-lt"/>
            </a:endParaRPr>
          </a:p>
        </p:txBody>
      </p:sp>
      <p:grpSp>
        <p:nvGrpSpPr>
          <p:cNvPr id="25" name="组合 24">
            <a:extLst>
              <a:ext uri="{FF2B5EF4-FFF2-40B4-BE49-F238E27FC236}">
                <a16:creationId xmlns:a16="http://schemas.microsoft.com/office/drawing/2014/main" id="{D0478F64-B95C-43A3-AA9A-DBA08ADF1114}"/>
              </a:ext>
            </a:extLst>
          </p:cNvPr>
          <p:cNvGrpSpPr/>
          <p:nvPr/>
        </p:nvGrpSpPr>
        <p:grpSpPr>
          <a:xfrm>
            <a:off x="2131292" y="4941654"/>
            <a:ext cx="2477305" cy="1205615"/>
            <a:chOff x="8784483" y="2133650"/>
            <a:chExt cx="2477305" cy="1205615"/>
          </a:xfrm>
        </p:grpSpPr>
        <p:sp>
          <p:nvSpPr>
            <p:cNvPr id="26" name="TextBox 43">
              <a:extLst>
                <a:ext uri="{FF2B5EF4-FFF2-40B4-BE49-F238E27FC236}">
                  <a16:creationId xmlns:a16="http://schemas.microsoft.com/office/drawing/2014/main" id="{DB37EFA1-E408-4BEA-B1DD-D2B2ACB8E2E8}"/>
                </a:ext>
              </a:extLst>
            </p:cNvPr>
            <p:cNvSpPr txBox="1"/>
            <p:nvPr/>
          </p:nvSpPr>
          <p:spPr>
            <a:xfrm>
              <a:off x="8785373" y="2477491"/>
              <a:ext cx="2133944" cy="86177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让客户决定是否握手，握手时让大 拇指向外竖起接纳对方，并确保大拇指与食指</a:t>
              </a:r>
            </a:p>
          </p:txBody>
        </p:sp>
        <p:sp>
          <p:nvSpPr>
            <p:cNvPr id="27" name="TextBox 44">
              <a:extLst>
                <a:ext uri="{FF2B5EF4-FFF2-40B4-BE49-F238E27FC236}">
                  <a16:creationId xmlns:a16="http://schemas.microsoft.com/office/drawing/2014/main" id="{8B495B3F-1788-4A46-BE37-CB63046DF190}"/>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业务</a:t>
              </a:r>
              <a:endParaRPr lang="zh-CN" altLang="zh-CN" sz="1600" b="1" dirty="0">
                <a:solidFill>
                  <a:schemeClr val="tx1">
                    <a:lumMod val="75000"/>
                    <a:lumOff val="25000"/>
                  </a:schemeClr>
                </a:solidFill>
                <a:cs typeface="+mn-ea"/>
                <a:sym typeface="+mn-lt"/>
              </a:endParaRPr>
            </a:p>
          </p:txBody>
        </p:sp>
      </p:grpSp>
      <p:sp>
        <p:nvSpPr>
          <p:cNvPr id="28" name="文本框 29">
            <a:extLst>
              <a:ext uri="{FF2B5EF4-FFF2-40B4-BE49-F238E27FC236}">
                <a16:creationId xmlns:a16="http://schemas.microsoft.com/office/drawing/2014/main" id="{9DEE21EA-9EA6-4A2A-98C5-ED8CA11A9711}"/>
              </a:ext>
            </a:extLst>
          </p:cNvPr>
          <p:cNvSpPr txBox="1">
            <a:spLocks noChangeArrowheads="1"/>
          </p:cNvSpPr>
          <p:nvPr/>
        </p:nvSpPr>
        <p:spPr bwMode="auto">
          <a:xfrm>
            <a:off x="1574144" y="4997167"/>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04</a:t>
            </a:r>
            <a:endParaRPr lang="zh-CN" altLang="en-US" sz="2000" dirty="0">
              <a:solidFill>
                <a:schemeClr val="bg1"/>
              </a:solidFill>
              <a:effectLst/>
              <a:latin typeface="+mn-lt"/>
              <a:ea typeface="+mn-ea"/>
              <a:cs typeface="+mn-ea"/>
              <a:sym typeface="+mn-lt"/>
            </a:endParaRPr>
          </a:p>
        </p:txBody>
      </p:sp>
      <p:grpSp>
        <p:nvGrpSpPr>
          <p:cNvPr id="29" name="组合 28">
            <a:extLst>
              <a:ext uri="{FF2B5EF4-FFF2-40B4-BE49-F238E27FC236}">
                <a16:creationId xmlns:a16="http://schemas.microsoft.com/office/drawing/2014/main" id="{29E8A107-22F8-4B8D-A2B9-E33BE1826834}"/>
              </a:ext>
            </a:extLst>
          </p:cNvPr>
          <p:cNvGrpSpPr/>
          <p:nvPr/>
        </p:nvGrpSpPr>
        <p:grpSpPr>
          <a:xfrm>
            <a:off x="5371936" y="4941654"/>
            <a:ext cx="2477305" cy="1205615"/>
            <a:chOff x="8784483" y="2133650"/>
            <a:chExt cx="2477305" cy="1205615"/>
          </a:xfrm>
        </p:grpSpPr>
        <p:sp>
          <p:nvSpPr>
            <p:cNvPr id="30" name="TextBox 47">
              <a:extLst>
                <a:ext uri="{FF2B5EF4-FFF2-40B4-BE49-F238E27FC236}">
                  <a16:creationId xmlns:a16="http://schemas.microsoft.com/office/drawing/2014/main" id="{516ADBCA-8A2C-435C-AB20-0BDD4735A4F7}"/>
                </a:ext>
              </a:extLst>
            </p:cNvPr>
            <p:cNvSpPr txBox="1"/>
            <p:nvPr/>
          </p:nvSpPr>
          <p:spPr>
            <a:xfrm>
              <a:off x="8785373" y="2477491"/>
              <a:ext cx="2133944" cy="86177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保持身体再舒适的状态下直立，必要是轻微弯腰或点头之间的部分与对方接触</a:t>
              </a:r>
            </a:p>
          </p:txBody>
        </p:sp>
        <p:sp>
          <p:nvSpPr>
            <p:cNvPr id="31" name="TextBox 48">
              <a:extLst>
                <a:ext uri="{FF2B5EF4-FFF2-40B4-BE49-F238E27FC236}">
                  <a16:creationId xmlns:a16="http://schemas.microsoft.com/office/drawing/2014/main" id="{1276ADF1-D9AB-494A-8ED1-E8467433C29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客户</a:t>
              </a:r>
              <a:endParaRPr lang="zh-CN" altLang="zh-CN" sz="1600" b="1" dirty="0">
                <a:solidFill>
                  <a:schemeClr val="tx1">
                    <a:lumMod val="75000"/>
                    <a:lumOff val="25000"/>
                  </a:schemeClr>
                </a:solidFill>
                <a:cs typeface="+mn-ea"/>
                <a:sym typeface="+mn-lt"/>
              </a:endParaRPr>
            </a:p>
          </p:txBody>
        </p:sp>
      </p:grpSp>
      <p:sp>
        <p:nvSpPr>
          <p:cNvPr id="32" name="文本框 29">
            <a:extLst>
              <a:ext uri="{FF2B5EF4-FFF2-40B4-BE49-F238E27FC236}">
                <a16:creationId xmlns:a16="http://schemas.microsoft.com/office/drawing/2014/main" id="{A3FBBC4E-D39C-43E7-A55A-9279018684D8}"/>
              </a:ext>
            </a:extLst>
          </p:cNvPr>
          <p:cNvSpPr txBox="1">
            <a:spLocks noChangeArrowheads="1"/>
          </p:cNvSpPr>
          <p:nvPr/>
        </p:nvSpPr>
        <p:spPr bwMode="auto">
          <a:xfrm>
            <a:off x="4814788" y="4997167"/>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05</a:t>
            </a:r>
            <a:endParaRPr lang="zh-CN" altLang="en-US" sz="2000" dirty="0">
              <a:solidFill>
                <a:schemeClr val="bg1"/>
              </a:solidFill>
              <a:effectLst/>
              <a:latin typeface="+mn-lt"/>
              <a:ea typeface="+mn-ea"/>
              <a:cs typeface="+mn-ea"/>
              <a:sym typeface="+mn-lt"/>
            </a:endParaRPr>
          </a:p>
        </p:txBody>
      </p:sp>
      <p:grpSp>
        <p:nvGrpSpPr>
          <p:cNvPr id="33" name="组合 32">
            <a:extLst>
              <a:ext uri="{FF2B5EF4-FFF2-40B4-BE49-F238E27FC236}">
                <a16:creationId xmlns:a16="http://schemas.microsoft.com/office/drawing/2014/main" id="{52561DE8-DBA1-4044-957D-B6A887A412FF}"/>
              </a:ext>
            </a:extLst>
          </p:cNvPr>
          <p:cNvGrpSpPr/>
          <p:nvPr/>
        </p:nvGrpSpPr>
        <p:grpSpPr>
          <a:xfrm>
            <a:off x="8612581" y="4941654"/>
            <a:ext cx="2477305" cy="1205615"/>
            <a:chOff x="8784483" y="2133650"/>
            <a:chExt cx="2477305" cy="1205615"/>
          </a:xfrm>
        </p:grpSpPr>
        <p:sp>
          <p:nvSpPr>
            <p:cNvPr id="34" name="TextBox 51">
              <a:extLst>
                <a:ext uri="{FF2B5EF4-FFF2-40B4-BE49-F238E27FC236}">
                  <a16:creationId xmlns:a16="http://schemas.microsoft.com/office/drawing/2014/main" id="{DB9A1C67-03D1-4C64-A111-681C1AC4E0BB}"/>
                </a:ext>
              </a:extLst>
            </p:cNvPr>
            <p:cNvSpPr txBox="1"/>
            <p:nvPr/>
          </p:nvSpPr>
          <p:spPr>
            <a:xfrm>
              <a:off x="8785373" y="2477491"/>
              <a:ext cx="2133944" cy="86177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握手后用双手把名片递给客户，每次都要给名片，直到客户记住你为止</a:t>
              </a:r>
            </a:p>
          </p:txBody>
        </p:sp>
        <p:sp>
          <p:nvSpPr>
            <p:cNvPr id="35" name="TextBox 52">
              <a:extLst>
                <a:ext uri="{FF2B5EF4-FFF2-40B4-BE49-F238E27FC236}">
                  <a16:creationId xmlns:a16="http://schemas.microsoft.com/office/drawing/2014/main" id="{99D4E6CA-07CF-4D5B-B47C-2A9171E5B2D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管理</a:t>
              </a:r>
              <a:endParaRPr lang="zh-CN" altLang="zh-CN" sz="1600" b="1" dirty="0">
                <a:solidFill>
                  <a:schemeClr val="tx1">
                    <a:lumMod val="75000"/>
                    <a:lumOff val="25000"/>
                  </a:schemeClr>
                </a:solidFill>
                <a:cs typeface="+mn-ea"/>
                <a:sym typeface="+mn-lt"/>
              </a:endParaRPr>
            </a:p>
          </p:txBody>
        </p:sp>
      </p:grpSp>
      <p:sp>
        <p:nvSpPr>
          <p:cNvPr id="36" name="文本框 29">
            <a:extLst>
              <a:ext uri="{FF2B5EF4-FFF2-40B4-BE49-F238E27FC236}">
                <a16:creationId xmlns:a16="http://schemas.microsoft.com/office/drawing/2014/main" id="{B69A33F6-7429-4142-A233-0FE032792EAA}"/>
              </a:ext>
            </a:extLst>
          </p:cNvPr>
          <p:cNvSpPr txBox="1">
            <a:spLocks noChangeArrowheads="1"/>
          </p:cNvSpPr>
          <p:nvPr/>
        </p:nvSpPr>
        <p:spPr bwMode="auto">
          <a:xfrm>
            <a:off x="8055433" y="4997167"/>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06</a:t>
            </a:r>
            <a:endParaRPr lang="zh-CN" altLang="en-US" sz="2000" dirty="0">
              <a:solidFill>
                <a:schemeClr val="bg1"/>
              </a:solidFill>
              <a:effectLst/>
              <a:latin typeface="+mn-lt"/>
              <a:ea typeface="+mn-ea"/>
              <a:cs typeface="+mn-ea"/>
              <a:sym typeface="+mn-lt"/>
            </a:endParaRPr>
          </a:p>
        </p:txBody>
      </p:sp>
      <p:grpSp>
        <p:nvGrpSpPr>
          <p:cNvPr id="37" name="组合 36"/>
          <p:cNvGrpSpPr/>
          <p:nvPr/>
        </p:nvGrpSpPr>
        <p:grpSpPr>
          <a:xfrm>
            <a:off x="3320458" y="458741"/>
            <a:ext cx="5572519" cy="785143"/>
            <a:chOff x="1679798" y="438128"/>
            <a:chExt cx="5572519" cy="785143"/>
          </a:xfrm>
        </p:grpSpPr>
        <p:sp>
          <p:nvSpPr>
            <p:cNvPr id="38" name="文本框 37"/>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工作完成情况</a:t>
              </a:r>
            </a:p>
          </p:txBody>
        </p:sp>
        <p:sp>
          <p:nvSpPr>
            <p:cNvPr id="39" name="文本框 38"/>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65759643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90"/>
                                          </p:val>
                                        </p:tav>
                                        <p:tav tm="100000">
                                          <p:val>
                                            <p:fltVal val="0"/>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500"/>
                            </p:stCondLst>
                            <p:childTnLst>
                              <p:par>
                                <p:cTn id="30" presetID="3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90"/>
                                          </p:val>
                                        </p:tav>
                                        <p:tav tm="100000">
                                          <p:val>
                                            <p:fltVal val="0"/>
                                          </p:val>
                                        </p:tav>
                                      </p:tavLst>
                                    </p:anim>
                                    <p:animEffect transition="in" filter="fade">
                                      <p:cBhvr>
                                        <p:cTn id="35" dur="500"/>
                                        <p:tgtEl>
                                          <p:spTgt spid="14"/>
                                        </p:tgtEl>
                                      </p:cBhvr>
                                    </p:animEffect>
                                  </p:childTnLst>
                                </p:cTn>
                              </p:par>
                            </p:childTnLst>
                          </p:cTn>
                        </p:par>
                        <p:par>
                          <p:cTn id="36" fill="hold">
                            <p:stCondLst>
                              <p:cond delay="2000"/>
                            </p:stCondLst>
                            <p:childTnLst>
                              <p:par>
                                <p:cTn id="37" presetID="31"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90"/>
                                          </p:val>
                                        </p:tav>
                                        <p:tav tm="100000">
                                          <p:val>
                                            <p:fltVal val="0"/>
                                          </p:val>
                                        </p:tav>
                                      </p:tavLst>
                                    </p:anim>
                                    <p:animEffect transition="in" filter="fade">
                                      <p:cBhvr>
                                        <p:cTn id="42" dur="500"/>
                                        <p:tgtEl>
                                          <p:spTgt spid="11"/>
                                        </p:tgtEl>
                                      </p:cBhvr>
                                    </p:animEffect>
                                  </p:childTnLst>
                                </p:cTn>
                              </p:par>
                              <p:par>
                                <p:cTn id="43" presetID="53"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2500"/>
                            </p:stCondLst>
                            <p:childTnLst>
                              <p:par>
                                <p:cTn id="49" presetID="3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 calcmode="lin" valueType="num">
                                      <p:cBhvr>
                                        <p:cTn id="53" dur="500" fill="hold"/>
                                        <p:tgtEl>
                                          <p:spTgt spid="20"/>
                                        </p:tgtEl>
                                        <p:attrNameLst>
                                          <p:attrName>style.rotation</p:attrName>
                                        </p:attrNameLst>
                                      </p:cBhvr>
                                      <p:tavLst>
                                        <p:tav tm="0">
                                          <p:val>
                                            <p:fltVal val="90"/>
                                          </p:val>
                                        </p:tav>
                                        <p:tav tm="100000">
                                          <p:val>
                                            <p:fltVal val="0"/>
                                          </p:val>
                                        </p:tav>
                                      </p:tavLst>
                                    </p:anim>
                                    <p:animEffect transition="in" filter="fade">
                                      <p:cBhvr>
                                        <p:cTn id="54" dur="500"/>
                                        <p:tgtEl>
                                          <p:spTgt spid="20"/>
                                        </p:tgtEl>
                                      </p:cBhvr>
                                    </p:animEffect>
                                  </p:childTnLst>
                                </p:cTn>
                              </p:par>
                            </p:childTnLst>
                          </p:cTn>
                        </p:par>
                        <p:par>
                          <p:cTn id="55" fill="hold">
                            <p:stCondLst>
                              <p:cond delay="3000"/>
                            </p:stCondLst>
                            <p:childTnLst>
                              <p:par>
                                <p:cTn id="56" presetID="31"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90"/>
                                          </p:val>
                                        </p:tav>
                                        <p:tav tm="100000">
                                          <p:val>
                                            <p:fltVal val="0"/>
                                          </p:val>
                                        </p:tav>
                                      </p:tavLst>
                                    </p:anim>
                                    <p:animEffect transition="in" filter="fade">
                                      <p:cBhvr>
                                        <p:cTn id="61" dur="500"/>
                                        <p:tgtEl>
                                          <p:spTgt spid="16"/>
                                        </p:tgtEl>
                                      </p:cBhvr>
                                    </p:animEffect>
                                  </p:childTnLst>
                                </p:cTn>
                              </p:par>
                              <p:par>
                                <p:cTn id="62" presetID="53" presetClass="entr" presetSubtype="16" fill="hold" grpId="0" nodeType="withEffect" nodePh="1">
                                  <p:stCondLst>
                                    <p:cond delay="0"/>
                                  </p:stCondLst>
                                  <p:endCondLst>
                                    <p:cond evt="begin" delay="0">
                                      <p:tn val="62"/>
                                    </p:cond>
                                  </p:endCondLst>
                                  <p:childTnLst>
                                    <p:set>
                                      <p:cBhvr>
                                        <p:cTn id="63" dur="1" fill="hold">
                                          <p:stCondLst>
                                            <p:cond delay="0"/>
                                          </p:stCondLst>
                                        </p:cTn>
                                        <p:tgtEl>
                                          <p:spTgt spid="19">
                                            <p:txEl>
                                              <p:pRg st="0" end="0"/>
                                            </p:txEl>
                                          </p:spTgt>
                                        </p:tgtEl>
                                        <p:attrNameLst>
                                          <p:attrName>style.visibility</p:attrName>
                                        </p:attrNameLst>
                                      </p:cBhvr>
                                      <p:to>
                                        <p:strVal val="visible"/>
                                      </p:to>
                                    </p:set>
                                    <p:anim calcmode="lin" valueType="num">
                                      <p:cBhvr>
                                        <p:cTn id="6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19">
                                            <p:txEl>
                                              <p:pRg st="0" end="0"/>
                                            </p:txEl>
                                          </p:spTgt>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90"/>
                                          </p:val>
                                        </p:tav>
                                        <p:tav tm="100000">
                                          <p:val>
                                            <p:fltVal val="0"/>
                                          </p:val>
                                        </p:tav>
                                      </p:tavLst>
                                    </p:anim>
                                    <p:animEffect transition="in" filter="fade">
                                      <p:cBhvr>
                                        <p:cTn id="73" dur="500"/>
                                        <p:tgtEl>
                                          <p:spTgt spid="28"/>
                                        </p:tgtEl>
                                      </p:cBhvr>
                                    </p:animEffect>
                                  </p:childTnLst>
                                </p:cTn>
                              </p:par>
                            </p:childTnLst>
                          </p:cTn>
                        </p:par>
                        <p:par>
                          <p:cTn id="74" fill="hold">
                            <p:stCondLst>
                              <p:cond delay="4000"/>
                            </p:stCondLst>
                            <p:childTnLst>
                              <p:par>
                                <p:cTn id="75" presetID="31" presetClass="entr" presetSubtype="0"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 calcmode="lin" valueType="num">
                                      <p:cBhvr>
                                        <p:cTn id="79" dur="500" fill="hold"/>
                                        <p:tgtEl>
                                          <p:spTgt spid="25"/>
                                        </p:tgtEl>
                                        <p:attrNameLst>
                                          <p:attrName>style.rotation</p:attrName>
                                        </p:attrNameLst>
                                      </p:cBhvr>
                                      <p:tavLst>
                                        <p:tav tm="0">
                                          <p:val>
                                            <p:fltVal val="90"/>
                                          </p:val>
                                        </p:tav>
                                        <p:tav tm="100000">
                                          <p:val>
                                            <p:fltVal val="0"/>
                                          </p:val>
                                        </p:tav>
                                      </p:tavLst>
                                    </p:anim>
                                    <p:animEffect transition="in" filter="fade">
                                      <p:cBhvr>
                                        <p:cTn id="80" dur="500"/>
                                        <p:tgtEl>
                                          <p:spTgt spid="25"/>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 calcmode="lin" valueType="num">
                                      <p:cBhvr>
                                        <p:cTn id="86" dur="500" fill="hold"/>
                                        <p:tgtEl>
                                          <p:spTgt spid="32"/>
                                        </p:tgtEl>
                                        <p:attrNameLst>
                                          <p:attrName>style.rotation</p:attrName>
                                        </p:attrNameLst>
                                      </p:cBhvr>
                                      <p:tavLst>
                                        <p:tav tm="0">
                                          <p:val>
                                            <p:fltVal val="90"/>
                                          </p:val>
                                        </p:tav>
                                        <p:tav tm="100000">
                                          <p:val>
                                            <p:fltVal val="0"/>
                                          </p:val>
                                        </p:tav>
                                      </p:tavLst>
                                    </p:anim>
                                    <p:animEffect transition="in" filter="fade">
                                      <p:cBhvr>
                                        <p:cTn id="87" dur="500"/>
                                        <p:tgtEl>
                                          <p:spTgt spid="32"/>
                                        </p:tgtEl>
                                      </p:cBhvr>
                                    </p:animEffect>
                                  </p:childTnLst>
                                </p:cTn>
                              </p:par>
                            </p:childTnLst>
                          </p:cTn>
                        </p:par>
                        <p:par>
                          <p:cTn id="88" fill="hold">
                            <p:stCondLst>
                              <p:cond delay="5000"/>
                            </p:stCondLst>
                            <p:childTnLst>
                              <p:par>
                                <p:cTn id="89" presetID="31" presetClass="entr" presetSubtype="0"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 calcmode="lin" valueType="num">
                                      <p:cBhvr>
                                        <p:cTn id="93" dur="500" fill="hold"/>
                                        <p:tgtEl>
                                          <p:spTgt spid="29"/>
                                        </p:tgtEl>
                                        <p:attrNameLst>
                                          <p:attrName>style.rotation</p:attrName>
                                        </p:attrNameLst>
                                      </p:cBhvr>
                                      <p:tavLst>
                                        <p:tav tm="0">
                                          <p:val>
                                            <p:fltVal val="90"/>
                                          </p:val>
                                        </p:tav>
                                        <p:tav tm="100000">
                                          <p:val>
                                            <p:fltVal val="0"/>
                                          </p:val>
                                        </p:tav>
                                      </p:tavLst>
                                    </p:anim>
                                    <p:animEffect transition="in" filter="fade">
                                      <p:cBhvr>
                                        <p:cTn id="94" dur="500"/>
                                        <p:tgtEl>
                                          <p:spTgt spid="29"/>
                                        </p:tgtEl>
                                      </p:cBhvr>
                                    </p:animEffect>
                                  </p:childTnLst>
                                </p:cTn>
                              </p:par>
                            </p:childTnLst>
                          </p:cTn>
                        </p:par>
                        <p:par>
                          <p:cTn id="95" fill="hold">
                            <p:stCondLst>
                              <p:cond delay="5500"/>
                            </p:stCondLst>
                            <p:childTnLst>
                              <p:par>
                                <p:cTn id="96" presetID="31" presetClass="entr" presetSubtype="0"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 calcmode="lin" valueType="num">
                                      <p:cBhvr>
                                        <p:cTn id="100" dur="500" fill="hold"/>
                                        <p:tgtEl>
                                          <p:spTgt spid="36"/>
                                        </p:tgtEl>
                                        <p:attrNameLst>
                                          <p:attrName>style.rotation</p:attrName>
                                        </p:attrNameLst>
                                      </p:cBhvr>
                                      <p:tavLst>
                                        <p:tav tm="0">
                                          <p:val>
                                            <p:fltVal val="90"/>
                                          </p:val>
                                        </p:tav>
                                        <p:tav tm="100000">
                                          <p:val>
                                            <p:fltVal val="0"/>
                                          </p:val>
                                        </p:tav>
                                      </p:tavLst>
                                    </p:anim>
                                    <p:animEffect transition="in" filter="fade">
                                      <p:cBhvr>
                                        <p:cTn id="101" dur="500"/>
                                        <p:tgtEl>
                                          <p:spTgt spid="36"/>
                                        </p:tgtEl>
                                      </p:cBhvr>
                                    </p:animEffect>
                                  </p:childTnLst>
                                </p:cTn>
                              </p:par>
                            </p:childTnLst>
                          </p:cTn>
                        </p:par>
                        <p:par>
                          <p:cTn id="102" fill="hold">
                            <p:stCondLst>
                              <p:cond delay="6000"/>
                            </p:stCondLst>
                            <p:childTnLst>
                              <p:par>
                                <p:cTn id="103" presetID="31"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500" fill="hold"/>
                                        <p:tgtEl>
                                          <p:spTgt spid="33"/>
                                        </p:tgtEl>
                                        <p:attrNameLst>
                                          <p:attrName>ppt_w</p:attrName>
                                        </p:attrNameLst>
                                      </p:cBhvr>
                                      <p:tavLst>
                                        <p:tav tm="0">
                                          <p:val>
                                            <p:fltVal val="0"/>
                                          </p:val>
                                        </p:tav>
                                        <p:tav tm="100000">
                                          <p:val>
                                            <p:strVal val="#ppt_w"/>
                                          </p:val>
                                        </p:tav>
                                      </p:tavLst>
                                    </p:anim>
                                    <p:anim calcmode="lin" valueType="num">
                                      <p:cBhvr>
                                        <p:cTn id="106" dur="500" fill="hold"/>
                                        <p:tgtEl>
                                          <p:spTgt spid="33"/>
                                        </p:tgtEl>
                                        <p:attrNameLst>
                                          <p:attrName>ppt_h</p:attrName>
                                        </p:attrNameLst>
                                      </p:cBhvr>
                                      <p:tavLst>
                                        <p:tav tm="0">
                                          <p:val>
                                            <p:fltVal val="0"/>
                                          </p:val>
                                        </p:tav>
                                        <p:tav tm="100000">
                                          <p:val>
                                            <p:strVal val="#ppt_h"/>
                                          </p:val>
                                        </p:tav>
                                      </p:tavLst>
                                    </p:anim>
                                    <p:anim calcmode="lin" valueType="num">
                                      <p:cBhvr>
                                        <p:cTn id="107" dur="500" fill="hold"/>
                                        <p:tgtEl>
                                          <p:spTgt spid="33"/>
                                        </p:tgtEl>
                                        <p:attrNameLst>
                                          <p:attrName>style.rotation</p:attrName>
                                        </p:attrNameLst>
                                      </p:cBhvr>
                                      <p:tavLst>
                                        <p:tav tm="0">
                                          <p:val>
                                            <p:fltVal val="90"/>
                                          </p:val>
                                        </p:tav>
                                        <p:tav tm="100000">
                                          <p:val>
                                            <p:fltVal val="0"/>
                                          </p:val>
                                        </p:tav>
                                      </p:tavLst>
                                    </p:anim>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0" grpId="0" animBg="1"/>
      <p:bldP spid="19" grpId="0" build="p"/>
      <p:bldP spid="19" grpId="1" build="p"/>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图表 35"/>
          <p:cNvGraphicFramePr/>
          <p:nvPr>
            <p:extLst>
              <p:ext uri="{D42A27DB-BD31-4B8C-83A1-F6EECF244321}">
                <p14:modId xmlns:p14="http://schemas.microsoft.com/office/powerpoint/2010/main" val="571936209"/>
              </p:ext>
            </p:extLst>
          </p:nvPr>
        </p:nvGraphicFramePr>
        <p:xfrm>
          <a:off x="7451452" y="1840292"/>
          <a:ext cx="4147840" cy="4390826"/>
        </p:xfrm>
        <a:graphic>
          <a:graphicData uri="http://schemas.openxmlformats.org/drawingml/2006/chart">
            <c:chart xmlns:c="http://schemas.openxmlformats.org/drawingml/2006/chart" xmlns:r="http://schemas.openxmlformats.org/officeDocument/2006/relationships" r:id="rId3"/>
          </a:graphicData>
        </a:graphic>
      </p:graphicFrame>
      <p:sp>
        <p:nvSpPr>
          <p:cNvPr id="37" name="矩形 36"/>
          <p:cNvSpPr/>
          <p:nvPr/>
        </p:nvSpPr>
        <p:spPr>
          <a:xfrm>
            <a:off x="1834544" y="22428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A.</a:t>
            </a:r>
            <a:endParaRPr lang="zh-CN" altLang="en-US" sz="2133" b="1" spc="300" dirty="0">
              <a:solidFill>
                <a:schemeClr val="tx1">
                  <a:lumMod val="75000"/>
                  <a:lumOff val="25000"/>
                </a:schemeClr>
              </a:solidFill>
              <a:cs typeface="+mn-ea"/>
              <a:sym typeface="+mn-lt"/>
            </a:endParaRPr>
          </a:p>
        </p:txBody>
      </p:sp>
      <p:sp>
        <p:nvSpPr>
          <p:cNvPr id="38" name="TextBox 5"/>
          <p:cNvSpPr txBox="1"/>
          <p:nvPr/>
        </p:nvSpPr>
        <p:spPr>
          <a:xfrm>
            <a:off x="1834544" y="2727034"/>
            <a:ext cx="1885192" cy="73584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endParaRPr lang="en-US" altLang="zh-CN" sz="1000" dirty="0">
              <a:solidFill>
                <a:schemeClr val="tx1">
                  <a:lumMod val="65000"/>
                  <a:lumOff val="35000"/>
                </a:schemeClr>
              </a:solidFill>
              <a:latin typeface="+mn-lt"/>
              <a:ea typeface="+mn-ea"/>
              <a:cs typeface="+mn-ea"/>
              <a:sym typeface="+mn-lt"/>
            </a:endParaRPr>
          </a:p>
        </p:txBody>
      </p:sp>
      <p:sp>
        <p:nvSpPr>
          <p:cNvPr id="39" name="TextBox 6"/>
          <p:cNvSpPr txBox="1"/>
          <p:nvPr/>
        </p:nvSpPr>
        <p:spPr>
          <a:xfrm>
            <a:off x="2241154" y="2282626"/>
            <a:ext cx="1473025"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标题关键字</a:t>
            </a:r>
          </a:p>
        </p:txBody>
      </p:sp>
      <p:sp>
        <p:nvSpPr>
          <p:cNvPr id="40" name="任意多边形 39"/>
          <p:cNvSpPr/>
          <p:nvPr/>
        </p:nvSpPr>
        <p:spPr>
          <a:xfrm>
            <a:off x="825351" y="22826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41" name="TextBox 27"/>
          <p:cNvSpPr txBox="1"/>
          <p:nvPr/>
        </p:nvSpPr>
        <p:spPr>
          <a:xfrm>
            <a:off x="958324" y="25510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10</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42" name="矩形 41"/>
          <p:cNvSpPr/>
          <p:nvPr/>
        </p:nvSpPr>
        <p:spPr>
          <a:xfrm>
            <a:off x="5205601" y="22428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B.</a:t>
            </a:r>
            <a:endParaRPr lang="zh-CN" altLang="en-US" sz="2133" b="1" spc="300" dirty="0">
              <a:solidFill>
                <a:schemeClr val="tx1">
                  <a:lumMod val="75000"/>
                  <a:lumOff val="25000"/>
                </a:schemeClr>
              </a:solidFill>
              <a:cs typeface="+mn-ea"/>
              <a:sym typeface="+mn-lt"/>
            </a:endParaRPr>
          </a:p>
        </p:txBody>
      </p:sp>
      <p:sp>
        <p:nvSpPr>
          <p:cNvPr id="43" name="TextBox 5"/>
          <p:cNvSpPr txBox="1"/>
          <p:nvPr/>
        </p:nvSpPr>
        <p:spPr>
          <a:xfrm>
            <a:off x="5205601" y="2727034"/>
            <a:ext cx="1885192" cy="73584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endParaRPr lang="en-US" altLang="zh-CN" sz="1000" dirty="0">
              <a:solidFill>
                <a:schemeClr val="tx1">
                  <a:lumMod val="65000"/>
                  <a:lumOff val="35000"/>
                </a:schemeClr>
              </a:solidFill>
              <a:latin typeface="+mn-lt"/>
              <a:ea typeface="+mn-ea"/>
              <a:cs typeface="+mn-ea"/>
              <a:sym typeface="+mn-lt"/>
            </a:endParaRPr>
          </a:p>
        </p:txBody>
      </p:sp>
      <p:sp>
        <p:nvSpPr>
          <p:cNvPr id="44" name="TextBox 6"/>
          <p:cNvSpPr txBox="1"/>
          <p:nvPr/>
        </p:nvSpPr>
        <p:spPr>
          <a:xfrm>
            <a:off x="5612211" y="2282626"/>
            <a:ext cx="1473025"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标题关键字</a:t>
            </a:r>
          </a:p>
        </p:txBody>
      </p:sp>
      <p:sp>
        <p:nvSpPr>
          <p:cNvPr id="45" name="任意多边形 44"/>
          <p:cNvSpPr/>
          <p:nvPr/>
        </p:nvSpPr>
        <p:spPr>
          <a:xfrm>
            <a:off x="4196408" y="22826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46" name="TextBox 27"/>
          <p:cNvSpPr txBox="1"/>
          <p:nvPr/>
        </p:nvSpPr>
        <p:spPr>
          <a:xfrm>
            <a:off x="4329381" y="25510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15</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47" name="矩形 46"/>
          <p:cNvSpPr/>
          <p:nvPr/>
        </p:nvSpPr>
        <p:spPr>
          <a:xfrm>
            <a:off x="1834544" y="44653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C.</a:t>
            </a:r>
            <a:endParaRPr lang="zh-CN" altLang="en-US" sz="2133" b="1" spc="300" dirty="0">
              <a:solidFill>
                <a:schemeClr val="tx1">
                  <a:lumMod val="75000"/>
                  <a:lumOff val="25000"/>
                </a:schemeClr>
              </a:solidFill>
              <a:cs typeface="+mn-ea"/>
              <a:sym typeface="+mn-lt"/>
            </a:endParaRPr>
          </a:p>
        </p:txBody>
      </p:sp>
      <p:sp>
        <p:nvSpPr>
          <p:cNvPr id="48" name="TextBox 5"/>
          <p:cNvSpPr txBox="1"/>
          <p:nvPr/>
        </p:nvSpPr>
        <p:spPr>
          <a:xfrm>
            <a:off x="1834544" y="4949534"/>
            <a:ext cx="1885192" cy="73584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endParaRPr lang="en-US" altLang="zh-CN" sz="1000" dirty="0">
              <a:solidFill>
                <a:schemeClr val="tx1">
                  <a:lumMod val="65000"/>
                  <a:lumOff val="35000"/>
                </a:schemeClr>
              </a:solidFill>
              <a:latin typeface="+mn-lt"/>
              <a:ea typeface="+mn-ea"/>
              <a:cs typeface="+mn-ea"/>
              <a:sym typeface="+mn-lt"/>
            </a:endParaRPr>
          </a:p>
        </p:txBody>
      </p:sp>
      <p:sp>
        <p:nvSpPr>
          <p:cNvPr id="49" name="TextBox 6"/>
          <p:cNvSpPr txBox="1"/>
          <p:nvPr/>
        </p:nvSpPr>
        <p:spPr>
          <a:xfrm>
            <a:off x="2241154" y="4505126"/>
            <a:ext cx="1473025"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标题关键字</a:t>
            </a:r>
          </a:p>
        </p:txBody>
      </p:sp>
      <p:sp>
        <p:nvSpPr>
          <p:cNvPr id="50" name="任意多边形 49"/>
          <p:cNvSpPr/>
          <p:nvPr/>
        </p:nvSpPr>
        <p:spPr>
          <a:xfrm>
            <a:off x="825351" y="45051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51" name="TextBox 27"/>
          <p:cNvSpPr txBox="1"/>
          <p:nvPr/>
        </p:nvSpPr>
        <p:spPr>
          <a:xfrm>
            <a:off x="958324" y="47735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30</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52" name="矩形 51"/>
          <p:cNvSpPr/>
          <p:nvPr/>
        </p:nvSpPr>
        <p:spPr>
          <a:xfrm>
            <a:off x="5205601" y="44653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D.</a:t>
            </a:r>
            <a:endParaRPr lang="zh-CN" altLang="en-US" sz="2133" b="1" spc="300" dirty="0">
              <a:solidFill>
                <a:schemeClr val="tx1">
                  <a:lumMod val="75000"/>
                  <a:lumOff val="25000"/>
                </a:schemeClr>
              </a:solidFill>
              <a:cs typeface="+mn-ea"/>
              <a:sym typeface="+mn-lt"/>
            </a:endParaRPr>
          </a:p>
        </p:txBody>
      </p:sp>
      <p:sp>
        <p:nvSpPr>
          <p:cNvPr id="53" name="TextBox 5"/>
          <p:cNvSpPr txBox="1"/>
          <p:nvPr/>
        </p:nvSpPr>
        <p:spPr>
          <a:xfrm>
            <a:off x="5205601" y="4949534"/>
            <a:ext cx="1885192" cy="73584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endParaRPr lang="en-US" altLang="zh-CN" sz="1000" dirty="0">
              <a:solidFill>
                <a:schemeClr val="tx1">
                  <a:lumMod val="65000"/>
                  <a:lumOff val="35000"/>
                </a:schemeClr>
              </a:solidFill>
              <a:latin typeface="+mn-lt"/>
              <a:ea typeface="+mn-ea"/>
              <a:cs typeface="+mn-ea"/>
              <a:sym typeface="+mn-lt"/>
            </a:endParaRPr>
          </a:p>
        </p:txBody>
      </p:sp>
      <p:sp>
        <p:nvSpPr>
          <p:cNvPr id="54" name="TextBox 6"/>
          <p:cNvSpPr txBox="1"/>
          <p:nvPr/>
        </p:nvSpPr>
        <p:spPr>
          <a:xfrm>
            <a:off x="5612211" y="4505126"/>
            <a:ext cx="1473025"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标题关键字</a:t>
            </a:r>
          </a:p>
        </p:txBody>
      </p:sp>
      <p:sp>
        <p:nvSpPr>
          <p:cNvPr id="55" name="任意多边形 54"/>
          <p:cNvSpPr/>
          <p:nvPr/>
        </p:nvSpPr>
        <p:spPr>
          <a:xfrm>
            <a:off x="4196408" y="45051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56" name="TextBox 27"/>
          <p:cNvSpPr txBox="1"/>
          <p:nvPr/>
        </p:nvSpPr>
        <p:spPr>
          <a:xfrm>
            <a:off x="4329381" y="47735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55</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24" name="KSO_Shape"/>
          <p:cNvSpPr>
            <a:spLocks/>
          </p:cNvSpPr>
          <p:nvPr/>
        </p:nvSpPr>
        <p:spPr bwMode="auto">
          <a:xfrm>
            <a:off x="9143608" y="3568484"/>
            <a:ext cx="763528" cy="73298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gradFill>
            <a:gsLst>
              <a:gs pos="0">
                <a:srgbClr val="92BFB5"/>
              </a:gs>
              <a:gs pos="100000">
                <a:srgbClr val="52A4AE"/>
              </a:gs>
            </a:gsLst>
            <a:lin ang="0" scaled="0"/>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nvGrpSpPr>
          <p:cNvPr id="28" name="组合 27"/>
          <p:cNvGrpSpPr/>
          <p:nvPr/>
        </p:nvGrpSpPr>
        <p:grpSpPr>
          <a:xfrm>
            <a:off x="3320458" y="458741"/>
            <a:ext cx="5572519" cy="785143"/>
            <a:chOff x="1679798" y="438128"/>
            <a:chExt cx="5572519" cy="785143"/>
          </a:xfrm>
        </p:grpSpPr>
        <p:sp>
          <p:nvSpPr>
            <p:cNvPr id="29" name="文本框 28"/>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工作完成情况</a:t>
              </a:r>
            </a:p>
          </p:txBody>
        </p:sp>
        <p:sp>
          <p:nvSpPr>
            <p:cNvPr id="30" name="文本框 29"/>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36465505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1100"/>
                            </p:stCondLst>
                            <p:childTnLst>
                              <p:par>
                                <p:cTn id="42" presetID="37"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900" decel="100000" fill="hold"/>
                                        <p:tgtEl>
                                          <p:spTgt spid="4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900" decel="100000" fill="hold"/>
                                        <p:tgtEl>
                                          <p:spTgt spid="4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30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900" decel="100000" fill="hold"/>
                                        <p:tgtEl>
                                          <p:spTgt spid="4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30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900" decel="100000" fill="hold"/>
                                        <p:tgtEl>
                                          <p:spTgt spid="46"/>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60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1000"/>
                                        <p:tgtEl>
                                          <p:spTgt spid="50"/>
                                        </p:tgtEl>
                                      </p:cBhvr>
                                    </p:animEffect>
                                    <p:anim calcmode="lin" valueType="num">
                                      <p:cBhvr>
                                        <p:cTn id="69" dur="1000" fill="hold"/>
                                        <p:tgtEl>
                                          <p:spTgt spid="50"/>
                                        </p:tgtEl>
                                        <p:attrNameLst>
                                          <p:attrName>ppt_x</p:attrName>
                                        </p:attrNameLst>
                                      </p:cBhvr>
                                      <p:tavLst>
                                        <p:tav tm="0">
                                          <p:val>
                                            <p:strVal val="#ppt_x"/>
                                          </p:val>
                                        </p:tav>
                                        <p:tav tm="100000">
                                          <p:val>
                                            <p:strVal val="#ppt_x"/>
                                          </p:val>
                                        </p:tav>
                                      </p:tavLst>
                                    </p:anim>
                                    <p:anim calcmode="lin" valueType="num">
                                      <p:cBhvr>
                                        <p:cTn id="70" dur="900" decel="100000" fill="hold"/>
                                        <p:tgtEl>
                                          <p:spTgt spid="50"/>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6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1000"/>
                                        <p:tgtEl>
                                          <p:spTgt spid="51"/>
                                        </p:tgtEl>
                                      </p:cBhvr>
                                    </p:animEffect>
                                    <p:anim calcmode="lin" valueType="num">
                                      <p:cBhvr>
                                        <p:cTn id="75" dur="1000" fill="hold"/>
                                        <p:tgtEl>
                                          <p:spTgt spid="51"/>
                                        </p:tgtEl>
                                        <p:attrNameLst>
                                          <p:attrName>ppt_x</p:attrName>
                                        </p:attrNameLst>
                                      </p:cBhvr>
                                      <p:tavLst>
                                        <p:tav tm="0">
                                          <p:val>
                                            <p:strVal val="#ppt_x"/>
                                          </p:val>
                                        </p:tav>
                                        <p:tav tm="100000">
                                          <p:val>
                                            <p:strVal val="#ppt_x"/>
                                          </p:val>
                                        </p:tav>
                                      </p:tavLst>
                                    </p:anim>
                                    <p:anim calcmode="lin" valueType="num">
                                      <p:cBhvr>
                                        <p:cTn id="76" dur="900" decel="100000" fill="hold"/>
                                        <p:tgtEl>
                                          <p:spTgt spid="5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90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900" decel="100000" fill="hold"/>
                                        <p:tgtEl>
                                          <p:spTgt spid="5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90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900" decel="100000" fill="hold"/>
                                        <p:tgtEl>
                                          <p:spTgt spid="56"/>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90" fill="hold">
                            <p:stCondLst>
                              <p:cond delay="3000"/>
                            </p:stCondLst>
                            <p:childTnLst>
                              <p:par>
                                <p:cTn id="91" presetID="21" presetClass="entr" presetSubtype="1"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heel(1)">
                                      <p:cBhvr>
                                        <p:cTn id="93" dur="2000"/>
                                        <p:tgtEl>
                                          <p:spTgt spid="36"/>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0" grpId="0" animBg="1"/>
      <p:bldP spid="41" grpId="0"/>
      <p:bldP spid="42" grpId="0"/>
      <p:bldP spid="43" grpId="0"/>
      <p:bldP spid="44" grpId="0"/>
      <p:bldP spid="45" grpId="0" animBg="1"/>
      <p:bldP spid="46" grpId="0"/>
      <p:bldP spid="47" grpId="0"/>
      <p:bldP spid="48" grpId="0"/>
      <p:bldP spid="49" grpId="0"/>
      <p:bldP spid="50" grpId="0" animBg="1"/>
      <p:bldP spid="51" grpId="0"/>
      <p:bldP spid="52" grpId="0"/>
      <p:bldP spid="53" grpId="0"/>
      <p:bldP spid="54" grpId="0"/>
      <p:bldP spid="55" grpId="0" animBg="1"/>
      <p:bldP spid="56"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p:cNvSpPr>
          <p:nvPr/>
        </p:nvSpPr>
        <p:spPr bwMode="auto">
          <a:xfrm>
            <a:off x="0" y="1988344"/>
            <a:ext cx="12192000" cy="4869656"/>
          </a:xfrm>
          <a:prstGeom prst="rect">
            <a:avLst/>
          </a:prstGeom>
          <a:blipFill dpi="0" rotWithShape="1">
            <a:blip r:embed="rId3">
              <a:extLst>
                <a:ext uri="{28A0092B-C50C-407E-A947-70E740481C1C}">
                  <a14:useLocalDpi xmlns:a14="http://schemas.microsoft.com/office/drawing/2010/main" val="0"/>
                </a:ext>
              </a:extLst>
            </a:blip>
            <a:srcRect/>
            <a:stretch>
              <a:fillRect t="-33497" b="-33497"/>
            </a:stretch>
          </a:blipFill>
          <a:ln>
            <a:noFill/>
          </a:ln>
          <a:effec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24" name="Rectangle 1"/>
          <p:cNvSpPr>
            <a:spLocks/>
          </p:cNvSpPr>
          <p:nvPr/>
        </p:nvSpPr>
        <p:spPr bwMode="auto">
          <a:xfrm>
            <a:off x="0" y="1988344"/>
            <a:ext cx="12192000" cy="4869655"/>
          </a:xfrm>
          <a:prstGeom prst="rect">
            <a:avLst/>
          </a:prstGeom>
          <a:gradFill>
            <a:gsLst>
              <a:gs pos="0">
                <a:srgbClr val="92BFB5">
                  <a:alpha val="87000"/>
                </a:srgbClr>
              </a:gs>
              <a:gs pos="100000">
                <a:srgbClr val="52A4AE">
                  <a:alpha val="80000"/>
                </a:srgbClr>
              </a:gs>
            </a:gsLst>
            <a:lin ang="5400000" scaled="1"/>
          </a:gradFill>
          <a:ln>
            <a:noFill/>
          </a:ln>
          <a:effec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52230" name="AutoShape 5"/>
          <p:cNvSpPr>
            <a:spLocks/>
          </p:cNvSpPr>
          <p:nvPr/>
        </p:nvSpPr>
        <p:spPr bwMode="auto">
          <a:xfrm>
            <a:off x="1775619" y="2726532"/>
            <a:ext cx="285750" cy="247650"/>
          </a:xfrm>
          <a:custGeom>
            <a:avLst/>
            <a:gdLst>
              <a:gd name="T0" fmla="*/ 8001280 w 20409"/>
              <a:gd name="T1" fmla="*/ 6970149 h 20143"/>
              <a:gd name="T2" fmla="*/ 8001280 w 20409"/>
              <a:gd name="T3" fmla="*/ 6970149 h 20143"/>
              <a:gd name="T4" fmla="*/ 8001280 w 20409"/>
              <a:gd name="T5" fmla="*/ 6970149 h 20143"/>
              <a:gd name="T6" fmla="*/ 8001280 w 20409"/>
              <a:gd name="T7" fmla="*/ 6970149 h 20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09" h="20143">
                <a:moveTo>
                  <a:pt x="18622" y="11683"/>
                </a:moveTo>
                <a:cubicBezTo>
                  <a:pt x="10204" y="20143"/>
                  <a:pt x="10204" y="20143"/>
                  <a:pt x="10204" y="20143"/>
                </a:cubicBezTo>
                <a:cubicBezTo>
                  <a:pt x="10204" y="20143"/>
                  <a:pt x="10204" y="20143"/>
                  <a:pt x="1786" y="11683"/>
                </a:cubicBezTo>
                <a:cubicBezTo>
                  <a:pt x="-596" y="8983"/>
                  <a:pt x="-596" y="4663"/>
                  <a:pt x="1786" y="1963"/>
                </a:cubicBezTo>
                <a:cubicBezTo>
                  <a:pt x="4804" y="-1457"/>
                  <a:pt x="7822" y="163"/>
                  <a:pt x="10204" y="2503"/>
                </a:cubicBezTo>
                <a:cubicBezTo>
                  <a:pt x="12586" y="163"/>
                  <a:pt x="15604" y="-1457"/>
                  <a:pt x="18622" y="1963"/>
                </a:cubicBezTo>
                <a:cubicBezTo>
                  <a:pt x="21004" y="4663"/>
                  <a:pt x="21004" y="8983"/>
                  <a:pt x="18622" y="11683"/>
                </a:cubicBezTo>
                <a:close/>
                <a:moveTo>
                  <a:pt x="17669" y="3043"/>
                </a:moveTo>
                <a:cubicBezTo>
                  <a:pt x="16716" y="1963"/>
                  <a:pt x="15763" y="1423"/>
                  <a:pt x="14810" y="1423"/>
                </a:cubicBezTo>
                <a:cubicBezTo>
                  <a:pt x="13698" y="1423"/>
                  <a:pt x="12428" y="2143"/>
                  <a:pt x="10998" y="3583"/>
                </a:cubicBezTo>
                <a:cubicBezTo>
                  <a:pt x="10204" y="4483"/>
                  <a:pt x="10204" y="4483"/>
                  <a:pt x="10204" y="4483"/>
                </a:cubicBezTo>
                <a:cubicBezTo>
                  <a:pt x="9410" y="3583"/>
                  <a:pt x="9410" y="3583"/>
                  <a:pt x="9410" y="3583"/>
                </a:cubicBezTo>
                <a:cubicBezTo>
                  <a:pt x="7980" y="2143"/>
                  <a:pt x="6710" y="1423"/>
                  <a:pt x="5598" y="1423"/>
                </a:cubicBezTo>
                <a:cubicBezTo>
                  <a:pt x="4645" y="1423"/>
                  <a:pt x="3692" y="1963"/>
                  <a:pt x="2739" y="3043"/>
                </a:cubicBezTo>
                <a:cubicBezTo>
                  <a:pt x="1786" y="3943"/>
                  <a:pt x="1310" y="5383"/>
                  <a:pt x="1310" y="6823"/>
                </a:cubicBezTo>
                <a:cubicBezTo>
                  <a:pt x="1310" y="8263"/>
                  <a:pt x="1786" y="9523"/>
                  <a:pt x="2739" y="10423"/>
                </a:cubicBezTo>
                <a:cubicBezTo>
                  <a:pt x="7186" y="14923"/>
                  <a:pt x="9251" y="17443"/>
                  <a:pt x="10204" y="18343"/>
                </a:cubicBezTo>
                <a:cubicBezTo>
                  <a:pt x="11157" y="17443"/>
                  <a:pt x="13222" y="14923"/>
                  <a:pt x="17669" y="10423"/>
                </a:cubicBezTo>
                <a:cubicBezTo>
                  <a:pt x="18622" y="9523"/>
                  <a:pt x="19098" y="8263"/>
                  <a:pt x="19098" y="6823"/>
                </a:cubicBezTo>
                <a:cubicBezTo>
                  <a:pt x="19098" y="5383"/>
                  <a:pt x="18622" y="3943"/>
                  <a:pt x="17669" y="3043"/>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52231" name="Rectangle 6"/>
          <p:cNvSpPr>
            <a:spLocks/>
          </p:cNvSpPr>
          <p:nvPr/>
        </p:nvSpPr>
        <p:spPr bwMode="auto">
          <a:xfrm>
            <a:off x="603250" y="3396457"/>
            <a:ext cx="2630488"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32" name="Rectangle 7"/>
          <p:cNvSpPr>
            <a:spLocks/>
          </p:cNvSpPr>
          <p:nvPr/>
        </p:nvSpPr>
        <p:spPr bwMode="auto">
          <a:xfrm>
            <a:off x="765969" y="3129757"/>
            <a:ext cx="230425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600" b="1" dirty="0">
                <a:solidFill>
                  <a:schemeClr val="bg1"/>
                </a:solidFill>
                <a:latin typeface="+mn-lt"/>
                <a:ea typeface="+mn-ea"/>
                <a:cs typeface="+mn-ea"/>
                <a:sym typeface="+mn-lt"/>
              </a:rPr>
              <a:t>重点项目介绍</a:t>
            </a:r>
            <a:endParaRPr lang="zh-CN" altLang="zh-CN" sz="1600" b="1" dirty="0">
              <a:solidFill>
                <a:schemeClr val="bg1"/>
              </a:solidFill>
              <a:latin typeface="+mn-lt"/>
              <a:ea typeface="+mn-ea"/>
              <a:cs typeface="+mn-ea"/>
              <a:sym typeface="+mn-lt"/>
            </a:endParaRPr>
          </a:p>
        </p:txBody>
      </p:sp>
      <p:sp>
        <p:nvSpPr>
          <p:cNvPr id="52233" name="AutoShape 8"/>
          <p:cNvSpPr>
            <a:spLocks/>
          </p:cNvSpPr>
          <p:nvPr/>
        </p:nvSpPr>
        <p:spPr bwMode="auto">
          <a:xfrm>
            <a:off x="10075863" y="2708275"/>
            <a:ext cx="284957" cy="284163"/>
          </a:xfrm>
          <a:custGeom>
            <a:avLst/>
            <a:gdLst>
              <a:gd name="T0" fmla="*/ 7518551 w 21600"/>
              <a:gd name="T1" fmla="*/ 7476710 h 21600"/>
              <a:gd name="T2" fmla="*/ 7518551 w 21600"/>
              <a:gd name="T3" fmla="*/ 7476710 h 21600"/>
              <a:gd name="T4" fmla="*/ 7518551 w 21600"/>
              <a:gd name="T5" fmla="*/ 7476710 h 21600"/>
              <a:gd name="T6" fmla="*/ 7518551 w 21600"/>
              <a:gd name="T7" fmla="*/ 74767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4850"/>
                </a:moveTo>
                <a:cubicBezTo>
                  <a:pt x="21600" y="16538"/>
                  <a:pt x="20419" y="17888"/>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8"/>
                  <a:pt x="14850" y="16538"/>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7"/>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7"/>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8"/>
                  <a:pt x="0" y="16538"/>
                  <a:pt x="0" y="14850"/>
                </a:cubicBezTo>
                <a:cubicBezTo>
                  <a:pt x="0" y="12994"/>
                  <a:pt x="1519" y="11475"/>
                  <a:pt x="3375" y="11475"/>
                </a:cubicBezTo>
                <a:cubicBezTo>
                  <a:pt x="5231" y="11475"/>
                  <a:pt x="6750" y="12994"/>
                  <a:pt x="6750" y="14850"/>
                </a:cubicBezTo>
                <a:cubicBezTo>
                  <a:pt x="6750" y="16538"/>
                  <a:pt x="5569" y="17888"/>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52234" name="Rectangle 9"/>
          <p:cNvSpPr>
            <a:spLocks/>
          </p:cNvSpPr>
          <p:nvPr/>
        </p:nvSpPr>
        <p:spPr bwMode="auto">
          <a:xfrm>
            <a:off x="8867775" y="3470275"/>
            <a:ext cx="2700338"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35" name="Rectangle 10"/>
          <p:cNvSpPr>
            <a:spLocks/>
          </p:cNvSpPr>
          <p:nvPr/>
        </p:nvSpPr>
        <p:spPr bwMode="auto">
          <a:xfrm>
            <a:off x="9066213" y="3203575"/>
            <a:ext cx="23042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zh-CN" altLang="en-US" sz="1600" b="1" dirty="0">
                <a:solidFill>
                  <a:schemeClr val="bg1"/>
                </a:solidFill>
                <a:latin typeface="+mn-lt"/>
                <a:ea typeface="+mn-ea"/>
                <a:cs typeface="+mn-ea"/>
                <a:sym typeface="+mn-lt"/>
              </a:rPr>
              <a:t>重点项目介绍</a:t>
            </a:r>
            <a:endParaRPr lang="zh-CN" altLang="zh-CN" sz="1600" b="1" dirty="0">
              <a:solidFill>
                <a:schemeClr val="bg1"/>
              </a:solidFill>
              <a:latin typeface="+mn-lt"/>
              <a:ea typeface="+mn-ea"/>
              <a:cs typeface="+mn-ea"/>
              <a:sym typeface="+mn-lt"/>
            </a:endParaRPr>
          </a:p>
        </p:txBody>
      </p:sp>
      <p:sp>
        <p:nvSpPr>
          <p:cNvPr id="52239" name="Rectangle 14"/>
          <p:cNvSpPr>
            <a:spLocks/>
          </p:cNvSpPr>
          <p:nvPr/>
        </p:nvSpPr>
        <p:spPr bwMode="auto">
          <a:xfrm>
            <a:off x="587375" y="5426075"/>
            <a:ext cx="2662238"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40" name="Rectangle 15"/>
          <p:cNvSpPr>
            <a:spLocks/>
          </p:cNvSpPr>
          <p:nvPr/>
        </p:nvSpPr>
        <p:spPr bwMode="auto">
          <a:xfrm>
            <a:off x="765969" y="5176044"/>
            <a:ext cx="230425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zh-CN" altLang="en-US" sz="1600" b="1" dirty="0">
                <a:solidFill>
                  <a:schemeClr val="bg1"/>
                </a:solidFill>
                <a:latin typeface="+mn-lt"/>
                <a:ea typeface="+mn-ea"/>
                <a:cs typeface="+mn-ea"/>
                <a:sym typeface="+mn-lt"/>
              </a:rPr>
              <a:t>重点项目介绍</a:t>
            </a:r>
            <a:endParaRPr lang="zh-CN" altLang="zh-CN" sz="1600" b="1" dirty="0">
              <a:solidFill>
                <a:schemeClr val="bg1"/>
              </a:solidFill>
              <a:latin typeface="+mn-lt"/>
              <a:ea typeface="+mn-ea"/>
              <a:cs typeface="+mn-ea"/>
              <a:sym typeface="+mn-lt"/>
            </a:endParaRPr>
          </a:p>
        </p:txBody>
      </p:sp>
      <p:sp>
        <p:nvSpPr>
          <p:cNvPr id="52241" name="AutoShape 16"/>
          <p:cNvSpPr>
            <a:spLocks/>
          </p:cNvSpPr>
          <p:nvPr/>
        </p:nvSpPr>
        <p:spPr bwMode="auto">
          <a:xfrm>
            <a:off x="1770857" y="4749800"/>
            <a:ext cx="296069" cy="296863"/>
          </a:xfrm>
          <a:custGeom>
            <a:avLst/>
            <a:gdLst>
              <a:gd name="T0" fmla="*/ 8439891 w 20772"/>
              <a:gd name="T1" fmla="*/ 8783397 h 20772"/>
              <a:gd name="T2" fmla="*/ 8439891 w 20772"/>
              <a:gd name="T3" fmla="*/ 8783397 h 20772"/>
              <a:gd name="T4" fmla="*/ 8439891 w 20772"/>
              <a:gd name="T5" fmla="*/ 8783397 h 20772"/>
              <a:gd name="T6" fmla="*/ 8439891 w 20772"/>
              <a:gd name="T7" fmla="*/ 8783397 h 207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72" h="20772">
                <a:moveTo>
                  <a:pt x="14154" y="1097"/>
                </a:moveTo>
                <a:cubicBezTo>
                  <a:pt x="2135" y="13115"/>
                  <a:pt x="2135" y="13115"/>
                  <a:pt x="2135" y="13115"/>
                </a:cubicBezTo>
                <a:cubicBezTo>
                  <a:pt x="674" y="14414"/>
                  <a:pt x="-463" y="19936"/>
                  <a:pt x="187" y="20585"/>
                </a:cubicBezTo>
                <a:cubicBezTo>
                  <a:pt x="999" y="21235"/>
                  <a:pt x="6358" y="20098"/>
                  <a:pt x="7657" y="18637"/>
                </a:cubicBezTo>
                <a:cubicBezTo>
                  <a:pt x="19675" y="6781"/>
                  <a:pt x="19675" y="6781"/>
                  <a:pt x="19675" y="6781"/>
                </a:cubicBezTo>
                <a:cubicBezTo>
                  <a:pt x="21137" y="5157"/>
                  <a:pt x="21137" y="2721"/>
                  <a:pt x="19675" y="1097"/>
                </a:cubicBezTo>
                <a:cubicBezTo>
                  <a:pt x="18051" y="-365"/>
                  <a:pt x="15615" y="-365"/>
                  <a:pt x="14154" y="1097"/>
                </a:cubicBezTo>
                <a:close/>
                <a:moveTo>
                  <a:pt x="3435" y="13602"/>
                </a:moveTo>
                <a:cubicBezTo>
                  <a:pt x="13179" y="3858"/>
                  <a:pt x="13179" y="3858"/>
                  <a:pt x="13179" y="3858"/>
                </a:cubicBezTo>
                <a:cubicBezTo>
                  <a:pt x="14478" y="5319"/>
                  <a:pt x="14478" y="5319"/>
                  <a:pt x="14478" y="5319"/>
                </a:cubicBezTo>
                <a:cubicBezTo>
                  <a:pt x="5059" y="14739"/>
                  <a:pt x="5059" y="14739"/>
                  <a:pt x="5059" y="14739"/>
                </a:cubicBezTo>
                <a:cubicBezTo>
                  <a:pt x="4734" y="14414"/>
                  <a:pt x="4734" y="14414"/>
                  <a:pt x="4734" y="14414"/>
                </a:cubicBezTo>
                <a:cubicBezTo>
                  <a:pt x="4409" y="14089"/>
                  <a:pt x="3922" y="13764"/>
                  <a:pt x="3435" y="13602"/>
                </a:cubicBezTo>
                <a:cubicBezTo>
                  <a:pt x="3435" y="13602"/>
                  <a:pt x="3435" y="13602"/>
                  <a:pt x="3435" y="13602"/>
                </a:cubicBezTo>
                <a:close/>
                <a:moveTo>
                  <a:pt x="1323" y="19449"/>
                </a:moveTo>
                <a:cubicBezTo>
                  <a:pt x="1161" y="19124"/>
                  <a:pt x="1811" y="16525"/>
                  <a:pt x="2623" y="14739"/>
                </a:cubicBezTo>
                <a:cubicBezTo>
                  <a:pt x="3272" y="14901"/>
                  <a:pt x="3760" y="15226"/>
                  <a:pt x="4247" y="15713"/>
                </a:cubicBezTo>
                <a:cubicBezTo>
                  <a:pt x="4896" y="16200"/>
                  <a:pt x="4896" y="16200"/>
                  <a:pt x="4896" y="16200"/>
                </a:cubicBezTo>
                <a:cubicBezTo>
                  <a:pt x="5384" y="16850"/>
                  <a:pt x="5708" y="17500"/>
                  <a:pt x="5871" y="18149"/>
                </a:cubicBezTo>
                <a:cubicBezTo>
                  <a:pt x="4084" y="18961"/>
                  <a:pt x="1648" y="19611"/>
                  <a:pt x="1323" y="19449"/>
                </a:cubicBezTo>
                <a:close/>
                <a:moveTo>
                  <a:pt x="7170" y="17337"/>
                </a:moveTo>
                <a:cubicBezTo>
                  <a:pt x="7170" y="17500"/>
                  <a:pt x="7008" y="17500"/>
                  <a:pt x="7008" y="17500"/>
                </a:cubicBezTo>
                <a:cubicBezTo>
                  <a:pt x="6845" y="16850"/>
                  <a:pt x="6683" y="16200"/>
                  <a:pt x="6196" y="15713"/>
                </a:cubicBezTo>
                <a:cubicBezTo>
                  <a:pt x="6033" y="15713"/>
                  <a:pt x="6033" y="15713"/>
                  <a:pt x="6033" y="15713"/>
                </a:cubicBezTo>
                <a:cubicBezTo>
                  <a:pt x="15453" y="6294"/>
                  <a:pt x="15453" y="6294"/>
                  <a:pt x="15453" y="6294"/>
                </a:cubicBezTo>
                <a:cubicBezTo>
                  <a:pt x="16914" y="7593"/>
                  <a:pt x="16914" y="7593"/>
                  <a:pt x="16914" y="7593"/>
                </a:cubicBezTo>
                <a:cubicBezTo>
                  <a:pt x="7170" y="17337"/>
                  <a:pt x="7170" y="17337"/>
                  <a:pt x="7170" y="17337"/>
                </a:cubicBezTo>
                <a:close/>
                <a:moveTo>
                  <a:pt x="18701" y="5806"/>
                </a:moveTo>
                <a:cubicBezTo>
                  <a:pt x="17726" y="6781"/>
                  <a:pt x="17726" y="6781"/>
                  <a:pt x="17726" y="6781"/>
                </a:cubicBezTo>
                <a:cubicBezTo>
                  <a:pt x="13991" y="3046"/>
                  <a:pt x="13991" y="3046"/>
                  <a:pt x="13991" y="3046"/>
                </a:cubicBezTo>
                <a:cubicBezTo>
                  <a:pt x="14966" y="2071"/>
                  <a:pt x="14966" y="2071"/>
                  <a:pt x="14966" y="2071"/>
                </a:cubicBezTo>
                <a:cubicBezTo>
                  <a:pt x="15940" y="934"/>
                  <a:pt x="17726" y="934"/>
                  <a:pt x="18701" y="2071"/>
                </a:cubicBezTo>
                <a:cubicBezTo>
                  <a:pt x="19838" y="3046"/>
                  <a:pt x="19838" y="4832"/>
                  <a:pt x="18701" y="5806"/>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52242" name="Rectangle 17"/>
          <p:cNvSpPr>
            <a:spLocks/>
          </p:cNvSpPr>
          <p:nvPr/>
        </p:nvSpPr>
        <p:spPr bwMode="auto">
          <a:xfrm>
            <a:off x="8867775" y="5426075"/>
            <a:ext cx="2700338"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43" name="Rectangle 18"/>
          <p:cNvSpPr>
            <a:spLocks/>
          </p:cNvSpPr>
          <p:nvPr/>
        </p:nvSpPr>
        <p:spPr bwMode="auto">
          <a:xfrm>
            <a:off x="9066213" y="5176044"/>
            <a:ext cx="23042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zh-CN" altLang="en-US" sz="1600" b="1" dirty="0">
                <a:solidFill>
                  <a:schemeClr val="bg1"/>
                </a:solidFill>
                <a:latin typeface="+mn-lt"/>
                <a:ea typeface="+mn-ea"/>
                <a:cs typeface="+mn-ea"/>
                <a:sym typeface="+mn-lt"/>
              </a:rPr>
              <a:t>重点项目介绍</a:t>
            </a:r>
            <a:endParaRPr lang="zh-CN" altLang="zh-CN" sz="1600" b="1" dirty="0">
              <a:solidFill>
                <a:schemeClr val="bg1"/>
              </a:solidFill>
              <a:latin typeface="+mn-lt"/>
              <a:ea typeface="+mn-ea"/>
              <a:cs typeface="+mn-ea"/>
              <a:sym typeface="+mn-lt"/>
            </a:endParaRPr>
          </a:p>
        </p:txBody>
      </p:sp>
      <p:sp>
        <p:nvSpPr>
          <p:cNvPr id="52244" name="AutoShape 19"/>
          <p:cNvSpPr>
            <a:spLocks/>
          </p:cNvSpPr>
          <p:nvPr/>
        </p:nvSpPr>
        <p:spPr bwMode="auto">
          <a:xfrm>
            <a:off x="10069513" y="4745038"/>
            <a:ext cx="296863" cy="296069"/>
          </a:xfrm>
          <a:custGeom>
            <a:avLst/>
            <a:gdLst>
              <a:gd name="T0" fmla="*/ 8197906 w 21500"/>
              <a:gd name="T1" fmla="*/ 8116375 h 21600"/>
              <a:gd name="T2" fmla="*/ 8197906 w 21500"/>
              <a:gd name="T3" fmla="*/ 8116375 h 21600"/>
              <a:gd name="T4" fmla="*/ 8197906 w 21500"/>
              <a:gd name="T5" fmla="*/ 8116375 h 21600"/>
              <a:gd name="T6" fmla="*/ 8197906 w 21500"/>
              <a:gd name="T7" fmla="*/ 8116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0" h="21600">
                <a:moveTo>
                  <a:pt x="21220" y="19913"/>
                </a:moveTo>
                <a:cubicBezTo>
                  <a:pt x="20377" y="21262"/>
                  <a:pt x="14977" y="21600"/>
                  <a:pt x="10758" y="21600"/>
                </a:cubicBezTo>
                <a:cubicBezTo>
                  <a:pt x="6539" y="21600"/>
                  <a:pt x="1139" y="21262"/>
                  <a:pt x="127" y="19913"/>
                </a:cubicBezTo>
                <a:cubicBezTo>
                  <a:pt x="-42" y="19575"/>
                  <a:pt x="-42" y="19069"/>
                  <a:pt x="127" y="18731"/>
                </a:cubicBezTo>
                <a:cubicBezTo>
                  <a:pt x="970" y="16200"/>
                  <a:pt x="2658" y="15525"/>
                  <a:pt x="4008" y="15356"/>
                </a:cubicBezTo>
                <a:cubicBezTo>
                  <a:pt x="5189" y="15188"/>
                  <a:pt x="6202" y="14850"/>
                  <a:pt x="6708" y="14513"/>
                </a:cubicBezTo>
                <a:cubicBezTo>
                  <a:pt x="6708" y="14344"/>
                  <a:pt x="6708" y="13331"/>
                  <a:pt x="6708" y="12656"/>
                </a:cubicBezTo>
                <a:cubicBezTo>
                  <a:pt x="5527" y="11306"/>
                  <a:pt x="4683" y="9281"/>
                  <a:pt x="4683" y="7425"/>
                </a:cubicBezTo>
                <a:cubicBezTo>
                  <a:pt x="4683" y="3375"/>
                  <a:pt x="6708" y="0"/>
                  <a:pt x="10758" y="0"/>
                </a:cubicBezTo>
                <a:cubicBezTo>
                  <a:pt x="14808" y="0"/>
                  <a:pt x="16833" y="3375"/>
                  <a:pt x="16833" y="7425"/>
                </a:cubicBezTo>
                <a:cubicBezTo>
                  <a:pt x="16833" y="9281"/>
                  <a:pt x="15989" y="11306"/>
                  <a:pt x="14808" y="12656"/>
                </a:cubicBezTo>
                <a:cubicBezTo>
                  <a:pt x="14808" y="12994"/>
                  <a:pt x="14808" y="13331"/>
                  <a:pt x="14808" y="14513"/>
                </a:cubicBezTo>
                <a:cubicBezTo>
                  <a:pt x="15314" y="14850"/>
                  <a:pt x="16327" y="15188"/>
                  <a:pt x="17508" y="15356"/>
                </a:cubicBezTo>
                <a:cubicBezTo>
                  <a:pt x="18858" y="15525"/>
                  <a:pt x="20546" y="16200"/>
                  <a:pt x="21389" y="18731"/>
                </a:cubicBezTo>
                <a:cubicBezTo>
                  <a:pt x="21558" y="19069"/>
                  <a:pt x="21558" y="19575"/>
                  <a:pt x="21220" y="19913"/>
                </a:cubicBezTo>
                <a:close/>
                <a:moveTo>
                  <a:pt x="15483" y="7425"/>
                </a:moveTo>
                <a:cubicBezTo>
                  <a:pt x="15483" y="4050"/>
                  <a:pt x="13964" y="1350"/>
                  <a:pt x="10758" y="1350"/>
                </a:cubicBezTo>
                <a:cubicBezTo>
                  <a:pt x="7552" y="1350"/>
                  <a:pt x="6033" y="4050"/>
                  <a:pt x="6033" y="7425"/>
                </a:cubicBezTo>
                <a:cubicBezTo>
                  <a:pt x="6033" y="10125"/>
                  <a:pt x="8227" y="13500"/>
                  <a:pt x="10758" y="13500"/>
                </a:cubicBezTo>
                <a:cubicBezTo>
                  <a:pt x="13289" y="13500"/>
                  <a:pt x="15483" y="10125"/>
                  <a:pt x="15483" y="7425"/>
                </a:cubicBezTo>
                <a:close/>
                <a:moveTo>
                  <a:pt x="17171" y="16706"/>
                </a:moveTo>
                <a:cubicBezTo>
                  <a:pt x="15989" y="16538"/>
                  <a:pt x="14808" y="16031"/>
                  <a:pt x="14133" y="15694"/>
                </a:cubicBezTo>
                <a:cubicBezTo>
                  <a:pt x="13458" y="15356"/>
                  <a:pt x="13458" y="15356"/>
                  <a:pt x="13458" y="15356"/>
                </a:cubicBezTo>
                <a:cubicBezTo>
                  <a:pt x="13458" y="15356"/>
                  <a:pt x="13458" y="14513"/>
                  <a:pt x="13458" y="14006"/>
                </a:cubicBezTo>
                <a:cubicBezTo>
                  <a:pt x="12614" y="14513"/>
                  <a:pt x="11771" y="14850"/>
                  <a:pt x="10758" y="14850"/>
                </a:cubicBezTo>
                <a:cubicBezTo>
                  <a:pt x="9746" y="14850"/>
                  <a:pt x="8902" y="14513"/>
                  <a:pt x="8058" y="14006"/>
                </a:cubicBezTo>
                <a:cubicBezTo>
                  <a:pt x="8058" y="14513"/>
                  <a:pt x="8058" y="15356"/>
                  <a:pt x="8058" y="15356"/>
                </a:cubicBezTo>
                <a:cubicBezTo>
                  <a:pt x="7383" y="15694"/>
                  <a:pt x="7383" y="15694"/>
                  <a:pt x="7383" y="15694"/>
                </a:cubicBezTo>
                <a:cubicBezTo>
                  <a:pt x="6708" y="16031"/>
                  <a:pt x="5527" y="16538"/>
                  <a:pt x="4177" y="16706"/>
                </a:cubicBezTo>
                <a:cubicBezTo>
                  <a:pt x="3164" y="16875"/>
                  <a:pt x="2152" y="17213"/>
                  <a:pt x="1308" y="19069"/>
                </a:cubicBezTo>
                <a:cubicBezTo>
                  <a:pt x="1308" y="19238"/>
                  <a:pt x="2489" y="20250"/>
                  <a:pt x="10758" y="20250"/>
                </a:cubicBezTo>
                <a:cubicBezTo>
                  <a:pt x="19027" y="20250"/>
                  <a:pt x="20039" y="19238"/>
                  <a:pt x="20208" y="19069"/>
                </a:cubicBezTo>
                <a:cubicBezTo>
                  <a:pt x="19364" y="17213"/>
                  <a:pt x="18183" y="16875"/>
                  <a:pt x="17171" y="16706"/>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3" name="椭圆 2"/>
          <p:cNvSpPr/>
          <p:nvPr/>
        </p:nvSpPr>
        <p:spPr>
          <a:xfrm>
            <a:off x="4439779" y="2890158"/>
            <a:ext cx="3399520" cy="3399518"/>
          </a:xfrm>
          <a:prstGeom prst="ellipse">
            <a:avLst/>
          </a:prstGeom>
          <a:solidFill>
            <a:schemeClr val="bg1"/>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3320458" y="458741"/>
            <a:ext cx="5572519" cy="785143"/>
            <a:chOff x="1679798" y="438128"/>
            <a:chExt cx="5572519" cy="785143"/>
          </a:xfrm>
        </p:grpSpPr>
        <p:sp>
          <p:nvSpPr>
            <p:cNvPr id="22" name="文本框 2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工作完成情况</a:t>
              </a:r>
            </a:p>
          </p:txBody>
        </p:sp>
        <p:sp>
          <p:nvSpPr>
            <p:cNvPr id="23" name="文本框 2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pic>
        <p:nvPicPr>
          <p:cNvPr id="2" name="图片 1"/>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24845" y="3326685"/>
            <a:ext cx="3542310" cy="2360950"/>
          </a:xfrm>
          <a:prstGeom prst="rect">
            <a:avLst/>
          </a:prstGeom>
        </p:spPr>
      </p:pic>
    </p:spTree>
    <p:extLst>
      <p:ext uri="{BB962C8B-B14F-4D97-AF65-F5344CB8AC3E}">
        <p14:creationId xmlns:p14="http://schemas.microsoft.com/office/powerpoint/2010/main" val="133187508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randombar(horizontal)">
                                      <p:cBhvr>
                                        <p:cTn id="7" dur="500"/>
                                        <p:tgtEl>
                                          <p:spTgt spid="522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2230"/>
                                        </p:tgtEl>
                                        <p:attrNameLst>
                                          <p:attrName>style.visibility</p:attrName>
                                        </p:attrNameLst>
                                      </p:cBhvr>
                                      <p:to>
                                        <p:strVal val="visible"/>
                                      </p:to>
                                    </p:set>
                                    <p:animEffect transition="in" filter="fade">
                                      <p:cBhvr>
                                        <p:cTn id="10" dur="1000"/>
                                        <p:tgtEl>
                                          <p:spTgt spid="52230"/>
                                        </p:tgtEl>
                                      </p:cBhvr>
                                    </p:animEffect>
                                    <p:anim calcmode="lin" valueType="num">
                                      <p:cBhvr>
                                        <p:cTn id="11" dur="1000" fill="hold"/>
                                        <p:tgtEl>
                                          <p:spTgt spid="52230"/>
                                        </p:tgtEl>
                                        <p:attrNameLst>
                                          <p:attrName>ppt_x</p:attrName>
                                        </p:attrNameLst>
                                      </p:cBhvr>
                                      <p:tavLst>
                                        <p:tav tm="0">
                                          <p:val>
                                            <p:strVal val="#ppt_x"/>
                                          </p:val>
                                        </p:tav>
                                        <p:tav tm="100000">
                                          <p:val>
                                            <p:strVal val="#ppt_x"/>
                                          </p:val>
                                        </p:tav>
                                      </p:tavLst>
                                    </p:anim>
                                    <p:anim calcmode="lin" valueType="num">
                                      <p:cBhvr>
                                        <p:cTn id="12" dur="1000" fill="hold"/>
                                        <p:tgtEl>
                                          <p:spTgt spid="5223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2231"/>
                                        </p:tgtEl>
                                        <p:attrNameLst>
                                          <p:attrName>style.visibility</p:attrName>
                                        </p:attrNameLst>
                                      </p:cBhvr>
                                      <p:to>
                                        <p:strVal val="visible"/>
                                      </p:to>
                                    </p:set>
                                    <p:animEffect transition="in" filter="fade">
                                      <p:cBhvr>
                                        <p:cTn id="15" dur="1000"/>
                                        <p:tgtEl>
                                          <p:spTgt spid="52231"/>
                                        </p:tgtEl>
                                      </p:cBhvr>
                                    </p:animEffect>
                                    <p:anim calcmode="lin" valueType="num">
                                      <p:cBhvr>
                                        <p:cTn id="16" dur="1000" fill="hold"/>
                                        <p:tgtEl>
                                          <p:spTgt spid="52231"/>
                                        </p:tgtEl>
                                        <p:attrNameLst>
                                          <p:attrName>ppt_x</p:attrName>
                                        </p:attrNameLst>
                                      </p:cBhvr>
                                      <p:tavLst>
                                        <p:tav tm="0">
                                          <p:val>
                                            <p:strVal val="#ppt_x"/>
                                          </p:val>
                                        </p:tav>
                                        <p:tav tm="100000">
                                          <p:val>
                                            <p:strVal val="#ppt_x"/>
                                          </p:val>
                                        </p:tav>
                                      </p:tavLst>
                                    </p:anim>
                                    <p:anim calcmode="lin" valueType="num">
                                      <p:cBhvr>
                                        <p:cTn id="17" dur="1000" fill="hold"/>
                                        <p:tgtEl>
                                          <p:spTgt spid="522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232"/>
                                        </p:tgtEl>
                                        <p:attrNameLst>
                                          <p:attrName>style.visibility</p:attrName>
                                        </p:attrNameLst>
                                      </p:cBhvr>
                                      <p:to>
                                        <p:strVal val="visible"/>
                                      </p:to>
                                    </p:set>
                                    <p:animEffect transition="in" filter="fade">
                                      <p:cBhvr>
                                        <p:cTn id="20" dur="1000"/>
                                        <p:tgtEl>
                                          <p:spTgt spid="52232"/>
                                        </p:tgtEl>
                                      </p:cBhvr>
                                    </p:animEffect>
                                    <p:anim calcmode="lin" valueType="num">
                                      <p:cBhvr>
                                        <p:cTn id="21" dur="1000" fill="hold"/>
                                        <p:tgtEl>
                                          <p:spTgt spid="52232"/>
                                        </p:tgtEl>
                                        <p:attrNameLst>
                                          <p:attrName>ppt_x</p:attrName>
                                        </p:attrNameLst>
                                      </p:cBhvr>
                                      <p:tavLst>
                                        <p:tav tm="0">
                                          <p:val>
                                            <p:strVal val="#ppt_x"/>
                                          </p:val>
                                        </p:tav>
                                        <p:tav tm="100000">
                                          <p:val>
                                            <p:strVal val="#ppt_x"/>
                                          </p:val>
                                        </p:tav>
                                      </p:tavLst>
                                    </p:anim>
                                    <p:anim calcmode="lin" valueType="num">
                                      <p:cBhvr>
                                        <p:cTn id="22" dur="1000" fill="hold"/>
                                        <p:tgtEl>
                                          <p:spTgt spid="5223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2233"/>
                                        </p:tgtEl>
                                        <p:attrNameLst>
                                          <p:attrName>style.visibility</p:attrName>
                                        </p:attrNameLst>
                                      </p:cBhvr>
                                      <p:to>
                                        <p:strVal val="visible"/>
                                      </p:to>
                                    </p:set>
                                    <p:animEffect transition="in" filter="fade">
                                      <p:cBhvr>
                                        <p:cTn id="25" dur="1000"/>
                                        <p:tgtEl>
                                          <p:spTgt spid="52233"/>
                                        </p:tgtEl>
                                      </p:cBhvr>
                                    </p:animEffect>
                                    <p:anim calcmode="lin" valueType="num">
                                      <p:cBhvr>
                                        <p:cTn id="26" dur="1000" fill="hold"/>
                                        <p:tgtEl>
                                          <p:spTgt spid="52233"/>
                                        </p:tgtEl>
                                        <p:attrNameLst>
                                          <p:attrName>ppt_x</p:attrName>
                                        </p:attrNameLst>
                                      </p:cBhvr>
                                      <p:tavLst>
                                        <p:tav tm="0">
                                          <p:val>
                                            <p:strVal val="#ppt_x"/>
                                          </p:val>
                                        </p:tav>
                                        <p:tav tm="100000">
                                          <p:val>
                                            <p:strVal val="#ppt_x"/>
                                          </p:val>
                                        </p:tav>
                                      </p:tavLst>
                                    </p:anim>
                                    <p:anim calcmode="lin" valueType="num">
                                      <p:cBhvr>
                                        <p:cTn id="27" dur="1000" fill="hold"/>
                                        <p:tgtEl>
                                          <p:spTgt spid="522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2234"/>
                                        </p:tgtEl>
                                        <p:attrNameLst>
                                          <p:attrName>style.visibility</p:attrName>
                                        </p:attrNameLst>
                                      </p:cBhvr>
                                      <p:to>
                                        <p:strVal val="visible"/>
                                      </p:to>
                                    </p:set>
                                    <p:animEffect transition="in" filter="fade">
                                      <p:cBhvr>
                                        <p:cTn id="30" dur="1000"/>
                                        <p:tgtEl>
                                          <p:spTgt spid="52234"/>
                                        </p:tgtEl>
                                      </p:cBhvr>
                                    </p:animEffect>
                                    <p:anim calcmode="lin" valueType="num">
                                      <p:cBhvr>
                                        <p:cTn id="31" dur="1000" fill="hold"/>
                                        <p:tgtEl>
                                          <p:spTgt spid="52234"/>
                                        </p:tgtEl>
                                        <p:attrNameLst>
                                          <p:attrName>ppt_x</p:attrName>
                                        </p:attrNameLst>
                                      </p:cBhvr>
                                      <p:tavLst>
                                        <p:tav tm="0">
                                          <p:val>
                                            <p:strVal val="#ppt_x"/>
                                          </p:val>
                                        </p:tav>
                                        <p:tav tm="100000">
                                          <p:val>
                                            <p:strVal val="#ppt_x"/>
                                          </p:val>
                                        </p:tav>
                                      </p:tavLst>
                                    </p:anim>
                                    <p:anim calcmode="lin" valueType="num">
                                      <p:cBhvr>
                                        <p:cTn id="32" dur="1000" fill="hold"/>
                                        <p:tgtEl>
                                          <p:spTgt spid="5223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2235"/>
                                        </p:tgtEl>
                                        <p:attrNameLst>
                                          <p:attrName>style.visibility</p:attrName>
                                        </p:attrNameLst>
                                      </p:cBhvr>
                                      <p:to>
                                        <p:strVal val="visible"/>
                                      </p:to>
                                    </p:set>
                                    <p:animEffect transition="in" filter="fade">
                                      <p:cBhvr>
                                        <p:cTn id="35" dur="1000"/>
                                        <p:tgtEl>
                                          <p:spTgt spid="52235"/>
                                        </p:tgtEl>
                                      </p:cBhvr>
                                    </p:animEffect>
                                    <p:anim calcmode="lin" valueType="num">
                                      <p:cBhvr>
                                        <p:cTn id="36" dur="1000" fill="hold"/>
                                        <p:tgtEl>
                                          <p:spTgt spid="52235"/>
                                        </p:tgtEl>
                                        <p:attrNameLst>
                                          <p:attrName>ppt_x</p:attrName>
                                        </p:attrNameLst>
                                      </p:cBhvr>
                                      <p:tavLst>
                                        <p:tav tm="0">
                                          <p:val>
                                            <p:strVal val="#ppt_x"/>
                                          </p:val>
                                        </p:tav>
                                        <p:tav tm="100000">
                                          <p:val>
                                            <p:strVal val="#ppt_x"/>
                                          </p:val>
                                        </p:tav>
                                      </p:tavLst>
                                    </p:anim>
                                    <p:anim calcmode="lin" valueType="num">
                                      <p:cBhvr>
                                        <p:cTn id="37" dur="1000" fill="hold"/>
                                        <p:tgtEl>
                                          <p:spTgt spid="5223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2239"/>
                                        </p:tgtEl>
                                        <p:attrNameLst>
                                          <p:attrName>style.visibility</p:attrName>
                                        </p:attrNameLst>
                                      </p:cBhvr>
                                      <p:to>
                                        <p:strVal val="visible"/>
                                      </p:to>
                                    </p:set>
                                    <p:animEffect transition="in" filter="fade">
                                      <p:cBhvr>
                                        <p:cTn id="40" dur="1000"/>
                                        <p:tgtEl>
                                          <p:spTgt spid="52239"/>
                                        </p:tgtEl>
                                      </p:cBhvr>
                                    </p:animEffect>
                                    <p:anim calcmode="lin" valueType="num">
                                      <p:cBhvr>
                                        <p:cTn id="41" dur="1000" fill="hold"/>
                                        <p:tgtEl>
                                          <p:spTgt spid="52239"/>
                                        </p:tgtEl>
                                        <p:attrNameLst>
                                          <p:attrName>ppt_x</p:attrName>
                                        </p:attrNameLst>
                                      </p:cBhvr>
                                      <p:tavLst>
                                        <p:tav tm="0">
                                          <p:val>
                                            <p:strVal val="#ppt_x"/>
                                          </p:val>
                                        </p:tav>
                                        <p:tav tm="100000">
                                          <p:val>
                                            <p:strVal val="#ppt_x"/>
                                          </p:val>
                                        </p:tav>
                                      </p:tavLst>
                                    </p:anim>
                                    <p:anim calcmode="lin" valueType="num">
                                      <p:cBhvr>
                                        <p:cTn id="42" dur="1000" fill="hold"/>
                                        <p:tgtEl>
                                          <p:spTgt spid="5223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2240"/>
                                        </p:tgtEl>
                                        <p:attrNameLst>
                                          <p:attrName>style.visibility</p:attrName>
                                        </p:attrNameLst>
                                      </p:cBhvr>
                                      <p:to>
                                        <p:strVal val="visible"/>
                                      </p:to>
                                    </p:set>
                                    <p:animEffect transition="in" filter="fade">
                                      <p:cBhvr>
                                        <p:cTn id="45" dur="1000"/>
                                        <p:tgtEl>
                                          <p:spTgt spid="52240"/>
                                        </p:tgtEl>
                                      </p:cBhvr>
                                    </p:animEffect>
                                    <p:anim calcmode="lin" valueType="num">
                                      <p:cBhvr>
                                        <p:cTn id="46" dur="1000" fill="hold"/>
                                        <p:tgtEl>
                                          <p:spTgt spid="52240"/>
                                        </p:tgtEl>
                                        <p:attrNameLst>
                                          <p:attrName>ppt_x</p:attrName>
                                        </p:attrNameLst>
                                      </p:cBhvr>
                                      <p:tavLst>
                                        <p:tav tm="0">
                                          <p:val>
                                            <p:strVal val="#ppt_x"/>
                                          </p:val>
                                        </p:tav>
                                        <p:tav tm="100000">
                                          <p:val>
                                            <p:strVal val="#ppt_x"/>
                                          </p:val>
                                        </p:tav>
                                      </p:tavLst>
                                    </p:anim>
                                    <p:anim calcmode="lin" valueType="num">
                                      <p:cBhvr>
                                        <p:cTn id="47" dur="1000" fill="hold"/>
                                        <p:tgtEl>
                                          <p:spTgt spid="5224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2241"/>
                                        </p:tgtEl>
                                        <p:attrNameLst>
                                          <p:attrName>style.visibility</p:attrName>
                                        </p:attrNameLst>
                                      </p:cBhvr>
                                      <p:to>
                                        <p:strVal val="visible"/>
                                      </p:to>
                                    </p:set>
                                    <p:animEffect transition="in" filter="fade">
                                      <p:cBhvr>
                                        <p:cTn id="50" dur="1000"/>
                                        <p:tgtEl>
                                          <p:spTgt spid="52241"/>
                                        </p:tgtEl>
                                      </p:cBhvr>
                                    </p:animEffect>
                                    <p:anim calcmode="lin" valueType="num">
                                      <p:cBhvr>
                                        <p:cTn id="51" dur="1000" fill="hold"/>
                                        <p:tgtEl>
                                          <p:spTgt spid="52241"/>
                                        </p:tgtEl>
                                        <p:attrNameLst>
                                          <p:attrName>ppt_x</p:attrName>
                                        </p:attrNameLst>
                                      </p:cBhvr>
                                      <p:tavLst>
                                        <p:tav tm="0">
                                          <p:val>
                                            <p:strVal val="#ppt_x"/>
                                          </p:val>
                                        </p:tav>
                                        <p:tav tm="100000">
                                          <p:val>
                                            <p:strVal val="#ppt_x"/>
                                          </p:val>
                                        </p:tav>
                                      </p:tavLst>
                                    </p:anim>
                                    <p:anim calcmode="lin" valueType="num">
                                      <p:cBhvr>
                                        <p:cTn id="52" dur="1000" fill="hold"/>
                                        <p:tgtEl>
                                          <p:spTgt spid="5224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2242"/>
                                        </p:tgtEl>
                                        <p:attrNameLst>
                                          <p:attrName>style.visibility</p:attrName>
                                        </p:attrNameLst>
                                      </p:cBhvr>
                                      <p:to>
                                        <p:strVal val="visible"/>
                                      </p:to>
                                    </p:set>
                                    <p:animEffect transition="in" filter="fade">
                                      <p:cBhvr>
                                        <p:cTn id="55" dur="1000"/>
                                        <p:tgtEl>
                                          <p:spTgt spid="52242"/>
                                        </p:tgtEl>
                                      </p:cBhvr>
                                    </p:animEffect>
                                    <p:anim calcmode="lin" valueType="num">
                                      <p:cBhvr>
                                        <p:cTn id="56" dur="1000" fill="hold"/>
                                        <p:tgtEl>
                                          <p:spTgt spid="52242"/>
                                        </p:tgtEl>
                                        <p:attrNameLst>
                                          <p:attrName>ppt_x</p:attrName>
                                        </p:attrNameLst>
                                      </p:cBhvr>
                                      <p:tavLst>
                                        <p:tav tm="0">
                                          <p:val>
                                            <p:strVal val="#ppt_x"/>
                                          </p:val>
                                        </p:tav>
                                        <p:tav tm="100000">
                                          <p:val>
                                            <p:strVal val="#ppt_x"/>
                                          </p:val>
                                        </p:tav>
                                      </p:tavLst>
                                    </p:anim>
                                    <p:anim calcmode="lin" valueType="num">
                                      <p:cBhvr>
                                        <p:cTn id="57" dur="1000" fill="hold"/>
                                        <p:tgtEl>
                                          <p:spTgt spid="5224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fade">
                                      <p:cBhvr>
                                        <p:cTn id="60" dur="1000"/>
                                        <p:tgtEl>
                                          <p:spTgt spid="52243"/>
                                        </p:tgtEl>
                                      </p:cBhvr>
                                    </p:animEffect>
                                    <p:anim calcmode="lin" valueType="num">
                                      <p:cBhvr>
                                        <p:cTn id="61" dur="1000" fill="hold"/>
                                        <p:tgtEl>
                                          <p:spTgt spid="52243"/>
                                        </p:tgtEl>
                                        <p:attrNameLst>
                                          <p:attrName>ppt_x</p:attrName>
                                        </p:attrNameLst>
                                      </p:cBhvr>
                                      <p:tavLst>
                                        <p:tav tm="0">
                                          <p:val>
                                            <p:strVal val="#ppt_x"/>
                                          </p:val>
                                        </p:tav>
                                        <p:tav tm="100000">
                                          <p:val>
                                            <p:strVal val="#ppt_x"/>
                                          </p:val>
                                        </p:tav>
                                      </p:tavLst>
                                    </p:anim>
                                    <p:anim calcmode="lin" valueType="num">
                                      <p:cBhvr>
                                        <p:cTn id="62" dur="1000" fill="hold"/>
                                        <p:tgtEl>
                                          <p:spTgt spid="5224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2244"/>
                                        </p:tgtEl>
                                        <p:attrNameLst>
                                          <p:attrName>style.visibility</p:attrName>
                                        </p:attrNameLst>
                                      </p:cBhvr>
                                      <p:to>
                                        <p:strVal val="visible"/>
                                      </p:to>
                                    </p:set>
                                    <p:animEffect transition="in" filter="fade">
                                      <p:cBhvr>
                                        <p:cTn id="65" dur="1000"/>
                                        <p:tgtEl>
                                          <p:spTgt spid="52244"/>
                                        </p:tgtEl>
                                      </p:cBhvr>
                                    </p:animEffect>
                                    <p:anim calcmode="lin" valueType="num">
                                      <p:cBhvr>
                                        <p:cTn id="66" dur="1000" fill="hold"/>
                                        <p:tgtEl>
                                          <p:spTgt spid="52244"/>
                                        </p:tgtEl>
                                        <p:attrNameLst>
                                          <p:attrName>ppt_x</p:attrName>
                                        </p:attrNameLst>
                                      </p:cBhvr>
                                      <p:tavLst>
                                        <p:tav tm="0">
                                          <p:val>
                                            <p:strVal val="#ppt_x"/>
                                          </p:val>
                                        </p:tav>
                                        <p:tav tm="100000">
                                          <p:val>
                                            <p:strVal val="#ppt_x"/>
                                          </p:val>
                                        </p:tav>
                                      </p:tavLst>
                                    </p:anim>
                                    <p:anim calcmode="lin" valueType="num">
                                      <p:cBhvr>
                                        <p:cTn id="67" dur="1000" fill="hold"/>
                                        <p:tgtEl>
                                          <p:spTgt spid="52244"/>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p:stCondLst>
                              <p:cond delay="1000"/>
                            </p:stCondLst>
                            <p:childTnLst>
                              <p:par>
                                <p:cTn id="74" presetID="14" presetClass="entr" presetSubtype="1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24" grpId="0" animBg="1"/>
      <p:bldP spid="52230" grpId="0" animBg="1"/>
      <p:bldP spid="52231" grpId="0"/>
      <p:bldP spid="52232" grpId="0"/>
      <p:bldP spid="52233" grpId="0" animBg="1"/>
      <p:bldP spid="52234" grpId="0"/>
      <p:bldP spid="52235" grpId="0"/>
      <p:bldP spid="52239" grpId="0"/>
      <p:bldP spid="52240" grpId="0"/>
      <p:bldP spid="52241" grpId="0" animBg="1"/>
      <p:bldP spid="52242" grpId="0"/>
      <p:bldP spid="52243" grpId="0"/>
      <p:bldP spid="5224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1"/>
          <p:cNvSpPr/>
          <p:nvPr/>
        </p:nvSpPr>
        <p:spPr>
          <a:xfrm>
            <a:off x="7899257" y="581046"/>
            <a:ext cx="1175168" cy="144235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Lst>
            <a:ahLst/>
            <a:cxnLst>
              <a:cxn ang="0">
                <a:pos x="connsiteX0" y="connsiteY0"/>
              </a:cxn>
              <a:cxn ang="0">
                <a:pos x="connsiteX1" y="connsiteY1"/>
              </a:cxn>
              <a:cxn ang="0">
                <a:pos x="connsiteX2" y="connsiteY2"/>
              </a:cxn>
              <a:cxn ang="0">
                <a:pos x="connsiteX3" y="connsiteY3"/>
              </a:cxn>
            </a:cxnLst>
            <a:rect l="l" t="t" r="r" b="b"/>
            <a:pathLst>
              <a:path w="1175168" h="144235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1"/>
          <p:cNvSpPr/>
          <p:nvPr/>
        </p:nvSpPr>
        <p:spPr>
          <a:xfrm>
            <a:off x="7881294" y="664439"/>
            <a:ext cx="571839" cy="13764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Lst>
            <a:ahLst/>
            <a:cxnLst>
              <a:cxn ang="0">
                <a:pos x="connsiteX0" y="connsiteY0"/>
              </a:cxn>
              <a:cxn ang="0">
                <a:pos x="connsiteX1" y="connsiteY1"/>
              </a:cxn>
              <a:cxn ang="0">
                <a:pos x="connsiteX2" y="connsiteY2"/>
              </a:cxn>
              <a:cxn ang="0">
                <a:pos x="connsiteX3" y="connsiteY3"/>
              </a:cxn>
            </a:cxnLst>
            <a:rect l="l" t="t" r="r" b="b"/>
            <a:pathLst>
              <a:path w="571839" h="137645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工作不足之处</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THREE</a:t>
              </a:r>
              <a:endParaRPr lang="zh-CN" altLang="en-US" sz="2400" b="0" spc="0" dirty="0">
                <a:solidFill>
                  <a:srgbClr val="405E62"/>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03</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52" name="等腰三角形 51"/>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21"/>
          <p:cNvSpPr/>
          <p:nvPr/>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93570561"/>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14:bounceEnd="40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CEF4287D-BCFA-4472-AE5D-794BC9BD3131}"/>
              </a:ext>
            </a:extLst>
          </p:cNvPr>
          <p:cNvGrpSpPr/>
          <p:nvPr/>
        </p:nvGrpSpPr>
        <p:grpSpPr>
          <a:xfrm>
            <a:off x="1605743" y="3299132"/>
            <a:ext cx="2177814" cy="2177812"/>
            <a:chOff x="984250" y="3180770"/>
            <a:chExt cx="3454400" cy="3454400"/>
          </a:xfrm>
        </p:grpSpPr>
        <p:sp>
          <p:nvSpPr>
            <p:cNvPr id="23" name="圆: 空心 22">
              <a:extLst>
                <a:ext uri="{FF2B5EF4-FFF2-40B4-BE49-F238E27FC236}">
                  <a16:creationId xmlns:a16="http://schemas.microsoft.com/office/drawing/2014/main" id="{26294AE6-215C-49FC-B009-FD82D267CA0D}"/>
                </a:ext>
              </a:extLst>
            </p:cNvPr>
            <p:cNvSpPr/>
            <p:nvPr/>
          </p:nvSpPr>
          <p:spPr>
            <a:xfrm>
              <a:off x="984250" y="3180770"/>
              <a:ext cx="3454400" cy="3454400"/>
            </a:xfrm>
            <a:prstGeom prst="donut">
              <a:avLst>
                <a:gd name="adj" fmla="val 8549"/>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sp>
          <p:nvSpPr>
            <p:cNvPr id="24" name="椭圆 23">
              <a:extLst>
                <a:ext uri="{FF2B5EF4-FFF2-40B4-BE49-F238E27FC236}">
                  <a16:creationId xmlns:a16="http://schemas.microsoft.com/office/drawing/2014/main" id="{6B7D5D22-18C4-4C57-97E2-C432F7C7DB50}"/>
                </a:ext>
              </a:extLst>
            </p:cNvPr>
            <p:cNvSpPr/>
            <p:nvPr/>
          </p:nvSpPr>
          <p:spPr>
            <a:xfrm>
              <a:off x="1448737" y="3645257"/>
              <a:ext cx="2525426" cy="2525426"/>
            </a:xfrm>
            <a:prstGeom prst="ellipse">
              <a:avLst/>
            </a:prstGeom>
            <a:blipFill dpi="0" rotWithShape="1">
              <a:blip r:embed="rId3" cstate="print">
                <a:extLst>
                  <a:ext uri="{28A0092B-C50C-407E-A947-70E740481C1C}">
                    <a14:useLocalDpi xmlns:a14="http://schemas.microsoft.com/office/drawing/2010/main" val="0"/>
                  </a:ext>
                </a:extLst>
              </a:blip>
              <a:srcRect/>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25" name="组合 24">
            <a:extLst>
              <a:ext uri="{FF2B5EF4-FFF2-40B4-BE49-F238E27FC236}">
                <a16:creationId xmlns:a16="http://schemas.microsoft.com/office/drawing/2014/main" id="{8A7D46BE-0758-403F-9EEE-A3F61A3970DD}"/>
              </a:ext>
            </a:extLst>
          </p:cNvPr>
          <p:cNvGrpSpPr/>
          <p:nvPr/>
        </p:nvGrpSpPr>
        <p:grpSpPr>
          <a:xfrm>
            <a:off x="4681685" y="1948663"/>
            <a:ext cx="2834174" cy="2834172"/>
            <a:chOff x="984250" y="3180770"/>
            <a:chExt cx="3454400" cy="3454400"/>
          </a:xfrm>
        </p:grpSpPr>
        <p:sp>
          <p:nvSpPr>
            <p:cNvPr id="26" name="圆: 空心 25">
              <a:extLst>
                <a:ext uri="{FF2B5EF4-FFF2-40B4-BE49-F238E27FC236}">
                  <a16:creationId xmlns:a16="http://schemas.microsoft.com/office/drawing/2014/main" id="{25696E31-A32B-4705-8C91-8738E4C182D7}"/>
                </a:ext>
              </a:extLst>
            </p:cNvPr>
            <p:cNvSpPr/>
            <p:nvPr/>
          </p:nvSpPr>
          <p:spPr>
            <a:xfrm>
              <a:off x="984250" y="3180770"/>
              <a:ext cx="3454400" cy="3454400"/>
            </a:xfrm>
            <a:prstGeom prst="donut">
              <a:avLst>
                <a:gd name="adj" fmla="val 8549"/>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sp>
          <p:nvSpPr>
            <p:cNvPr id="27" name="椭圆 26">
              <a:extLst>
                <a:ext uri="{FF2B5EF4-FFF2-40B4-BE49-F238E27FC236}">
                  <a16:creationId xmlns:a16="http://schemas.microsoft.com/office/drawing/2014/main" id="{C58F7721-C5C7-4B07-9E1E-34B6278A3CC4}"/>
                </a:ext>
              </a:extLst>
            </p:cNvPr>
            <p:cNvSpPr/>
            <p:nvPr/>
          </p:nvSpPr>
          <p:spPr>
            <a:xfrm>
              <a:off x="1448737" y="3645257"/>
              <a:ext cx="2525426" cy="2525426"/>
            </a:xfrm>
            <a:prstGeom prst="ellipse">
              <a:avLst/>
            </a:prstGeom>
            <a:blipFill dpi="0" rotWithShape="1">
              <a:blip r:embed="rId4" cstate="print">
                <a:extLst>
                  <a:ext uri="{28A0092B-C50C-407E-A947-70E740481C1C}">
                    <a14:useLocalDpi xmlns:a14="http://schemas.microsoft.com/office/drawing/2010/main" val="0"/>
                  </a:ext>
                </a:extLst>
              </a:blip>
              <a:srcRect/>
              <a:stretch>
                <a:fillRect l="-61189" r="-6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28" name="组合 27">
            <a:extLst>
              <a:ext uri="{FF2B5EF4-FFF2-40B4-BE49-F238E27FC236}">
                <a16:creationId xmlns:a16="http://schemas.microsoft.com/office/drawing/2014/main" id="{B6317D23-4D5D-42FB-B5C0-F230E455A540}"/>
              </a:ext>
            </a:extLst>
          </p:cNvPr>
          <p:cNvGrpSpPr/>
          <p:nvPr/>
        </p:nvGrpSpPr>
        <p:grpSpPr>
          <a:xfrm>
            <a:off x="8413987" y="3299132"/>
            <a:ext cx="2177814" cy="2177812"/>
            <a:chOff x="984250" y="3180770"/>
            <a:chExt cx="3454400" cy="3454400"/>
          </a:xfrm>
        </p:grpSpPr>
        <p:sp>
          <p:nvSpPr>
            <p:cNvPr id="29" name="圆: 空心 28">
              <a:extLst>
                <a:ext uri="{FF2B5EF4-FFF2-40B4-BE49-F238E27FC236}">
                  <a16:creationId xmlns:a16="http://schemas.microsoft.com/office/drawing/2014/main" id="{6C5D8705-F2E2-49DA-BA19-55C3E7D4A754}"/>
                </a:ext>
              </a:extLst>
            </p:cNvPr>
            <p:cNvSpPr/>
            <p:nvPr/>
          </p:nvSpPr>
          <p:spPr>
            <a:xfrm>
              <a:off x="984250" y="3180770"/>
              <a:ext cx="3454400" cy="3454400"/>
            </a:xfrm>
            <a:prstGeom prst="donut">
              <a:avLst>
                <a:gd name="adj" fmla="val 8549"/>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sp>
          <p:nvSpPr>
            <p:cNvPr id="30" name="椭圆 29">
              <a:extLst>
                <a:ext uri="{FF2B5EF4-FFF2-40B4-BE49-F238E27FC236}">
                  <a16:creationId xmlns:a16="http://schemas.microsoft.com/office/drawing/2014/main" id="{A5A6EB97-0CBE-46A6-A333-1DD3D1FC00F9}"/>
                </a:ext>
              </a:extLst>
            </p:cNvPr>
            <p:cNvSpPr/>
            <p:nvPr/>
          </p:nvSpPr>
          <p:spPr>
            <a:xfrm>
              <a:off x="1448737" y="3645257"/>
              <a:ext cx="2525426" cy="2525426"/>
            </a:xfrm>
            <a:prstGeom prst="ellipse">
              <a:avLst/>
            </a:prstGeom>
            <a:blipFill dpi="0" rotWithShape="1">
              <a:blip r:embed="rId5" cstate="print">
                <a:extLst>
                  <a:ext uri="{28A0092B-C50C-407E-A947-70E740481C1C}">
                    <a14:useLocalDpi xmlns:a14="http://schemas.microsoft.com/office/drawing/2010/main" val="0"/>
                  </a:ext>
                </a:extLst>
              </a:blip>
              <a:srcRect/>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31" name="组合 11">
            <a:extLst>
              <a:ext uri="{FF2B5EF4-FFF2-40B4-BE49-F238E27FC236}">
                <a16:creationId xmlns:a16="http://schemas.microsoft.com/office/drawing/2014/main" id="{80C03A83-4FFE-4F31-B84F-AA4A574B3A8B}"/>
              </a:ext>
            </a:extLst>
          </p:cNvPr>
          <p:cNvGrpSpPr>
            <a:grpSpLocks/>
          </p:cNvGrpSpPr>
          <p:nvPr/>
        </p:nvGrpSpPr>
        <p:grpSpPr bwMode="auto">
          <a:xfrm>
            <a:off x="4482269" y="5146009"/>
            <a:ext cx="3227461" cy="1031157"/>
            <a:chOff x="460101" y="5121882"/>
            <a:chExt cx="3228022" cy="1031931"/>
          </a:xfrm>
        </p:grpSpPr>
        <p:sp>
          <p:nvSpPr>
            <p:cNvPr id="32" name="矩形 31">
              <a:extLst>
                <a:ext uri="{FF2B5EF4-FFF2-40B4-BE49-F238E27FC236}">
                  <a16:creationId xmlns:a16="http://schemas.microsoft.com/office/drawing/2014/main" id="{6079AD1D-79FC-4CD7-A7BA-9FA137628D94}"/>
                </a:ext>
              </a:extLst>
            </p:cNvPr>
            <p:cNvSpPr/>
            <p:nvPr/>
          </p:nvSpPr>
          <p:spPr bwMode="auto">
            <a:xfrm>
              <a:off x="460101" y="5460796"/>
              <a:ext cx="3228022" cy="693017"/>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chemeClr val="tx1">
                      <a:lumMod val="65000"/>
                      <a:lumOff val="35000"/>
                    </a:schemeClr>
                  </a:solidFill>
                  <a:cs typeface="+mn-ea"/>
                  <a:sym typeface="+mn-lt"/>
                </a:rPr>
                <a:t> </a:t>
              </a:r>
              <a:r>
                <a:rPr lang="en-US" altLang="zh-CN" sz="1000" dirty="0">
                  <a:solidFill>
                    <a:schemeClr val="tx1">
                      <a:lumMod val="65000"/>
                      <a:lumOff val="35000"/>
                    </a:schemeClr>
                  </a:solidFill>
                  <a:cs typeface="+mn-ea"/>
                  <a:sym typeface="+mn-lt"/>
                </a:rPr>
                <a:t>2018</a:t>
              </a:r>
              <a:r>
                <a:rPr lang="zh-CN" altLang="en-US" sz="1000" dirty="0">
                  <a:solidFill>
                    <a:schemeClr val="tx1">
                      <a:lumMod val="65000"/>
                      <a:lumOff val="35000"/>
                    </a:schemeClr>
                  </a:solidFill>
                  <a:cs typeface="+mn-ea"/>
                  <a:sym typeface="+mn-lt"/>
                </a:rPr>
                <a:t>年劳动监察年检、申报社会保险缴费基数；</a:t>
              </a:r>
              <a:endParaRPr lang="en-US" altLang="zh-CN" sz="1000" dirty="0">
                <a:solidFill>
                  <a:schemeClr val="tx1">
                    <a:lumMod val="65000"/>
                    <a:lumOff val="35000"/>
                  </a:schemeClr>
                </a:solidFill>
                <a:cs typeface="+mn-ea"/>
                <a:sym typeface="+mn-lt"/>
              </a:endParaRPr>
            </a:p>
            <a:p>
              <a:pPr algn="ctr">
                <a:lnSpc>
                  <a:spcPct val="130000"/>
                </a:lnSpc>
              </a:pPr>
              <a:r>
                <a:rPr lang="zh-CN" altLang="en-US" sz="1000" dirty="0">
                  <a:solidFill>
                    <a:schemeClr val="tx1">
                      <a:lumMod val="65000"/>
                      <a:lumOff val="35000"/>
                    </a:schemeClr>
                  </a:solidFill>
                  <a:cs typeface="+mn-ea"/>
                  <a:sym typeface="+mn-lt"/>
                </a:rPr>
                <a:t>每月参保下保业务办理、各类保险金额的统计请款、补扣</a:t>
              </a:r>
              <a:r>
                <a:rPr lang="en-US" altLang="zh-CN" sz="1000" dirty="0">
                  <a:solidFill>
                    <a:schemeClr val="tx1">
                      <a:lumMod val="65000"/>
                      <a:lumOff val="35000"/>
                    </a:schemeClr>
                  </a:solidFill>
                  <a:cs typeface="+mn-ea"/>
                  <a:sym typeface="+mn-lt"/>
                </a:rPr>
                <a:t>2018</a:t>
              </a:r>
              <a:r>
                <a:rPr lang="zh-CN" altLang="en-US" sz="1000" dirty="0">
                  <a:solidFill>
                    <a:schemeClr val="tx1">
                      <a:lumMod val="65000"/>
                      <a:lumOff val="35000"/>
                    </a:schemeClr>
                  </a:solidFill>
                  <a:cs typeface="+mn-ea"/>
                  <a:sym typeface="+mn-lt"/>
                </a:rPr>
                <a:t>养老、失业等应补交金额</a:t>
              </a:r>
            </a:p>
          </p:txBody>
        </p:sp>
        <p:sp>
          <p:nvSpPr>
            <p:cNvPr id="33" name="文本框 32">
              <a:extLst>
                <a:ext uri="{FF2B5EF4-FFF2-40B4-BE49-F238E27FC236}">
                  <a16:creationId xmlns:a16="http://schemas.microsoft.com/office/drawing/2014/main" id="{19FABD06-BA80-4212-BC11-532C55C3C4CC}"/>
                </a:ext>
              </a:extLst>
            </p:cNvPr>
            <p:cNvSpPr txBox="1"/>
            <p:nvPr/>
          </p:nvSpPr>
          <p:spPr>
            <a:xfrm>
              <a:off x="1151683" y="5121882"/>
              <a:ext cx="1844860" cy="369332"/>
            </a:xfrm>
            <a:prstGeom prst="rect">
              <a:avLst/>
            </a:prstGeom>
            <a:noFill/>
          </p:spPr>
          <p:txBody>
            <a:bodyPr>
              <a:spAutoFit/>
              <a:scene3d>
                <a:camera prst="orthographicFront"/>
                <a:lightRig rig="threePt" dir="t"/>
              </a:scene3d>
              <a:sp3d contourW="12700"/>
            </a:bodyPr>
            <a:lstStyle>
              <a:defPPr>
                <a:defRPr lang="zh-CN"/>
              </a:defPPr>
              <a:lvl1pPr algn="ctr">
                <a:defRPr b="1" spc="300">
                  <a:solidFill>
                    <a:schemeClr val="tx1">
                      <a:lumMod val="75000"/>
                      <a:lumOff val="25000"/>
                    </a:schemeClr>
                  </a:solidFill>
                  <a:latin typeface="思源黑体 CN Medium" panose="020B0600000000000000" pitchFamily="34" charset="-122"/>
                  <a:ea typeface="思源黑体 CN Medium" panose="020B0600000000000000" pitchFamily="34" charset="-122"/>
                  <a:cs typeface="Segoe UI Light" panose="020B0502040204020203" pitchFamily="34" charset="0"/>
                </a:defRPr>
              </a:lvl1pPr>
            </a:lstStyle>
            <a:p>
              <a:pPr>
                <a:defRPr/>
              </a:pPr>
              <a:r>
                <a:rPr lang="zh-CN" altLang="en-US" spc="0" dirty="0">
                  <a:latin typeface="+mn-lt"/>
                  <a:ea typeface="+mn-ea"/>
                  <a:cs typeface="+mn-ea"/>
                  <a:sym typeface="+mn-lt"/>
                </a:rPr>
                <a:t>专业不足</a:t>
              </a:r>
            </a:p>
          </p:txBody>
        </p:sp>
      </p:grpSp>
      <p:grpSp>
        <p:nvGrpSpPr>
          <p:cNvPr id="34" name="组合 11">
            <a:extLst>
              <a:ext uri="{FF2B5EF4-FFF2-40B4-BE49-F238E27FC236}">
                <a16:creationId xmlns:a16="http://schemas.microsoft.com/office/drawing/2014/main" id="{1133A9B8-A610-42A8-85B0-3962E6F6802E}"/>
              </a:ext>
            </a:extLst>
          </p:cNvPr>
          <p:cNvGrpSpPr>
            <a:grpSpLocks/>
          </p:cNvGrpSpPr>
          <p:nvPr/>
        </p:nvGrpSpPr>
        <p:grpSpPr bwMode="auto">
          <a:xfrm>
            <a:off x="1059791" y="2151536"/>
            <a:ext cx="3343934" cy="1031157"/>
            <a:chOff x="401855" y="5121882"/>
            <a:chExt cx="3344515" cy="1031931"/>
          </a:xfrm>
        </p:grpSpPr>
        <p:sp>
          <p:nvSpPr>
            <p:cNvPr id="35" name="矩形 34">
              <a:extLst>
                <a:ext uri="{FF2B5EF4-FFF2-40B4-BE49-F238E27FC236}">
                  <a16:creationId xmlns:a16="http://schemas.microsoft.com/office/drawing/2014/main" id="{DCD4979B-E493-4B75-A6A2-95AF14BD7E09}"/>
                </a:ext>
              </a:extLst>
            </p:cNvPr>
            <p:cNvSpPr/>
            <p:nvPr/>
          </p:nvSpPr>
          <p:spPr bwMode="auto">
            <a:xfrm>
              <a:off x="401855" y="5460796"/>
              <a:ext cx="3344515" cy="693017"/>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chemeClr val="tx1">
                      <a:lumMod val="65000"/>
                      <a:lumOff val="35000"/>
                    </a:schemeClr>
                  </a:solidFill>
                  <a:cs typeface="+mn-ea"/>
                  <a:sym typeface="+mn-lt"/>
                </a:rPr>
                <a:t> 绩效调薪、工龄工资调整；</a:t>
              </a:r>
              <a:endParaRPr lang="en-US" altLang="zh-CN" sz="1000" dirty="0">
                <a:solidFill>
                  <a:schemeClr val="tx1">
                    <a:lumMod val="65000"/>
                    <a:lumOff val="35000"/>
                  </a:schemeClr>
                </a:solidFill>
                <a:cs typeface="+mn-ea"/>
                <a:sym typeface="+mn-lt"/>
              </a:endParaRPr>
            </a:p>
            <a:p>
              <a:pPr algn="ctr">
                <a:lnSpc>
                  <a:spcPct val="130000"/>
                </a:lnSpc>
              </a:pPr>
              <a:r>
                <a:rPr lang="zh-CN" altLang="en-US" sz="1000" dirty="0">
                  <a:solidFill>
                    <a:schemeClr val="tx1">
                      <a:lumMod val="65000"/>
                      <a:lumOff val="35000"/>
                    </a:schemeClr>
                  </a:solidFill>
                  <a:cs typeface="+mn-ea"/>
                  <a:sym typeface="+mn-lt"/>
                </a:rPr>
                <a:t>年度工资调整；</a:t>
              </a:r>
              <a:endParaRPr lang="en-US" altLang="zh-CN" sz="1000" dirty="0">
                <a:solidFill>
                  <a:schemeClr val="tx1">
                    <a:lumMod val="65000"/>
                    <a:lumOff val="35000"/>
                  </a:schemeClr>
                </a:solidFill>
                <a:cs typeface="+mn-ea"/>
                <a:sym typeface="+mn-lt"/>
              </a:endParaRPr>
            </a:p>
            <a:p>
              <a:pPr algn="ctr">
                <a:lnSpc>
                  <a:spcPct val="130000"/>
                </a:lnSpc>
              </a:pPr>
              <a:r>
                <a:rPr lang="zh-CN" altLang="en-US" sz="1000" dirty="0">
                  <a:solidFill>
                    <a:schemeClr val="tx1">
                      <a:lumMod val="65000"/>
                      <a:lumOff val="35000"/>
                    </a:schemeClr>
                  </a:solidFill>
                  <a:cs typeface="+mn-ea"/>
                  <a:sym typeface="+mn-lt"/>
                </a:rPr>
                <a:t>拟定、核发特殊岗位津贴</a:t>
              </a:r>
            </a:p>
          </p:txBody>
        </p:sp>
        <p:sp>
          <p:nvSpPr>
            <p:cNvPr id="36" name="文本框 35">
              <a:extLst>
                <a:ext uri="{FF2B5EF4-FFF2-40B4-BE49-F238E27FC236}">
                  <a16:creationId xmlns:a16="http://schemas.microsoft.com/office/drawing/2014/main" id="{FE36438E-16F3-426C-AA68-621B20E3F644}"/>
                </a:ext>
              </a:extLst>
            </p:cNvPr>
            <p:cNvSpPr txBox="1"/>
            <p:nvPr/>
          </p:nvSpPr>
          <p:spPr>
            <a:xfrm>
              <a:off x="1151683" y="5121882"/>
              <a:ext cx="1844860" cy="369332"/>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zh-CN" altLang="en-US" sz="1800" spc="0" dirty="0">
                  <a:solidFill>
                    <a:schemeClr val="tx1">
                      <a:lumMod val="75000"/>
                      <a:lumOff val="25000"/>
                    </a:schemeClr>
                  </a:solidFill>
                  <a:latin typeface="+mn-lt"/>
                  <a:ea typeface="+mn-ea"/>
                  <a:cs typeface="+mn-ea"/>
                  <a:sym typeface="+mn-lt"/>
                </a:rPr>
                <a:t>认知不足</a:t>
              </a:r>
            </a:p>
          </p:txBody>
        </p:sp>
      </p:grpSp>
      <p:grpSp>
        <p:nvGrpSpPr>
          <p:cNvPr id="37" name="组合 11">
            <a:extLst>
              <a:ext uri="{FF2B5EF4-FFF2-40B4-BE49-F238E27FC236}">
                <a16:creationId xmlns:a16="http://schemas.microsoft.com/office/drawing/2014/main" id="{7AC464D8-04FD-450B-86F6-5D81A3DD27BF}"/>
              </a:ext>
            </a:extLst>
          </p:cNvPr>
          <p:cNvGrpSpPr>
            <a:grpSpLocks/>
          </p:cNvGrpSpPr>
          <p:nvPr/>
        </p:nvGrpSpPr>
        <p:grpSpPr bwMode="auto">
          <a:xfrm>
            <a:off x="7832963" y="2120864"/>
            <a:ext cx="3339862" cy="642227"/>
            <a:chOff x="403891" y="5091187"/>
            <a:chExt cx="3340442" cy="642709"/>
          </a:xfrm>
        </p:grpSpPr>
        <p:sp>
          <p:nvSpPr>
            <p:cNvPr id="38" name="矩形 37">
              <a:extLst>
                <a:ext uri="{FF2B5EF4-FFF2-40B4-BE49-F238E27FC236}">
                  <a16:creationId xmlns:a16="http://schemas.microsoft.com/office/drawing/2014/main" id="{4296B7C0-3B4B-462D-8ED1-6AFC0880A46F}"/>
                </a:ext>
              </a:extLst>
            </p:cNvPr>
            <p:cNvSpPr/>
            <p:nvPr/>
          </p:nvSpPr>
          <p:spPr bwMode="auto">
            <a:xfrm>
              <a:off x="403891" y="5460796"/>
              <a:ext cx="3340442" cy="273100"/>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000" dirty="0">
                  <a:solidFill>
                    <a:schemeClr val="tx1">
                      <a:lumMod val="65000"/>
                      <a:lumOff val="35000"/>
                    </a:schemeClr>
                  </a:solidFill>
                  <a:cs typeface="+mn-ea"/>
                  <a:sym typeface="+mn-lt"/>
                </a:rPr>
                <a:t>建立薪资、社保统计数据库等人力资源专项统计数据库</a:t>
              </a:r>
            </a:p>
          </p:txBody>
        </p:sp>
        <p:sp>
          <p:nvSpPr>
            <p:cNvPr id="39" name="文本框 38">
              <a:extLst>
                <a:ext uri="{FF2B5EF4-FFF2-40B4-BE49-F238E27FC236}">
                  <a16:creationId xmlns:a16="http://schemas.microsoft.com/office/drawing/2014/main" id="{75117AD3-C4BE-47C9-98A4-D2880F5A3D4E}"/>
                </a:ext>
              </a:extLst>
            </p:cNvPr>
            <p:cNvSpPr txBox="1"/>
            <p:nvPr/>
          </p:nvSpPr>
          <p:spPr>
            <a:xfrm>
              <a:off x="656779" y="5091187"/>
              <a:ext cx="2834666" cy="369609"/>
            </a:xfrm>
            <a:prstGeom prst="rect">
              <a:avLst/>
            </a:prstGeom>
            <a:noFill/>
          </p:spPr>
          <p:txBody>
            <a:bodyPr wrap="square">
              <a:spAutoFit/>
              <a:scene3d>
                <a:camera prst="orthographicFront"/>
                <a:lightRig rig="threePt" dir="t"/>
              </a:scene3d>
              <a:sp3d contourW="12700"/>
            </a:bodyPr>
            <a:lstStyle>
              <a:defPPr>
                <a:defRPr lang="zh-CN"/>
              </a:defPPr>
              <a:lvl1pPr algn="ctr">
                <a:defRPr b="1" spc="300">
                  <a:solidFill>
                    <a:schemeClr val="tx1">
                      <a:lumMod val="75000"/>
                      <a:lumOff val="25000"/>
                    </a:schemeClr>
                  </a:solidFill>
                  <a:latin typeface="思源黑体 CN Medium" panose="020B0600000000000000" pitchFamily="34" charset="-122"/>
                  <a:ea typeface="思源黑体 CN Medium" panose="020B0600000000000000" pitchFamily="34" charset="-122"/>
                  <a:cs typeface="Segoe UI Light" panose="020B0502040204020203" pitchFamily="34" charset="0"/>
                </a:defRPr>
              </a:lvl1pPr>
            </a:lstStyle>
            <a:p>
              <a:pPr>
                <a:defRPr/>
              </a:pPr>
              <a:r>
                <a:rPr lang="zh-CN" altLang="en-US" spc="0" dirty="0">
                  <a:latin typeface="+mn-lt"/>
                  <a:ea typeface="+mn-ea"/>
                  <a:cs typeface="+mn-ea"/>
                  <a:sym typeface="+mn-lt"/>
                </a:rPr>
                <a:t>管理不足</a:t>
              </a:r>
            </a:p>
          </p:txBody>
        </p:sp>
      </p:grpSp>
      <p:grpSp>
        <p:nvGrpSpPr>
          <p:cNvPr id="40" name="组合 39"/>
          <p:cNvGrpSpPr/>
          <p:nvPr/>
        </p:nvGrpSpPr>
        <p:grpSpPr>
          <a:xfrm>
            <a:off x="3320458" y="458741"/>
            <a:ext cx="5572519" cy="785143"/>
            <a:chOff x="1679798" y="438128"/>
            <a:chExt cx="5572519" cy="785143"/>
          </a:xfrm>
        </p:grpSpPr>
        <p:sp>
          <p:nvSpPr>
            <p:cNvPr id="41" name="文本框 40"/>
            <p:cNvSpPr txBox="1"/>
            <p:nvPr/>
          </p:nvSpPr>
          <p:spPr>
            <a:xfrm>
              <a:off x="3096131" y="438128"/>
              <a:ext cx="2739853"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工作不足之处</a:t>
              </a:r>
            </a:p>
          </p:txBody>
        </p:sp>
        <p:sp>
          <p:nvSpPr>
            <p:cNvPr id="42" name="文本框 41"/>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11930368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99073" y="3841804"/>
            <a:ext cx="264577" cy="284743"/>
            <a:chOff x="8360619" y="2606702"/>
            <a:chExt cx="426717" cy="459241"/>
          </a:xfrm>
          <a:gradFill>
            <a:gsLst>
              <a:gs pos="0">
                <a:srgbClr val="92BFB5"/>
              </a:gs>
              <a:gs pos="100000">
                <a:srgbClr val="52A4AE"/>
              </a:gs>
            </a:gsLst>
            <a:lin ang="5400000" scaled="1"/>
          </a:gradFill>
        </p:grpSpPr>
        <p:sp>
          <p:nvSpPr>
            <p:cNvPr id="7" name="Freeform 74"/>
            <p:cNvSpPr>
              <a:spLocks noEditPoints="1"/>
            </p:cNvSpPr>
            <p:nvPr/>
          </p:nvSpPr>
          <p:spPr bwMode="auto">
            <a:xfrm>
              <a:off x="8360619" y="2606702"/>
              <a:ext cx="426717" cy="459241"/>
            </a:xfrm>
            <a:custGeom>
              <a:avLst/>
              <a:gdLst>
                <a:gd name="T0" fmla="*/ 93 w 179"/>
                <a:gd name="T1" fmla="*/ 16 h 192"/>
                <a:gd name="T2" fmla="*/ 93 w 179"/>
                <a:gd name="T3" fmla="*/ 4 h 192"/>
                <a:gd name="T4" fmla="*/ 90 w 179"/>
                <a:gd name="T5" fmla="*/ 0 h 192"/>
                <a:gd name="T6" fmla="*/ 86 w 179"/>
                <a:gd name="T7" fmla="*/ 4 h 192"/>
                <a:gd name="T8" fmla="*/ 86 w 179"/>
                <a:gd name="T9" fmla="*/ 16 h 192"/>
                <a:gd name="T10" fmla="*/ 0 w 179"/>
                <a:gd name="T11" fmla="*/ 75 h 192"/>
                <a:gd name="T12" fmla="*/ 1 w 179"/>
                <a:gd name="T13" fmla="*/ 76 h 192"/>
                <a:gd name="T14" fmla="*/ 86 w 179"/>
                <a:gd name="T15" fmla="*/ 76 h 192"/>
                <a:gd name="T16" fmla="*/ 86 w 179"/>
                <a:gd name="T17" fmla="*/ 77 h 192"/>
                <a:gd name="T18" fmla="*/ 86 w 179"/>
                <a:gd name="T19" fmla="*/ 89 h 192"/>
                <a:gd name="T20" fmla="*/ 4 w 179"/>
                <a:gd name="T21" fmla="*/ 89 h 192"/>
                <a:gd name="T22" fmla="*/ 3 w 179"/>
                <a:gd name="T23" fmla="*/ 90 h 192"/>
                <a:gd name="T24" fmla="*/ 3 w 179"/>
                <a:gd name="T25" fmla="*/ 159 h 192"/>
                <a:gd name="T26" fmla="*/ 4 w 179"/>
                <a:gd name="T27" fmla="*/ 160 h 192"/>
                <a:gd name="T28" fmla="*/ 86 w 179"/>
                <a:gd name="T29" fmla="*/ 160 h 192"/>
                <a:gd name="T30" fmla="*/ 86 w 179"/>
                <a:gd name="T31" fmla="*/ 173 h 192"/>
                <a:gd name="T32" fmla="*/ 74 w 179"/>
                <a:gd name="T33" fmla="*/ 185 h 192"/>
                <a:gd name="T34" fmla="*/ 72 w 179"/>
                <a:gd name="T35" fmla="*/ 185 h 192"/>
                <a:gd name="T36" fmla="*/ 60 w 179"/>
                <a:gd name="T37" fmla="*/ 173 h 192"/>
                <a:gd name="T38" fmla="*/ 56 w 179"/>
                <a:gd name="T39" fmla="*/ 169 h 192"/>
                <a:gd name="T40" fmla="*/ 52 w 179"/>
                <a:gd name="T41" fmla="*/ 173 h 192"/>
                <a:gd name="T42" fmla="*/ 72 w 179"/>
                <a:gd name="T43" fmla="*/ 192 h 192"/>
                <a:gd name="T44" fmla="*/ 74 w 179"/>
                <a:gd name="T45" fmla="*/ 192 h 192"/>
                <a:gd name="T46" fmla="*/ 93 w 179"/>
                <a:gd name="T47" fmla="*/ 173 h 192"/>
                <a:gd name="T48" fmla="*/ 93 w 179"/>
                <a:gd name="T49" fmla="*/ 160 h 192"/>
                <a:gd name="T50" fmla="*/ 175 w 179"/>
                <a:gd name="T51" fmla="*/ 160 h 192"/>
                <a:gd name="T52" fmla="*/ 176 w 179"/>
                <a:gd name="T53" fmla="*/ 159 h 192"/>
                <a:gd name="T54" fmla="*/ 176 w 179"/>
                <a:gd name="T55" fmla="*/ 90 h 192"/>
                <a:gd name="T56" fmla="*/ 175 w 179"/>
                <a:gd name="T57" fmla="*/ 89 h 192"/>
                <a:gd name="T58" fmla="*/ 93 w 179"/>
                <a:gd name="T59" fmla="*/ 89 h 192"/>
                <a:gd name="T60" fmla="*/ 93 w 179"/>
                <a:gd name="T61" fmla="*/ 77 h 192"/>
                <a:gd name="T62" fmla="*/ 93 w 179"/>
                <a:gd name="T63" fmla="*/ 76 h 192"/>
                <a:gd name="T64" fmla="*/ 178 w 179"/>
                <a:gd name="T65" fmla="*/ 76 h 192"/>
                <a:gd name="T66" fmla="*/ 179 w 179"/>
                <a:gd name="T67" fmla="*/ 75 h 192"/>
                <a:gd name="T68" fmla="*/ 93 w 179"/>
                <a:gd name="T69" fmla="*/ 16 h 192"/>
                <a:gd name="T70" fmla="*/ 30 w 179"/>
                <a:gd name="T71" fmla="*/ 129 h 192"/>
                <a:gd name="T72" fmla="*/ 25 w 179"/>
                <a:gd name="T73" fmla="*/ 125 h 192"/>
                <a:gd name="T74" fmla="*/ 30 w 179"/>
                <a:gd name="T75" fmla="*/ 120 h 192"/>
                <a:gd name="T76" fmla="*/ 35 w 179"/>
                <a:gd name="T77" fmla="*/ 125 h 192"/>
                <a:gd name="T78" fmla="*/ 30 w 179"/>
                <a:gd name="T79" fmla="*/ 129 h 192"/>
                <a:gd name="T80" fmla="*/ 149 w 179"/>
                <a:gd name="T81" fmla="*/ 120 h 192"/>
                <a:gd name="T82" fmla="*/ 154 w 179"/>
                <a:gd name="T83" fmla="*/ 125 h 192"/>
                <a:gd name="T84" fmla="*/ 149 w 179"/>
                <a:gd name="T85" fmla="*/ 129 h 192"/>
                <a:gd name="T86" fmla="*/ 144 w 179"/>
                <a:gd name="T87" fmla="*/ 125 h 192"/>
                <a:gd name="T88" fmla="*/ 149 w 179"/>
                <a:gd name="T89" fmla="*/ 120 h 192"/>
                <a:gd name="T90" fmla="*/ 113 w 179"/>
                <a:gd name="T91" fmla="*/ 125 h 192"/>
                <a:gd name="T92" fmla="*/ 90 w 179"/>
                <a:gd name="T93" fmla="*/ 146 h 192"/>
                <a:gd name="T94" fmla="*/ 66 w 179"/>
                <a:gd name="T95" fmla="*/ 125 h 192"/>
                <a:gd name="T96" fmla="*/ 90 w 179"/>
                <a:gd name="T97" fmla="*/ 103 h 192"/>
                <a:gd name="T98" fmla="*/ 113 w 179"/>
                <a:gd name="T99" fmla="*/ 1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92">
                  <a:moveTo>
                    <a:pt x="93" y="16"/>
                  </a:moveTo>
                  <a:cubicBezTo>
                    <a:pt x="93" y="4"/>
                    <a:pt x="93" y="4"/>
                    <a:pt x="93" y="4"/>
                  </a:cubicBezTo>
                  <a:cubicBezTo>
                    <a:pt x="93" y="2"/>
                    <a:pt x="92" y="0"/>
                    <a:pt x="90" y="0"/>
                  </a:cubicBezTo>
                  <a:cubicBezTo>
                    <a:pt x="87" y="0"/>
                    <a:pt x="86" y="2"/>
                    <a:pt x="86" y="4"/>
                  </a:cubicBezTo>
                  <a:cubicBezTo>
                    <a:pt x="86" y="16"/>
                    <a:pt x="86" y="16"/>
                    <a:pt x="86" y="16"/>
                  </a:cubicBezTo>
                  <a:cubicBezTo>
                    <a:pt x="38" y="18"/>
                    <a:pt x="0" y="43"/>
                    <a:pt x="0" y="75"/>
                  </a:cubicBezTo>
                  <a:cubicBezTo>
                    <a:pt x="0" y="75"/>
                    <a:pt x="0" y="76"/>
                    <a:pt x="1" y="76"/>
                  </a:cubicBezTo>
                  <a:cubicBezTo>
                    <a:pt x="86" y="76"/>
                    <a:pt x="86" y="76"/>
                    <a:pt x="86" y="76"/>
                  </a:cubicBezTo>
                  <a:cubicBezTo>
                    <a:pt x="86" y="76"/>
                    <a:pt x="86" y="76"/>
                    <a:pt x="86" y="77"/>
                  </a:cubicBezTo>
                  <a:cubicBezTo>
                    <a:pt x="86" y="89"/>
                    <a:pt x="86" y="89"/>
                    <a:pt x="86" y="89"/>
                  </a:cubicBezTo>
                  <a:cubicBezTo>
                    <a:pt x="4" y="89"/>
                    <a:pt x="4" y="89"/>
                    <a:pt x="4" y="89"/>
                  </a:cubicBezTo>
                  <a:cubicBezTo>
                    <a:pt x="3" y="89"/>
                    <a:pt x="3" y="89"/>
                    <a:pt x="3" y="90"/>
                  </a:cubicBezTo>
                  <a:cubicBezTo>
                    <a:pt x="3" y="159"/>
                    <a:pt x="3" y="159"/>
                    <a:pt x="3" y="159"/>
                  </a:cubicBezTo>
                  <a:cubicBezTo>
                    <a:pt x="3" y="160"/>
                    <a:pt x="3" y="160"/>
                    <a:pt x="4" y="160"/>
                  </a:cubicBezTo>
                  <a:cubicBezTo>
                    <a:pt x="86" y="160"/>
                    <a:pt x="86" y="160"/>
                    <a:pt x="86" y="160"/>
                  </a:cubicBezTo>
                  <a:cubicBezTo>
                    <a:pt x="86" y="173"/>
                    <a:pt x="86" y="173"/>
                    <a:pt x="86" y="173"/>
                  </a:cubicBezTo>
                  <a:cubicBezTo>
                    <a:pt x="86" y="179"/>
                    <a:pt x="80" y="185"/>
                    <a:pt x="74" y="185"/>
                  </a:cubicBezTo>
                  <a:cubicBezTo>
                    <a:pt x="72" y="185"/>
                    <a:pt x="72" y="185"/>
                    <a:pt x="72" y="185"/>
                  </a:cubicBezTo>
                  <a:cubicBezTo>
                    <a:pt x="65" y="185"/>
                    <a:pt x="60" y="179"/>
                    <a:pt x="60" y="173"/>
                  </a:cubicBezTo>
                  <a:cubicBezTo>
                    <a:pt x="60" y="171"/>
                    <a:pt x="58" y="169"/>
                    <a:pt x="56" y="169"/>
                  </a:cubicBezTo>
                  <a:cubicBezTo>
                    <a:pt x="54" y="169"/>
                    <a:pt x="52" y="171"/>
                    <a:pt x="52" y="173"/>
                  </a:cubicBezTo>
                  <a:cubicBezTo>
                    <a:pt x="52" y="184"/>
                    <a:pt x="61" y="192"/>
                    <a:pt x="72" y="192"/>
                  </a:cubicBezTo>
                  <a:cubicBezTo>
                    <a:pt x="74" y="192"/>
                    <a:pt x="74" y="192"/>
                    <a:pt x="74" y="192"/>
                  </a:cubicBezTo>
                  <a:cubicBezTo>
                    <a:pt x="85" y="192"/>
                    <a:pt x="93" y="184"/>
                    <a:pt x="93" y="173"/>
                  </a:cubicBezTo>
                  <a:cubicBezTo>
                    <a:pt x="93" y="160"/>
                    <a:pt x="93" y="160"/>
                    <a:pt x="93" y="160"/>
                  </a:cubicBezTo>
                  <a:cubicBezTo>
                    <a:pt x="175" y="160"/>
                    <a:pt x="175" y="160"/>
                    <a:pt x="175" y="160"/>
                  </a:cubicBezTo>
                  <a:cubicBezTo>
                    <a:pt x="176" y="160"/>
                    <a:pt x="176" y="160"/>
                    <a:pt x="176" y="159"/>
                  </a:cubicBezTo>
                  <a:cubicBezTo>
                    <a:pt x="176" y="90"/>
                    <a:pt x="176" y="90"/>
                    <a:pt x="176" y="90"/>
                  </a:cubicBezTo>
                  <a:cubicBezTo>
                    <a:pt x="176" y="89"/>
                    <a:pt x="176" y="89"/>
                    <a:pt x="175" y="89"/>
                  </a:cubicBezTo>
                  <a:cubicBezTo>
                    <a:pt x="93" y="89"/>
                    <a:pt x="93" y="89"/>
                    <a:pt x="93" y="89"/>
                  </a:cubicBezTo>
                  <a:cubicBezTo>
                    <a:pt x="93" y="77"/>
                    <a:pt x="93" y="77"/>
                    <a:pt x="93" y="77"/>
                  </a:cubicBezTo>
                  <a:cubicBezTo>
                    <a:pt x="93" y="76"/>
                    <a:pt x="93" y="76"/>
                    <a:pt x="93" y="76"/>
                  </a:cubicBezTo>
                  <a:cubicBezTo>
                    <a:pt x="178" y="76"/>
                    <a:pt x="178" y="76"/>
                    <a:pt x="178" y="76"/>
                  </a:cubicBezTo>
                  <a:cubicBezTo>
                    <a:pt x="179" y="76"/>
                    <a:pt x="179" y="75"/>
                    <a:pt x="179" y="75"/>
                  </a:cubicBezTo>
                  <a:cubicBezTo>
                    <a:pt x="179" y="43"/>
                    <a:pt x="141" y="18"/>
                    <a:pt x="93" y="16"/>
                  </a:cubicBezTo>
                  <a:close/>
                  <a:moveTo>
                    <a:pt x="30" y="129"/>
                  </a:moveTo>
                  <a:cubicBezTo>
                    <a:pt x="27" y="129"/>
                    <a:pt x="25" y="127"/>
                    <a:pt x="25" y="125"/>
                  </a:cubicBezTo>
                  <a:cubicBezTo>
                    <a:pt x="25" y="122"/>
                    <a:pt x="27" y="120"/>
                    <a:pt x="30" y="120"/>
                  </a:cubicBezTo>
                  <a:cubicBezTo>
                    <a:pt x="32" y="120"/>
                    <a:pt x="35" y="122"/>
                    <a:pt x="35" y="125"/>
                  </a:cubicBezTo>
                  <a:cubicBezTo>
                    <a:pt x="35" y="127"/>
                    <a:pt x="32" y="129"/>
                    <a:pt x="30" y="129"/>
                  </a:cubicBezTo>
                  <a:close/>
                  <a:moveTo>
                    <a:pt x="149" y="120"/>
                  </a:moveTo>
                  <a:cubicBezTo>
                    <a:pt x="152" y="120"/>
                    <a:pt x="154" y="122"/>
                    <a:pt x="154" y="125"/>
                  </a:cubicBezTo>
                  <a:cubicBezTo>
                    <a:pt x="154" y="127"/>
                    <a:pt x="152" y="129"/>
                    <a:pt x="149" y="129"/>
                  </a:cubicBezTo>
                  <a:cubicBezTo>
                    <a:pt x="147" y="129"/>
                    <a:pt x="144" y="127"/>
                    <a:pt x="144" y="125"/>
                  </a:cubicBezTo>
                  <a:cubicBezTo>
                    <a:pt x="144" y="122"/>
                    <a:pt x="147" y="120"/>
                    <a:pt x="149" y="120"/>
                  </a:cubicBezTo>
                  <a:close/>
                  <a:moveTo>
                    <a:pt x="113" y="125"/>
                  </a:moveTo>
                  <a:cubicBezTo>
                    <a:pt x="113" y="137"/>
                    <a:pt x="102" y="146"/>
                    <a:pt x="90" y="146"/>
                  </a:cubicBezTo>
                  <a:cubicBezTo>
                    <a:pt x="77" y="146"/>
                    <a:pt x="66" y="137"/>
                    <a:pt x="66" y="125"/>
                  </a:cubicBezTo>
                  <a:cubicBezTo>
                    <a:pt x="66" y="113"/>
                    <a:pt x="77" y="103"/>
                    <a:pt x="90" y="103"/>
                  </a:cubicBezTo>
                  <a:cubicBezTo>
                    <a:pt x="102" y="103"/>
                    <a:pt x="113" y="113"/>
                    <a:pt x="11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75"/>
            <p:cNvSpPr>
              <a:spLocks/>
            </p:cNvSpPr>
            <p:nvPr/>
          </p:nvSpPr>
          <p:spPr bwMode="auto">
            <a:xfrm>
              <a:off x="8558366" y="2866896"/>
              <a:ext cx="31223" cy="74155"/>
            </a:xfrm>
            <a:custGeom>
              <a:avLst/>
              <a:gdLst>
                <a:gd name="T0" fmla="*/ 6 w 13"/>
                <a:gd name="T1" fmla="*/ 0 h 31"/>
                <a:gd name="T2" fmla="*/ 6 w 13"/>
                <a:gd name="T3" fmla="*/ 4 h 31"/>
                <a:gd name="T4" fmla="*/ 0 w 13"/>
                <a:gd name="T5" fmla="*/ 10 h 31"/>
                <a:gd name="T6" fmla="*/ 6 w 13"/>
                <a:gd name="T7" fmla="*/ 16 h 31"/>
                <a:gd name="T8" fmla="*/ 10 w 13"/>
                <a:gd name="T9" fmla="*/ 21 h 31"/>
                <a:gd name="T10" fmla="*/ 6 w 13"/>
                <a:gd name="T11" fmla="*/ 24 h 31"/>
                <a:gd name="T12" fmla="*/ 1 w 13"/>
                <a:gd name="T13" fmla="*/ 23 h 31"/>
                <a:gd name="T14" fmla="*/ 0 w 13"/>
                <a:gd name="T15" fmla="*/ 25 h 31"/>
                <a:gd name="T16" fmla="*/ 5 w 13"/>
                <a:gd name="T17" fmla="*/ 27 h 31"/>
                <a:gd name="T18" fmla="*/ 5 w 13"/>
                <a:gd name="T19" fmla="*/ 31 h 31"/>
                <a:gd name="T20" fmla="*/ 8 w 13"/>
                <a:gd name="T21" fmla="*/ 31 h 31"/>
                <a:gd name="T22" fmla="*/ 8 w 13"/>
                <a:gd name="T23" fmla="*/ 27 h 31"/>
                <a:gd name="T24" fmla="*/ 13 w 13"/>
                <a:gd name="T25" fmla="*/ 21 h 31"/>
                <a:gd name="T26" fmla="*/ 8 w 13"/>
                <a:gd name="T27" fmla="*/ 14 h 31"/>
                <a:gd name="T28" fmla="*/ 3 w 13"/>
                <a:gd name="T29" fmla="*/ 10 h 31"/>
                <a:gd name="T30" fmla="*/ 7 w 13"/>
                <a:gd name="T31" fmla="*/ 6 h 31"/>
                <a:gd name="T32" fmla="*/ 12 w 13"/>
                <a:gd name="T33" fmla="*/ 8 h 31"/>
                <a:gd name="T34" fmla="*/ 13 w 13"/>
                <a:gd name="T35" fmla="*/ 5 h 31"/>
                <a:gd name="T36" fmla="*/ 8 w 13"/>
                <a:gd name="T37" fmla="*/ 4 h 31"/>
                <a:gd name="T38" fmla="*/ 8 w 13"/>
                <a:gd name="T39" fmla="*/ 0 h 31"/>
                <a:gd name="T40" fmla="*/ 6 w 13"/>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31">
                  <a:moveTo>
                    <a:pt x="6" y="0"/>
                  </a:moveTo>
                  <a:cubicBezTo>
                    <a:pt x="6" y="4"/>
                    <a:pt x="6" y="4"/>
                    <a:pt x="6" y="4"/>
                  </a:cubicBezTo>
                  <a:cubicBezTo>
                    <a:pt x="2" y="5"/>
                    <a:pt x="0" y="7"/>
                    <a:pt x="0" y="10"/>
                  </a:cubicBezTo>
                  <a:cubicBezTo>
                    <a:pt x="0" y="13"/>
                    <a:pt x="2" y="15"/>
                    <a:pt x="6" y="16"/>
                  </a:cubicBezTo>
                  <a:cubicBezTo>
                    <a:pt x="9" y="18"/>
                    <a:pt x="10" y="19"/>
                    <a:pt x="10" y="21"/>
                  </a:cubicBezTo>
                  <a:cubicBezTo>
                    <a:pt x="10" y="23"/>
                    <a:pt x="8" y="24"/>
                    <a:pt x="6" y="24"/>
                  </a:cubicBezTo>
                  <a:cubicBezTo>
                    <a:pt x="4" y="24"/>
                    <a:pt x="2" y="24"/>
                    <a:pt x="1" y="23"/>
                  </a:cubicBezTo>
                  <a:cubicBezTo>
                    <a:pt x="0" y="25"/>
                    <a:pt x="0" y="25"/>
                    <a:pt x="0" y="25"/>
                  </a:cubicBezTo>
                  <a:cubicBezTo>
                    <a:pt x="1" y="26"/>
                    <a:pt x="3" y="27"/>
                    <a:pt x="5" y="27"/>
                  </a:cubicBezTo>
                  <a:cubicBezTo>
                    <a:pt x="5" y="31"/>
                    <a:pt x="5" y="31"/>
                    <a:pt x="5" y="31"/>
                  </a:cubicBezTo>
                  <a:cubicBezTo>
                    <a:pt x="8" y="31"/>
                    <a:pt x="8" y="31"/>
                    <a:pt x="8" y="31"/>
                  </a:cubicBezTo>
                  <a:cubicBezTo>
                    <a:pt x="8" y="27"/>
                    <a:pt x="8" y="27"/>
                    <a:pt x="8" y="27"/>
                  </a:cubicBezTo>
                  <a:cubicBezTo>
                    <a:pt x="11" y="26"/>
                    <a:pt x="13" y="23"/>
                    <a:pt x="13" y="21"/>
                  </a:cubicBezTo>
                  <a:cubicBezTo>
                    <a:pt x="13" y="17"/>
                    <a:pt x="12" y="15"/>
                    <a:pt x="8" y="14"/>
                  </a:cubicBezTo>
                  <a:cubicBezTo>
                    <a:pt x="5" y="13"/>
                    <a:pt x="3" y="12"/>
                    <a:pt x="3" y="10"/>
                  </a:cubicBezTo>
                  <a:cubicBezTo>
                    <a:pt x="3" y="8"/>
                    <a:pt x="4" y="6"/>
                    <a:pt x="7" y="6"/>
                  </a:cubicBezTo>
                  <a:cubicBezTo>
                    <a:pt x="9" y="6"/>
                    <a:pt x="11" y="7"/>
                    <a:pt x="12" y="8"/>
                  </a:cubicBezTo>
                  <a:cubicBezTo>
                    <a:pt x="13" y="5"/>
                    <a:pt x="13" y="5"/>
                    <a:pt x="13" y="5"/>
                  </a:cubicBezTo>
                  <a:cubicBezTo>
                    <a:pt x="12" y="5"/>
                    <a:pt x="10" y="4"/>
                    <a:pt x="8" y="4"/>
                  </a:cubicBezTo>
                  <a:cubicBezTo>
                    <a:pt x="8" y="0"/>
                    <a:pt x="8" y="0"/>
                    <a:pt x="8"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9" name="Freeform 85"/>
          <p:cNvSpPr>
            <a:spLocks/>
          </p:cNvSpPr>
          <p:nvPr/>
        </p:nvSpPr>
        <p:spPr bwMode="auto">
          <a:xfrm>
            <a:off x="8084049" y="3842588"/>
            <a:ext cx="284743" cy="283936"/>
          </a:xfrm>
          <a:custGeom>
            <a:avLst/>
            <a:gdLst>
              <a:gd name="T0" fmla="*/ 192 w 192"/>
              <a:gd name="T1" fmla="*/ 87 h 192"/>
              <a:gd name="T2" fmla="*/ 105 w 192"/>
              <a:gd name="T3" fmla="*/ 0 h 192"/>
              <a:gd name="T4" fmla="*/ 103 w 192"/>
              <a:gd name="T5" fmla="*/ 0 h 192"/>
              <a:gd name="T6" fmla="*/ 84 w 192"/>
              <a:gd name="T7" fmla="*/ 19 h 192"/>
              <a:gd name="T8" fmla="*/ 84 w 192"/>
              <a:gd name="T9" fmla="*/ 21 h 192"/>
              <a:gd name="T10" fmla="*/ 97 w 192"/>
              <a:gd name="T11" fmla="*/ 33 h 192"/>
              <a:gd name="T12" fmla="*/ 49 w 192"/>
              <a:gd name="T13" fmla="*/ 81 h 192"/>
              <a:gd name="T14" fmla="*/ 33 w 192"/>
              <a:gd name="T15" fmla="*/ 80 h 192"/>
              <a:gd name="T16" fmla="*/ 1 w 192"/>
              <a:gd name="T17" fmla="*/ 87 h 192"/>
              <a:gd name="T18" fmla="*/ 0 w 192"/>
              <a:gd name="T19" fmla="*/ 87 h 192"/>
              <a:gd name="T20" fmla="*/ 0 w 192"/>
              <a:gd name="T21" fmla="*/ 88 h 192"/>
              <a:gd name="T22" fmla="*/ 48 w 192"/>
              <a:gd name="T23" fmla="*/ 136 h 192"/>
              <a:gd name="T24" fmla="*/ 2 w 192"/>
              <a:gd name="T25" fmla="*/ 181 h 192"/>
              <a:gd name="T26" fmla="*/ 2 w 192"/>
              <a:gd name="T27" fmla="*/ 190 h 192"/>
              <a:gd name="T28" fmla="*/ 6 w 192"/>
              <a:gd name="T29" fmla="*/ 192 h 192"/>
              <a:gd name="T30" fmla="*/ 11 w 192"/>
              <a:gd name="T31" fmla="*/ 190 h 192"/>
              <a:gd name="T32" fmla="*/ 56 w 192"/>
              <a:gd name="T33" fmla="*/ 144 h 192"/>
              <a:gd name="T34" fmla="*/ 104 w 192"/>
              <a:gd name="T35" fmla="*/ 192 h 192"/>
              <a:gd name="T36" fmla="*/ 104 w 192"/>
              <a:gd name="T37" fmla="*/ 192 h 192"/>
              <a:gd name="T38" fmla="*/ 105 w 192"/>
              <a:gd name="T39" fmla="*/ 192 h 192"/>
              <a:gd name="T40" fmla="*/ 105 w 192"/>
              <a:gd name="T41" fmla="*/ 191 h 192"/>
              <a:gd name="T42" fmla="*/ 111 w 192"/>
              <a:gd name="T43" fmla="*/ 143 h 192"/>
              <a:gd name="T44" fmla="*/ 159 w 192"/>
              <a:gd name="T45" fmla="*/ 95 h 192"/>
              <a:gd name="T46" fmla="*/ 171 w 192"/>
              <a:gd name="T47" fmla="*/ 108 h 192"/>
              <a:gd name="T48" fmla="*/ 173 w 192"/>
              <a:gd name="T49" fmla="*/ 108 h 192"/>
              <a:gd name="T50" fmla="*/ 192 w 192"/>
              <a:gd name="T51" fmla="*/ 89 h 192"/>
              <a:gd name="T52" fmla="*/ 192 w 192"/>
              <a:gd name="T53" fmla="*/ 88 h 192"/>
              <a:gd name="T54" fmla="*/ 192 w 192"/>
              <a:gd name="T55"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92">
                <a:moveTo>
                  <a:pt x="192" y="87"/>
                </a:moveTo>
                <a:cubicBezTo>
                  <a:pt x="105" y="0"/>
                  <a:pt x="105" y="0"/>
                  <a:pt x="105" y="0"/>
                </a:cubicBezTo>
                <a:cubicBezTo>
                  <a:pt x="104" y="0"/>
                  <a:pt x="104" y="0"/>
                  <a:pt x="103" y="0"/>
                </a:cubicBezTo>
                <a:cubicBezTo>
                  <a:pt x="84" y="19"/>
                  <a:pt x="84" y="19"/>
                  <a:pt x="84" y="19"/>
                </a:cubicBezTo>
                <a:cubicBezTo>
                  <a:pt x="84" y="20"/>
                  <a:pt x="84" y="20"/>
                  <a:pt x="84" y="21"/>
                </a:cubicBezTo>
                <a:cubicBezTo>
                  <a:pt x="97" y="33"/>
                  <a:pt x="97" y="33"/>
                  <a:pt x="97" y="33"/>
                </a:cubicBezTo>
                <a:cubicBezTo>
                  <a:pt x="49" y="81"/>
                  <a:pt x="49" y="81"/>
                  <a:pt x="49" y="81"/>
                </a:cubicBezTo>
                <a:cubicBezTo>
                  <a:pt x="44" y="80"/>
                  <a:pt x="38" y="80"/>
                  <a:pt x="33" y="80"/>
                </a:cubicBezTo>
                <a:cubicBezTo>
                  <a:pt x="22" y="80"/>
                  <a:pt x="11" y="82"/>
                  <a:pt x="1" y="87"/>
                </a:cubicBezTo>
                <a:cubicBezTo>
                  <a:pt x="0" y="87"/>
                  <a:pt x="0" y="87"/>
                  <a:pt x="0" y="87"/>
                </a:cubicBezTo>
                <a:cubicBezTo>
                  <a:pt x="0" y="88"/>
                  <a:pt x="0" y="88"/>
                  <a:pt x="0" y="88"/>
                </a:cubicBezTo>
                <a:cubicBezTo>
                  <a:pt x="48" y="136"/>
                  <a:pt x="48" y="136"/>
                  <a:pt x="48" y="136"/>
                </a:cubicBezTo>
                <a:cubicBezTo>
                  <a:pt x="2" y="181"/>
                  <a:pt x="2" y="181"/>
                  <a:pt x="2" y="181"/>
                </a:cubicBezTo>
                <a:cubicBezTo>
                  <a:pt x="0" y="184"/>
                  <a:pt x="0" y="188"/>
                  <a:pt x="2" y="190"/>
                </a:cubicBezTo>
                <a:cubicBezTo>
                  <a:pt x="3" y="191"/>
                  <a:pt x="5" y="192"/>
                  <a:pt x="6" y="192"/>
                </a:cubicBezTo>
                <a:cubicBezTo>
                  <a:pt x="8" y="192"/>
                  <a:pt x="9" y="191"/>
                  <a:pt x="11" y="190"/>
                </a:cubicBezTo>
                <a:cubicBezTo>
                  <a:pt x="56" y="144"/>
                  <a:pt x="56" y="144"/>
                  <a:pt x="56" y="144"/>
                </a:cubicBezTo>
                <a:cubicBezTo>
                  <a:pt x="104" y="192"/>
                  <a:pt x="104" y="192"/>
                  <a:pt x="104" y="192"/>
                </a:cubicBezTo>
                <a:cubicBezTo>
                  <a:pt x="104" y="192"/>
                  <a:pt x="104" y="192"/>
                  <a:pt x="104" y="192"/>
                </a:cubicBezTo>
                <a:cubicBezTo>
                  <a:pt x="104" y="192"/>
                  <a:pt x="104" y="192"/>
                  <a:pt x="105" y="192"/>
                </a:cubicBezTo>
                <a:cubicBezTo>
                  <a:pt x="105" y="192"/>
                  <a:pt x="105" y="192"/>
                  <a:pt x="105" y="191"/>
                </a:cubicBezTo>
                <a:cubicBezTo>
                  <a:pt x="112" y="176"/>
                  <a:pt x="114" y="160"/>
                  <a:pt x="111" y="143"/>
                </a:cubicBezTo>
                <a:cubicBezTo>
                  <a:pt x="159" y="95"/>
                  <a:pt x="159" y="95"/>
                  <a:pt x="159" y="95"/>
                </a:cubicBezTo>
                <a:cubicBezTo>
                  <a:pt x="171" y="108"/>
                  <a:pt x="171" y="108"/>
                  <a:pt x="171" y="108"/>
                </a:cubicBezTo>
                <a:cubicBezTo>
                  <a:pt x="172" y="108"/>
                  <a:pt x="172" y="108"/>
                  <a:pt x="173" y="108"/>
                </a:cubicBezTo>
                <a:cubicBezTo>
                  <a:pt x="192" y="89"/>
                  <a:pt x="192" y="89"/>
                  <a:pt x="192" y="89"/>
                </a:cubicBezTo>
                <a:cubicBezTo>
                  <a:pt x="192" y="88"/>
                  <a:pt x="192" y="88"/>
                  <a:pt x="192" y="88"/>
                </a:cubicBezTo>
                <a:cubicBezTo>
                  <a:pt x="192" y="88"/>
                  <a:pt x="192" y="87"/>
                  <a:pt x="192" y="87"/>
                </a:cubicBezTo>
                <a:close/>
              </a:path>
            </a:pathLst>
          </a:custGeom>
          <a:gradFill>
            <a:gsLst>
              <a:gs pos="0">
                <a:srgbClr val="92BFB5"/>
              </a:gs>
              <a:gs pos="100000">
                <a:srgbClr val="52A4AE"/>
              </a:gs>
            </a:gsLst>
            <a:lin ang="5400000" scaled="1"/>
          </a:gradFill>
          <a:ln>
            <a:noFill/>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86"/>
          <p:cNvSpPr>
            <a:spLocks/>
          </p:cNvSpPr>
          <p:nvPr/>
        </p:nvSpPr>
        <p:spPr bwMode="auto">
          <a:xfrm>
            <a:off x="5979343" y="3842588"/>
            <a:ext cx="229891" cy="283936"/>
          </a:xfrm>
          <a:custGeom>
            <a:avLst/>
            <a:gdLst>
              <a:gd name="T0" fmla="*/ 154 w 155"/>
              <a:gd name="T1" fmla="*/ 133 h 192"/>
              <a:gd name="T2" fmla="*/ 154 w 155"/>
              <a:gd name="T3" fmla="*/ 133 h 192"/>
              <a:gd name="T4" fmla="*/ 104 w 155"/>
              <a:gd name="T5" fmla="*/ 133 h 192"/>
              <a:gd name="T6" fmla="*/ 90 w 155"/>
              <a:gd name="T7" fmla="*/ 104 h 192"/>
              <a:gd name="T8" fmla="*/ 105 w 155"/>
              <a:gd name="T9" fmla="*/ 66 h 192"/>
              <a:gd name="T10" fmla="*/ 105 w 155"/>
              <a:gd name="T11" fmla="*/ 66 h 192"/>
              <a:gd name="T12" fmla="*/ 117 w 155"/>
              <a:gd name="T13" fmla="*/ 38 h 192"/>
              <a:gd name="T14" fmla="*/ 78 w 155"/>
              <a:gd name="T15" fmla="*/ 0 h 192"/>
              <a:gd name="T16" fmla="*/ 38 w 155"/>
              <a:gd name="T17" fmla="*/ 38 h 192"/>
              <a:gd name="T18" fmla="*/ 50 w 155"/>
              <a:gd name="T19" fmla="*/ 66 h 192"/>
              <a:gd name="T20" fmla="*/ 50 w 155"/>
              <a:gd name="T21" fmla="*/ 66 h 192"/>
              <a:gd name="T22" fmla="*/ 65 w 155"/>
              <a:gd name="T23" fmla="*/ 104 h 192"/>
              <a:gd name="T24" fmla="*/ 51 w 155"/>
              <a:gd name="T25" fmla="*/ 133 h 192"/>
              <a:gd name="T26" fmla="*/ 1 w 155"/>
              <a:gd name="T27" fmla="*/ 133 h 192"/>
              <a:gd name="T28" fmla="*/ 1 w 155"/>
              <a:gd name="T29" fmla="*/ 133 h 192"/>
              <a:gd name="T30" fmla="*/ 0 w 155"/>
              <a:gd name="T31" fmla="*/ 134 h 192"/>
              <a:gd name="T32" fmla="*/ 9 w 155"/>
              <a:gd name="T33" fmla="*/ 192 h 192"/>
              <a:gd name="T34" fmla="*/ 10 w 155"/>
              <a:gd name="T35" fmla="*/ 192 h 192"/>
              <a:gd name="T36" fmla="*/ 145 w 155"/>
              <a:gd name="T37" fmla="*/ 192 h 192"/>
              <a:gd name="T38" fmla="*/ 146 w 155"/>
              <a:gd name="T39" fmla="*/ 192 h 192"/>
              <a:gd name="T40" fmla="*/ 155 w 155"/>
              <a:gd name="T41" fmla="*/ 134 h 192"/>
              <a:gd name="T42" fmla="*/ 154 w 155"/>
              <a:gd name="T4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92">
                <a:moveTo>
                  <a:pt x="154" y="133"/>
                </a:moveTo>
                <a:cubicBezTo>
                  <a:pt x="154" y="133"/>
                  <a:pt x="154" y="133"/>
                  <a:pt x="154" y="133"/>
                </a:cubicBezTo>
                <a:cubicBezTo>
                  <a:pt x="104" y="133"/>
                  <a:pt x="104" y="133"/>
                  <a:pt x="104" y="133"/>
                </a:cubicBezTo>
                <a:cubicBezTo>
                  <a:pt x="95" y="124"/>
                  <a:pt x="90" y="115"/>
                  <a:pt x="90" y="104"/>
                </a:cubicBezTo>
                <a:cubicBezTo>
                  <a:pt x="88" y="84"/>
                  <a:pt x="104" y="66"/>
                  <a:pt x="105" y="66"/>
                </a:cubicBezTo>
                <a:cubicBezTo>
                  <a:pt x="105" y="66"/>
                  <a:pt x="105" y="66"/>
                  <a:pt x="105" y="66"/>
                </a:cubicBezTo>
                <a:cubicBezTo>
                  <a:pt x="112" y="58"/>
                  <a:pt x="117" y="49"/>
                  <a:pt x="117" y="38"/>
                </a:cubicBezTo>
                <a:cubicBezTo>
                  <a:pt x="117" y="17"/>
                  <a:pt x="99" y="0"/>
                  <a:pt x="78" y="0"/>
                </a:cubicBezTo>
                <a:cubicBezTo>
                  <a:pt x="56" y="0"/>
                  <a:pt x="38" y="17"/>
                  <a:pt x="38" y="38"/>
                </a:cubicBezTo>
                <a:cubicBezTo>
                  <a:pt x="38" y="49"/>
                  <a:pt x="43" y="58"/>
                  <a:pt x="50" y="66"/>
                </a:cubicBezTo>
                <a:cubicBezTo>
                  <a:pt x="50" y="66"/>
                  <a:pt x="50" y="66"/>
                  <a:pt x="50" y="66"/>
                </a:cubicBezTo>
                <a:cubicBezTo>
                  <a:pt x="51" y="66"/>
                  <a:pt x="67" y="84"/>
                  <a:pt x="65" y="104"/>
                </a:cubicBezTo>
                <a:cubicBezTo>
                  <a:pt x="65" y="115"/>
                  <a:pt x="60" y="124"/>
                  <a:pt x="51" y="133"/>
                </a:cubicBezTo>
                <a:cubicBezTo>
                  <a:pt x="1" y="133"/>
                  <a:pt x="1" y="133"/>
                  <a:pt x="1" y="133"/>
                </a:cubicBezTo>
                <a:cubicBezTo>
                  <a:pt x="1" y="133"/>
                  <a:pt x="1" y="133"/>
                  <a:pt x="1" y="133"/>
                </a:cubicBezTo>
                <a:cubicBezTo>
                  <a:pt x="0" y="133"/>
                  <a:pt x="0" y="133"/>
                  <a:pt x="0" y="134"/>
                </a:cubicBezTo>
                <a:cubicBezTo>
                  <a:pt x="9" y="192"/>
                  <a:pt x="9" y="192"/>
                  <a:pt x="9" y="192"/>
                </a:cubicBezTo>
                <a:cubicBezTo>
                  <a:pt x="9" y="192"/>
                  <a:pt x="9" y="192"/>
                  <a:pt x="10" y="192"/>
                </a:cubicBezTo>
                <a:cubicBezTo>
                  <a:pt x="145" y="192"/>
                  <a:pt x="145" y="192"/>
                  <a:pt x="145" y="192"/>
                </a:cubicBezTo>
                <a:cubicBezTo>
                  <a:pt x="146" y="192"/>
                  <a:pt x="146" y="192"/>
                  <a:pt x="146" y="192"/>
                </a:cubicBezTo>
                <a:cubicBezTo>
                  <a:pt x="155" y="134"/>
                  <a:pt x="155" y="134"/>
                  <a:pt x="155" y="134"/>
                </a:cubicBezTo>
                <a:cubicBezTo>
                  <a:pt x="155" y="133"/>
                  <a:pt x="155" y="133"/>
                  <a:pt x="154" y="133"/>
                </a:cubicBezTo>
                <a:close/>
              </a:path>
            </a:pathLst>
          </a:custGeom>
          <a:gradFill>
            <a:gsLst>
              <a:gs pos="0">
                <a:srgbClr val="92BFB5"/>
              </a:gs>
              <a:gs pos="100000">
                <a:srgbClr val="52A4AE"/>
              </a:gs>
            </a:gsLst>
            <a:lin ang="5400000" scaled="1"/>
          </a:gradFill>
          <a:ln>
            <a:noFill/>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nvGrpSpPr>
          <p:cNvPr id="12" name="组合 11"/>
          <p:cNvGrpSpPr/>
          <p:nvPr/>
        </p:nvGrpSpPr>
        <p:grpSpPr>
          <a:xfrm>
            <a:off x="10215149" y="3855659"/>
            <a:ext cx="276676" cy="284743"/>
            <a:chOff x="6364937" y="4398133"/>
            <a:chExt cx="446231" cy="459241"/>
          </a:xfrm>
          <a:gradFill>
            <a:gsLst>
              <a:gs pos="0">
                <a:srgbClr val="92BFB5"/>
              </a:gs>
              <a:gs pos="100000">
                <a:srgbClr val="52A4AE"/>
              </a:gs>
            </a:gsLst>
            <a:lin ang="5400000" scaled="1"/>
          </a:gradFill>
        </p:grpSpPr>
        <p:sp>
          <p:nvSpPr>
            <p:cNvPr id="13" name="Freeform 162"/>
            <p:cNvSpPr>
              <a:spLocks noEditPoints="1"/>
            </p:cNvSpPr>
            <p:nvPr/>
          </p:nvSpPr>
          <p:spPr bwMode="auto">
            <a:xfrm>
              <a:off x="6639440" y="4692151"/>
              <a:ext cx="171728" cy="165223"/>
            </a:xfrm>
            <a:custGeom>
              <a:avLst/>
              <a:gdLst>
                <a:gd name="T0" fmla="*/ 36 w 72"/>
                <a:gd name="T1" fmla="*/ 0 h 69"/>
                <a:gd name="T2" fmla="*/ 0 w 72"/>
                <a:gd name="T3" fmla="*/ 34 h 69"/>
                <a:gd name="T4" fmla="*/ 36 w 72"/>
                <a:gd name="T5" fmla="*/ 69 h 69"/>
                <a:gd name="T6" fmla="*/ 72 w 72"/>
                <a:gd name="T7" fmla="*/ 34 h 69"/>
                <a:gd name="T8" fmla="*/ 36 w 72"/>
                <a:gd name="T9" fmla="*/ 0 h 69"/>
                <a:gd name="T10" fmla="*/ 59 w 72"/>
                <a:gd name="T11" fmla="*/ 24 h 69"/>
                <a:gd name="T12" fmla="*/ 33 w 72"/>
                <a:gd name="T13" fmla="*/ 50 h 69"/>
                <a:gd name="T14" fmla="*/ 30 w 72"/>
                <a:gd name="T15" fmla="*/ 51 h 69"/>
                <a:gd name="T16" fmla="*/ 28 w 72"/>
                <a:gd name="T17" fmla="*/ 50 h 69"/>
                <a:gd name="T18" fmla="*/ 13 w 72"/>
                <a:gd name="T19" fmla="*/ 37 h 69"/>
                <a:gd name="T20" fmla="*/ 13 w 72"/>
                <a:gd name="T21" fmla="*/ 32 h 69"/>
                <a:gd name="T22" fmla="*/ 19 w 72"/>
                <a:gd name="T23" fmla="*/ 31 h 69"/>
                <a:gd name="T24" fmla="*/ 30 w 72"/>
                <a:gd name="T25" fmla="*/ 42 h 69"/>
                <a:gd name="T26" fmla="*/ 53 w 72"/>
                <a:gd name="T27" fmla="*/ 19 h 69"/>
                <a:gd name="T28" fmla="*/ 59 w 72"/>
                <a:gd name="T29" fmla="*/ 19 h 69"/>
                <a:gd name="T30" fmla="*/ 59 w 72"/>
                <a:gd name="T31"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9">
                  <a:moveTo>
                    <a:pt x="36" y="0"/>
                  </a:moveTo>
                  <a:cubicBezTo>
                    <a:pt x="16" y="0"/>
                    <a:pt x="0" y="15"/>
                    <a:pt x="0" y="34"/>
                  </a:cubicBezTo>
                  <a:cubicBezTo>
                    <a:pt x="0" y="53"/>
                    <a:pt x="16" y="69"/>
                    <a:pt x="36" y="69"/>
                  </a:cubicBezTo>
                  <a:cubicBezTo>
                    <a:pt x="56" y="69"/>
                    <a:pt x="72" y="53"/>
                    <a:pt x="72" y="34"/>
                  </a:cubicBezTo>
                  <a:cubicBezTo>
                    <a:pt x="72" y="15"/>
                    <a:pt x="56" y="0"/>
                    <a:pt x="36" y="0"/>
                  </a:cubicBezTo>
                  <a:close/>
                  <a:moveTo>
                    <a:pt x="59" y="24"/>
                  </a:moveTo>
                  <a:cubicBezTo>
                    <a:pt x="33" y="50"/>
                    <a:pt x="33" y="50"/>
                    <a:pt x="33" y="50"/>
                  </a:cubicBezTo>
                  <a:cubicBezTo>
                    <a:pt x="33" y="51"/>
                    <a:pt x="31" y="51"/>
                    <a:pt x="30" y="51"/>
                  </a:cubicBezTo>
                  <a:cubicBezTo>
                    <a:pt x="29" y="51"/>
                    <a:pt x="28" y="51"/>
                    <a:pt x="28" y="50"/>
                  </a:cubicBezTo>
                  <a:cubicBezTo>
                    <a:pt x="13" y="37"/>
                    <a:pt x="13" y="37"/>
                    <a:pt x="13" y="37"/>
                  </a:cubicBezTo>
                  <a:cubicBezTo>
                    <a:pt x="12" y="36"/>
                    <a:pt x="12" y="33"/>
                    <a:pt x="13" y="32"/>
                  </a:cubicBezTo>
                  <a:cubicBezTo>
                    <a:pt x="15" y="30"/>
                    <a:pt x="17" y="30"/>
                    <a:pt x="19" y="31"/>
                  </a:cubicBezTo>
                  <a:cubicBezTo>
                    <a:pt x="30" y="42"/>
                    <a:pt x="30" y="42"/>
                    <a:pt x="30" y="42"/>
                  </a:cubicBezTo>
                  <a:cubicBezTo>
                    <a:pt x="53" y="19"/>
                    <a:pt x="53" y="19"/>
                    <a:pt x="53" y="19"/>
                  </a:cubicBezTo>
                  <a:cubicBezTo>
                    <a:pt x="55" y="17"/>
                    <a:pt x="57" y="17"/>
                    <a:pt x="59" y="19"/>
                  </a:cubicBezTo>
                  <a:cubicBezTo>
                    <a:pt x="61" y="20"/>
                    <a:pt x="61" y="23"/>
                    <a:pt x="5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63"/>
            <p:cNvSpPr>
              <a:spLocks/>
            </p:cNvSpPr>
            <p:nvPr/>
          </p:nvSpPr>
          <p:spPr bwMode="auto">
            <a:xfrm>
              <a:off x="6472917" y="4454074"/>
              <a:ext cx="217261" cy="75456"/>
            </a:xfrm>
            <a:custGeom>
              <a:avLst/>
              <a:gdLst>
                <a:gd name="T0" fmla="*/ 87 w 91"/>
                <a:gd name="T1" fmla="*/ 24 h 32"/>
                <a:gd name="T2" fmla="*/ 5 w 91"/>
                <a:gd name="T3" fmla="*/ 1 h 32"/>
                <a:gd name="T4" fmla="*/ 0 w 91"/>
                <a:gd name="T5" fmla="*/ 4 h 32"/>
                <a:gd name="T6" fmla="*/ 3 w 91"/>
                <a:gd name="T7" fmla="*/ 9 h 32"/>
                <a:gd name="T8" fmla="*/ 85 w 91"/>
                <a:gd name="T9" fmla="*/ 31 h 32"/>
                <a:gd name="T10" fmla="*/ 86 w 91"/>
                <a:gd name="T11" fmla="*/ 32 h 32"/>
                <a:gd name="T12" fmla="*/ 90 w 91"/>
                <a:gd name="T13" fmla="*/ 29 h 32"/>
                <a:gd name="T14" fmla="*/ 87 w 91"/>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2">
                  <a:moveTo>
                    <a:pt x="87" y="24"/>
                  </a:moveTo>
                  <a:cubicBezTo>
                    <a:pt x="5" y="1"/>
                    <a:pt x="5" y="1"/>
                    <a:pt x="5" y="1"/>
                  </a:cubicBezTo>
                  <a:cubicBezTo>
                    <a:pt x="3" y="0"/>
                    <a:pt x="1" y="1"/>
                    <a:pt x="0" y="4"/>
                  </a:cubicBezTo>
                  <a:cubicBezTo>
                    <a:pt x="0" y="6"/>
                    <a:pt x="1" y="8"/>
                    <a:pt x="3" y="9"/>
                  </a:cubicBezTo>
                  <a:cubicBezTo>
                    <a:pt x="85" y="31"/>
                    <a:pt x="85" y="31"/>
                    <a:pt x="85" y="31"/>
                  </a:cubicBezTo>
                  <a:cubicBezTo>
                    <a:pt x="86" y="31"/>
                    <a:pt x="86" y="32"/>
                    <a:pt x="86" y="32"/>
                  </a:cubicBezTo>
                  <a:cubicBezTo>
                    <a:pt x="88" y="32"/>
                    <a:pt x="90" y="30"/>
                    <a:pt x="90" y="29"/>
                  </a:cubicBezTo>
                  <a:cubicBezTo>
                    <a:pt x="91" y="26"/>
                    <a:pt x="90" y="24"/>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64"/>
            <p:cNvSpPr>
              <a:spLocks/>
            </p:cNvSpPr>
            <p:nvPr/>
          </p:nvSpPr>
          <p:spPr bwMode="auto">
            <a:xfrm>
              <a:off x="6456004" y="4500909"/>
              <a:ext cx="217261" cy="74155"/>
            </a:xfrm>
            <a:custGeom>
              <a:avLst/>
              <a:gdLst>
                <a:gd name="T0" fmla="*/ 87 w 91"/>
                <a:gd name="T1" fmla="*/ 23 h 31"/>
                <a:gd name="T2" fmla="*/ 5 w 91"/>
                <a:gd name="T3" fmla="*/ 1 h 31"/>
                <a:gd name="T4" fmla="*/ 0 w 91"/>
                <a:gd name="T5" fmla="*/ 4 h 31"/>
                <a:gd name="T6" fmla="*/ 3 w 91"/>
                <a:gd name="T7" fmla="*/ 9 h 31"/>
                <a:gd name="T8" fmla="*/ 85 w 91"/>
                <a:gd name="T9" fmla="*/ 31 h 31"/>
                <a:gd name="T10" fmla="*/ 86 w 91"/>
                <a:gd name="T11" fmla="*/ 31 h 31"/>
                <a:gd name="T12" fmla="*/ 90 w 91"/>
                <a:gd name="T13" fmla="*/ 28 h 31"/>
                <a:gd name="T14" fmla="*/ 87 w 91"/>
                <a:gd name="T15" fmla="*/ 2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1">
                  <a:moveTo>
                    <a:pt x="87" y="23"/>
                  </a:moveTo>
                  <a:cubicBezTo>
                    <a:pt x="5" y="1"/>
                    <a:pt x="5" y="1"/>
                    <a:pt x="5" y="1"/>
                  </a:cubicBezTo>
                  <a:cubicBezTo>
                    <a:pt x="3" y="0"/>
                    <a:pt x="1" y="1"/>
                    <a:pt x="0" y="4"/>
                  </a:cubicBezTo>
                  <a:cubicBezTo>
                    <a:pt x="0" y="6"/>
                    <a:pt x="1" y="8"/>
                    <a:pt x="3" y="9"/>
                  </a:cubicBezTo>
                  <a:cubicBezTo>
                    <a:pt x="85" y="31"/>
                    <a:pt x="85" y="31"/>
                    <a:pt x="85" y="31"/>
                  </a:cubicBezTo>
                  <a:cubicBezTo>
                    <a:pt x="86" y="31"/>
                    <a:pt x="86" y="31"/>
                    <a:pt x="86" y="31"/>
                  </a:cubicBezTo>
                  <a:cubicBezTo>
                    <a:pt x="88" y="31"/>
                    <a:pt x="90" y="30"/>
                    <a:pt x="90" y="28"/>
                  </a:cubicBezTo>
                  <a:cubicBezTo>
                    <a:pt x="91" y="26"/>
                    <a:pt x="90" y="24"/>
                    <a:pt x="8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65"/>
            <p:cNvSpPr>
              <a:spLocks noEditPoints="1"/>
            </p:cNvSpPr>
            <p:nvPr/>
          </p:nvSpPr>
          <p:spPr bwMode="auto">
            <a:xfrm>
              <a:off x="6364937" y="4398133"/>
              <a:ext cx="385086" cy="394193"/>
            </a:xfrm>
            <a:custGeom>
              <a:avLst/>
              <a:gdLst>
                <a:gd name="T0" fmla="*/ 151 w 161"/>
                <a:gd name="T1" fmla="*/ 115 h 165"/>
                <a:gd name="T2" fmla="*/ 161 w 161"/>
                <a:gd name="T3" fmla="*/ 116 h 165"/>
                <a:gd name="T4" fmla="*/ 161 w 161"/>
                <a:gd name="T5" fmla="*/ 82 h 165"/>
                <a:gd name="T6" fmla="*/ 144 w 161"/>
                <a:gd name="T7" fmla="*/ 82 h 165"/>
                <a:gd name="T8" fmla="*/ 158 w 161"/>
                <a:gd name="T9" fmla="*/ 38 h 165"/>
                <a:gd name="T10" fmla="*/ 157 w 161"/>
                <a:gd name="T11" fmla="*/ 34 h 165"/>
                <a:gd name="T12" fmla="*/ 155 w 161"/>
                <a:gd name="T13" fmla="*/ 32 h 165"/>
                <a:gd name="T14" fmla="*/ 38 w 161"/>
                <a:gd name="T15" fmla="*/ 0 h 165"/>
                <a:gd name="T16" fmla="*/ 33 w 161"/>
                <a:gd name="T17" fmla="*/ 3 h 165"/>
                <a:gd name="T18" fmla="*/ 14 w 161"/>
                <a:gd name="T19" fmla="*/ 67 h 165"/>
                <a:gd name="T20" fmla="*/ 14 w 161"/>
                <a:gd name="T21" fmla="*/ 69 h 165"/>
                <a:gd name="T22" fmla="*/ 0 w 161"/>
                <a:gd name="T23" fmla="*/ 69 h 165"/>
                <a:gd name="T24" fmla="*/ 0 w 161"/>
                <a:gd name="T25" fmla="*/ 165 h 165"/>
                <a:gd name="T26" fmla="*/ 108 w 161"/>
                <a:gd name="T27" fmla="*/ 165 h 165"/>
                <a:gd name="T28" fmla="*/ 107 w 161"/>
                <a:gd name="T29" fmla="*/ 157 h 165"/>
                <a:gd name="T30" fmla="*/ 151 w 161"/>
                <a:gd name="T31" fmla="*/ 115 h 165"/>
                <a:gd name="T32" fmla="*/ 80 w 161"/>
                <a:gd name="T33" fmla="*/ 82 h 165"/>
                <a:gd name="T34" fmla="*/ 61 w 161"/>
                <a:gd name="T35" fmla="*/ 69 h 165"/>
                <a:gd name="T36" fmla="*/ 22 w 161"/>
                <a:gd name="T37" fmla="*/ 69 h 165"/>
                <a:gd name="T38" fmla="*/ 39 w 161"/>
                <a:gd name="T39" fmla="*/ 9 h 165"/>
                <a:gd name="T40" fmla="*/ 149 w 161"/>
                <a:gd name="T41" fmla="*/ 39 h 165"/>
                <a:gd name="T42" fmla="*/ 137 w 161"/>
                <a:gd name="T43" fmla="*/ 80 h 165"/>
                <a:gd name="T44" fmla="*/ 137 w 161"/>
                <a:gd name="T45" fmla="*/ 82 h 165"/>
                <a:gd name="T46" fmla="*/ 80 w 161"/>
                <a:gd name="T47" fmla="*/ 82 h 165"/>
                <a:gd name="T48" fmla="*/ 80 w 161"/>
                <a:gd name="T49"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65">
                  <a:moveTo>
                    <a:pt x="151" y="115"/>
                  </a:moveTo>
                  <a:cubicBezTo>
                    <a:pt x="154" y="115"/>
                    <a:pt x="158" y="115"/>
                    <a:pt x="161" y="116"/>
                  </a:cubicBezTo>
                  <a:cubicBezTo>
                    <a:pt x="161" y="82"/>
                    <a:pt x="161" y="82"/>
                    <a:pt x="161" y="82"/>
                  </a:cubicBezTo>
                  <a:cubicBezTo>
                    <a:pt x="144" y="82"/>
                    <a:pt x="144" y="82"/>
                    <a:pt x="144" y="82"/>
                  </a:cubicBezTo>
                  <a:cubicBezTo>
                    <a:pt x="158" y="38"/>
                    <a:pt x="158" y="38"/>
                    <a:pt x="158" y="38"/>
                  </a:cubicBezTo>
                  <a:cubicBezTo>
                    <a:pt x="158" y="36"/>
                    <a:pt x="158" y="35"/>
                    <a:pt x="157" y="34"/>
                  </a:cubicBezTo>
                  <a:cubicBezTo>
                    <a:pt x="157" y="33"/>
                    <a:pt x="156" y="33"/>
                    <a:pt x="155" y="32"/>
                  </a:cubicBezTo>
                  <a:cubicBezTo>
                    <a:pt x="38" y="0"/>
                    <a:pt x="38" y="0"/>
                    <a:pt x="38" y="0"/>
                  </a:cubicBezTo>
                  <a:cubicBezTo>
                    <a:pt x="36" y="0"/>
                    <a:pt x="33" y="1"/>
                    <a:pt x="33" y="3"/>
                  </a:cubicBezTo>
                  <a:cubicBezTo>
                    <a:pt x="14" y="67"/>
                    <a:pt x="14" y="67"/>
                    <a:pt x="14" y="67"/>
                  </a:cubicBezTo>
                  <a:cubicBezTo>
                    <a:pt x="14" y="67"/>
                    <a:pt x="14" y="68"/>
                    <a:pt x="14" y="69"/>
                  </a:cubicBezTo>
                  <a:cubicBezTo>
                    <a:pt x="0" y="69"/>
                    <a:pt x="0" y="69"/>
                    <a:pt x="0" y="69"/>
                  </a:cubicBezTo>
                  <a:cubicBezTo>
                    <a:pt x="0" y="165"/>
                    <a:pt x="0" y="165"/>
                    <a:pt x="0" y="165"/>
                  </a:cubicBezTo>
                  <a:cubicBezTo>
                    <a:pt x="108" y="165"/>
                    <a:pt x="108" y="165"/>
                    <a:pt x="108" y="165"/>
                  </a:cubicBezTo>
                  <a:cubicBezTo>
                    <a:pt x="107" y="163"/>
                    <a:pt x="107" y="160"/>
                    <a:pt x="107" y="157"/>
                  </a:cubicBezTo>
                  <a:cubicBezTo>
                    <a:pt x="107" y="134"/>
                    <a:pt x="127" y="115"/>
                    <a:pt x="151" y="115"/>
                  </a:cubicBezTo>
                  <a:close/>
                  <a:moveTo>
                    <a:pt x="80" y="82"/>
                  </a:moveTo>
                  <a:cubicBezTo>
                    <a:pt x="61" y="69"/>
                    <a:pt x="61" y="69"/>
                    <a:pt x="61" y="69"/>
                  </a:cubicBezTo>
                  <a:cubicBezTo>
                    <a:pt x="22" y="69"/>
                    <a:pt x="22" y="69"/>
                    <a:pt x="22" y="69"/>
                  </a:cubicBezTo>
                  <a:cubicBezTo>
                    <a:pt x="39" y="9"/>
                    <a:pt x="39" y="9"/>
                    <a:pt x="39" y="9"/>
                  </a:cubicBezTo>
                  <a:cubicBezTo>
                    <a:pt x="149" y="39"/>
                    <a:pt x="149" y="39"/>
                    <a:pt x="149" y="39"/>
                  </a:cubicBezTo>
                  <a:cubicBezTo>
                    <a:pt x="137" y="80"/>
                    <a:pt x="137" y="80"/>
                    <a:pt x="137" y="80"/>
                  </a:cubicBezTo>
                  <a:cubicBezTo>
                    <a:pt x="136" y="80"/>
                    <a:pt x="136" y="81"/>
                    <a:pt x="137" y="82"/>
                  </a:cubicBezTo>
                  <a:cubicBezTo>
                    <a:pt x="80" y="82"/>
                    <a:pt x="80" y="82"/>
                    <a:pt x="80" y="82"/>
                  </a:cubicBezTo>
                  <a:cubicBezTo>
                    <a:pt x="80" y="82"/>
                    <a:pt x="80" y="82"/>
                    <a:pt x="8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3025742" y="3225223"/>
            <a:ext cx="1865376" cy="2633472"/>
            <a:chOff x="3401568" y="2670048"/>
            <a:chExt cx="1865376" cy="2633472"/>
          </a:xfrm>
          <a:effectLst>
            <a:outerShdw blurRad="101600" dist="38100" dir="2700000" algn="tl" rotWithShape="0">
              <a:prstClr val="black">
                <a:alpha val="25000"/>
              </a:prstClr>
            </a:outerShdw>
          </a:effectLst>
        </p:grpSpPr>
        <p:sp>
          <p:nvSpPr>
            <p:cNvPr id="4" name="圆角矩形 3"/>
            <p:cNvSpPr/>
            <p:nvPr/>
          </p:nvSpPr>
          <p:spPr>
            <a:xfrm>
              <a:off x="3401568" y="2670048"/>
              <a:ext cx="1865376" cy="2633472"/>
            </a:xfrm>
            <a:prstGeom prst="roundRect">
              <a:avLst>
                <a:gd name="adj" fmla="val 10667"/>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014216" y="3108960"/>
              <a:ext cx="640080" cy="64008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126"/>
            <p:cNvSpPr>
              <a:spLocks noEditPoints="1"/>
            </p:cNvSpPr>
            <p:nvPr/>
          </p:nvSpPr>
          <p:spPr bwMode="auto">
            <a:xfrm>
              <a:off x="4191885" y="3286629"/>
              <a:ext cx="284743" cy="284743"/>
            </a:xfrm>
            <a:custGeom>
              <a:avLst/>
              <a:gdLst>
                <a:gd name="T0" fmla="*/ 9 w 192"/>
                <a:gd name="T1" fmla="*/ 0 h 192"/>
                <a:gd name="T2" fmla="*/ 0 w 192"/>
                <a:gd name="T3" fmla="*/ 183 h 192"/>
                <a:gd name="T4" fmla="*/ 182 w 192"/>
                <a:gd name="T5" fmla="*/ 192 h 192"/>
                <a:gd name="T6" fmla="*/ 192 w 192"/>
                <a:gd name="T7" fmla="*/ 10 h 192"/>
                <a:gd name="T8" fmla="*/ 73 w 192"/>
                <a:gd name="T9" fmla="*/ 156 h 192"/>
                <a:gd name="T10" fmla="*/ 25 w 192"/>
                <a:gd name="T11" fmla="*/ 150 h 192"/>
                <a:gd name="T12" fmla="*/ 73 w 192"/>
                <a:gd name="T13" fmla="*/ 144 h 192"/>
                <a:gd name="T14" fmla="*/ 73 w 192"/>
                <a:gd name="T15" fmla="*/ 156 h 192"/>
                <a:gd name="T16" fmla="*/ 31 w 192"/>
                <a:gd name="T17" fmla="*/ 136 h 192"/>
                <a:gd name="T18" fmla="*/ 31 w 192"/>
                <a:gd name="T19" fmla="*/ 124 h 192"/>
                <a:gd name="T20" fmla="*/ 79 w 192"/>
                <a:gd name="T21" fmla="*/ 130 h 192"/>
                <a:gd name="T22" fmla="*/ 73 w 192"/>
                <a:gd name="T23" fmla="*/ 65 h 192"/>
                <a:gd name="T24" fmla="*/ 25 w 192"/>
                <a:gd name="T25" fmla="*/ 59 h 192"/>
                <a:gd name="T26" fmla="*/ 73 w 192"/>
                <a:gd name="T27" fmla="*/ 53 h 192"/>
                <a:gd name="T28" fmla="*/ 73 w 192"/>
                <a:gd name="T29" fmla="*/ 65 h 192"/>
                <a:gd name="T30" fmla="*/ 158 w 192"/>
                <a:gd name="T31" fmla="*/ 159 h 192"/>
                <a:gd name="T32" fmla="*/ 149 w 192"/>
                <a:gd name="T33" fmla="*/ 159 h 192"/>
                <a:gd name="T34" fmla="*/ 129 w 192"/>
                <a:gd name="T35" fmla="*/ 159 h 192"/>
                <a:gd name="T36" fmla="*/ 120 w 192"/>
                <a:gd name="T37" fmla="*/ 159 h 192"/>
                <a:gd name="T38" fmla="*/ 130 w 192"/>
                <a:gd name="T39" fmla="*/ 140 h 192"/>
                <a:gd name="T40" fmla="*/ 120 w 192"/>
                <a:gd name="T41" fmla="*/ 121 h 192"/>
                <a:gd name="T42" fmla="*/ 139 w 192"/>
                <a:gd name="T43" fmla="*/ 131 h 192"/>
                <a:gd name="T44" fmla="*/ 158 w 192"/>
                <a:gd name="T45" fmla="*/ 121 h 192"/>
                <a:gd name="T46" fmla="*/ 148 w 192"/>
                <a:gd name="T47" fmla="*/ 140 h 192"/>
                <a:gd name="T48" fmla="*/ 160 w 192"/>
                <a:gd name="T49" fmla="*/ 65 h 192"/>
                <a:gd name="T50" fmla="*/ 145 w 192"/>
                <a:gd name="T51" fmla="*/ 80 h 192"/>
                <a:gd name="T52" fmla="*/ 133 w 192"/>
                <a:gd name="T53" fmla="*/ 80 h 192"/>
                <a:gd name="T54" fmla="*/ 118 w 192"/>
                <a:gd name="T55" fmla="*/ 65 h 192"/>
                <a:gd name="T56" fmla="*/ 118 w 192"/>
                <a:gd name="T57" fmla="*/ 53 h 192"/>
                <a:gd name="T58" fmla="*/ 133 w 192"/>
                <a:gd name="T59" fmla="*/ 38 h 192"/>
                <a:gd name="T60" fmla="*/ 145 w 192"/>
                <a:gd name="T61" fmla="*/ 38 h 192"/>
                <a:gd name="T62" fmla="*/ 160 w 192"/>
                <a:gd name="T63" fmla="*/ 53 h 192"/>
                <a:gd name="T64" fmla="*/ 160 w 192"/>
                <a:gd name="T65"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92">
                  <a:moveTo>
                    <a:pt x="182" y="0"/>
                  </a:moveTo>
                  <a:cubicBezTo>
                    <a:pt x="9" y="0"/>
                    <a:pt x="9" y="0"/>
                    <a:pt x="9" y="0"/>
                  </a:cubicBezTo>
                  <a:cubicBezTo>
                    <a:pt x="4" y="0"/>
                    <a:pt x="0" y="5"/>
                    <a:pt x="0" y="10"/>
                  </a:cubicBezTo>
                  <a:cubicBezTo>
                    <a:pt x="0" y="183"/>
                    <a:pt x="0" y="183"/>
                    <a:pt x="0" y="183"/>
                  </a:cubicBezTo>
                  <a:cubicBezTo>
                    <a:pt x="0" y="188"/>
                    <a:pt x="4" y="192"/>
                    <a:pt x="9" y="192"/>
                  </a:cubicBezTo>
                  <a:cubicBezTo>
                    <a:pt x="182" y="192"/>
                    <a:pt x="182" y="192"/>
                    <a:pt x="182" y="192"/>
                  </a:cubicBezTo>
                  <a:cubicBezTo>
                    <a:pt x="187" y="192"/>
                    <a:pt x="192" y="188"/>
                    <a:pt x="192" y="183"/>
                  </a:cubicBezTo>
                  <a:cubicBezTo>
                    <a:pt x="192" y="10"/>
                    <a:pt x="192" y="10"/>
                    <a:pt x="192" y="10"/>
                  </a:cubicBezTo>
                  <a:cubicBezTo>
                    <a:pt x="192" y="5"/>
                    <a:pt x="187" y="0"/>
                    <a:pt x="182" y="0"/>
                  </a:cubicBezTo>
                  <a:close/>
                  <a:moveTo>
                    <a:pt x="73" y="156"/>
                  </a:moveTo>
                  <a:cubicBezTo>
                    <a:pt x="31" y="156"/>
                    <a:pt x="31" y="156"/>
                    <a:pt x="31" y="156"/>
                  </a:cubicBezTo>
                  <a:cubicBezTo>
                    <a:pt x="28" y="156"/>
                    <a:pt x="25" y="153"/>
                    <a:pt x="25" y="150"/>
                  </a:cubicBezTo>
                  <a:cubicBezTo>
                    <a:pt x="25" y="146"/>
                    <a:pt x="28" y="144"/>
                    <a:pt x="31" y="144"/>
                  </a:cubicBezTo>
                  <a:cubicBezTo>
                    <a:pt x="73" y="144"/>
                    <a:pt x="73" y="144"/>
                    <a:pt x="73" y="144"/>
                  </a:cubicBezTo>
                  <a:cubicBezTo>
                    <a:pt x="76" y="144"/>
                    <a:pt x="79" y="146"/>
                    <a:pt x="79" y="150"/>
                  </a:cubicBezTo>
                  <a:cubicBezTo>
                    <a:pt x="79" y="153"/>
                    <a:pt x="76" y="156"/>
                    <a:pt x="73" y="156"/>
                  </a:cubicBezTo>
                  <a:close/>
                  <a:moveTo>
                    <a:pt x="73" y="136"/>
                  </a:moveTo>
                  <a:cubicBezTo>
                    <a:pt x="31" y="136"/>
                    <a:pt x="31" y="136"/>
                    <a:pt x="31" y="136"/>
                  </a:cubicBezTo>
                  <a:cubicBezTo>
                    <a:pt x="28" y="136"/>
                    <a:pt x="25" y="133"/>
                    <a:pt x="25" y="130"/>
                  </a:cubicBezTo>
                  <a:cubicBezTo>
                    <a:pt x="25" y="127"/>
                    <a:pt x="28" y="124"/>
                    <a:pt x="31" y="124"/>
                  </a:cubicBezTo>
                  <a:cubicBezTo>
                    <a:pt x="73" y="124"/>
                    <a:pt x="73" y="124"/>
                    <a:pt x="73" y="124"/>
                  </a:cubicBezTo>
                  <a:cubicBezTo>
                    <a:pt x="76" y="124"/>
                    <a:pt x="79" y="127"/>
                    <a:pt x="79" y="130"/>
                  </a:cubicBezTo>
                  <a:cubicBezTo>
                    <a:pt x="79" y="133"/>
                    <a:pt x="76" y="136"/>
                    <a:pt x="73" y="136"/>
                  </a:cubicBezTo>
                  <a:close/>
                  <a:moveTo>
                    <a:pt x="73" y="65"/>
                  </a:moveTo>
                  <a:cubicBezTo>
                    <a:pt x="31" y="65"/>
                    <a:pt x="31" y="65"/>
                    <a:pt x="31" y="65"/>
                  </a:cubicBezTo>
                  <a:cubicBezTo>
                    <a:pt x="28" y="65"/>
                    <a:pt x="25" y="62"/>
                    <a:pt x="25" y="59"/>
                  </a:cubicBezTo>
                  <a:cubicBezTo>
                    <a:pt x="25" y="56"/>
                    <a:pt x="28" y="53"/>
                    <a:pt x="31" y="53"/>
                  </a:cubicBezTo>
                  <a:cubicBezTo>
                    <a:pt x="73" y="53"/>
                    <a:pt x="73" y="53"/>
                    <a:pt x="73" y="53"/>
                  </a:cubicBezTo>
                  <a:cubicBezTo>
                    <a:pt x="76" y="53"/>
                    <a:pt x="79" y="56"/>
                    <a:pt x="79" y="59"/>
                  </a:cubicBezTo>
                  <a:cubicBezTo>
                    <a:pt x="79" y="62"/>
                    <a:pt x="76" y="65"/>
                    <a:pt x="73" y="65"/>
                  </a:cubicBezTo>
                  <a:close/>
                  <a:moveTo>
                    <a:pt x="158" y="150"/>
                  </a:moveTo>
                  <a:cubicBezTo>
                    <a:pt x="161" y="153"/>
                    <a:pt x="161" y="157"/>
                    <a:pt x="158" y="159"/>
                  </a:cubicBezTo>
                  <a:cubicBezTo>
                    <a:pt x="157" y="160"/>
                    <a:pt x="155" y="161"/>
                    <a:pt x="154" y="161"/>
                  </a:cubicBezTo>
                  <a:cubicBezTo>
                    <a:pt x="152" y="161"/>
                    <a:pt x="151" y="160"/>
                    <a:pt x="149" y="159"/>
                  </a:cubicBezTo>
                  <a:cubicBezTo>
                    <a:pt x="139" y="149"/>
                    <a:pt x="139" y="149"/>
                    <a:pt x="139" y="149"/>
                  </a:cubicBezTo>
                  <a:cubicBezTo>
                    <a:pt x="129" y="159"/>
                    <a:pt x="129" y="159"/>
                    <a:pt x="129" y="159"/>
                  </a:cubicBezTo>
                  <a:cubicBezTo>
                    <a:pt x="127" y="160"/>
                    <a:pt x="126" y="161"/>
                    <a:pt x="124" y="161"/>
                  </a:cubicBezTo>
                  <a:cubicBezTo>
                    <a:pt x="123" y="161"/>
                    <a:pt x="121" y="160"/>
                    <a:pt x="120" y="159"/>
                  </a:cubicBezTo>
                  <a:cubicBezTo>
                    <a:pt x="117" y="157"/>
                    <a:pt x="117" y="153"/>
                    <a:pt x="120" y="150"/>
                  </a:cubicBezTo>
                  <a:cubicBezTo>
                    <a:pt x="130" y="140"/>
                    <a:pt x="130" y="140"/>
                    <a:pt x="130" y="140"/>
                  </a:cubicBezTo>
                  <a:cubicBezTo>
                    <a:pt x="120" y="129"/>
                    <a:pt x="120" y="129"/>
                    <a:pt x="120" y="129"/>
                  </a:cubicBezTo>
                  <a:cubicBezTo>
                    <a:pt x="117" y="127"/>
                    <a:pt x="117" y="123"/>
                    <a:pt x="120" y="121"/>
                  </a:cubicBezTo>
                  <a:cubicBezTo>
                    <a:pt x="122" y="118"/>
                    <a:pt x="126" y="118"/>
                    <a:pt x="129" y="121"/>
                  </a:cubicBezTo>
                  <a:cubicBezTo>
                    <a:pt x="139" y="131"/>
                    <a:pt x="139" y="131"/>
                    <a:pt x="139" y="131"/>
                  </a:cubicBezTo>
                  <a:cubicBezTo>
                    <a:pt x="149" y="121"/>
                    <a:pt x="149" y="121"/>
                    <a:pt x="149" y="121"/>
                  </a:cubicBezTo>
                  <a:cubicBezTo>
                    <a:pt x="152" y="118"/>
                    <a:pt x="156" y="118"/>
                    <a:pt x="158" y="121"/>
                  </a:cubicBezTo>
                  <a:cubicBezTo>
                    <a:pt x="161" y="123"/>
                    <a:pt x="161" y="127"/>
                    <a:pt x="158" y="129"/>
                  </a:cubicBezTo>
                  <a:cubicBezTo>
                    <a:pt x="148" y="140"/>
                    <a:pt x="148" y="140"/>
                    <a:pt x="148" y="140"/>
                  </a:cubicBezTo>
                  <a:lnTo>
                    <a:pt x="158" y="150"/>
                  </a:lnTo>
                  <a:close/>
                  <a:moveTo>
                    <a:pt x="160" y="65"/>
                  </a:moveTo>
                  <a:cubicBezTo>
                    <a:pt x="145" y="65"/>
                    <a:pt x="145" y="65"/>
                    <a:pt x="145" y="65"/>
                  </a:cubicBezTo>
                  <a:cubicBezTo>
                    <a:pt x="145" y="80"/>
                    <a:pt x="145" y="80"/>
                    <a:pt x="145" y="80"/>
                  </a:cubicBezTo>
                  <a:cubicBezTo>
                    <a:pt x="145" y="83"/>
                    <a:pt x="142" y="86"/>
                    <a:pt x="139" y="86"/>
                  </a:cubicBezTo>
                  <a:cubicBezTo>
                    <a:pt x="136" y="86"/>
                    <a:pt x="133" y="83"/>
                    <a:pt x="133" y="80"/>
                  </a:cubicBezTo>
                  <a:cubicBezTo>
                    <a:pt x="133" y="65"/>
                    <a:pt x="133" y="65"/>
                    <a:pt x="133" y="65"/>
                  </a:cubicBezTo>
                  <a:cubicBezTo>
                    <a:pt x="118" y="65"/>
                    <a:pt x="118" y="65"/>
                    <a:pt x="118" y="65"/>
                  </a:cubicBezTo>
                  <a:cubicBezTo>
                    <a:pt x="115" y="65"/>
                    <a:pt x="112" y="62"/>
                    <a:pt x="112" y="59"/>
                  </a:cubicBezTo>
                  <a:cubicBezTo>
                    <a:pt x="112" y="56"/>
                    <a:pt x="115" y="53"/>
                    <a:pt x="118" y="53"/>
                  </a:cubicBezTo>
                  <a:cubicBezTo>
                    <a:pt x="133" y="53"/>
                    <a:pt x="133" y="53"/>
                    <a:pt x="133" y="53"/>
                  </a:cubicBezTo>
                  <a:cubicBezTo>
                    <a:pt x="133" y="38"/>
                    <a:pt x="133" y="38"/>
                    <a:pt x="133" y="38"/>
                  </a:cubicBezTo>
                  <a:cubicBezTo>
                    <a:pt x="133" y="35"/>
                    <a:pt x="136" y="32"/>
                    <a:pt x="139" y="32"/>
                  </a:cubicBezTo>
                  <a:cubicBezTo>
                    <a:pt x="142" y="32"/>
                    <a:pt x="145" y="35"/>
                    <a:pt x="145" y="38"/>
                  </a:cubicBezTo>
                  <a:cubicBezTo>
                    <a:pt x="145" y="53"/>
                    <a:pt x="145" y="53"/>
                    <a:pt x="145" y="53"/>
                  </a:cubicBezTo>
                  <a:cubicBezTo>
                    <a:pt x="160" y="53"/>
                    <a:pt x="160" y="53"/>
                    <a:pt x="160" y="53"/>
                  </a:cubicBezTo>
                  <a:cubicBezTo>
                    <a:pt x="163" y="53"/>
                    <a:pt x="166" y="56"/>
                    <a:pt x="166" y="59"/>
                  </a:cubicBezTo>
                  <a:cubicBezTo>
                    <a:pt x="166" y="62"/>
                    <a:pt x="163" y="65"/>
                    <a:pt x="160" y="65"/>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7" name="文本框 16"/>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bg1"/>
                  </a:solidFill>
                  <a:cs typeface="+mn-ea"/>
                  <a:sym typeface="+mn-lt"/>
                </a:rPr>
                <a:t>管理不够</a:t>
              </a:r>
            </a:p>
          </p:txBody>
        </p:sp>
        <p:sp>
          <p:nvSpPr>
            <p:cNvPr id="18"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bg1">
                      <a:alpha val="80000"/>
                    </a:schemeClr>
                  </a:solidFill>
                  <a:latin typeface="+mn-lt"/>
                  <a:cs typeface="+mn-ea"/>
                  <a:sym typeface="+mn-lt"/>
                </a:rPr>
                <a:t>您的内容打在这或者通过复制您的文本后在此框中选择粘贴</a:t>
              </a:r>
            </a:p>
          </p:txBody>
        </p:sp>
      </p:grpSp>
      <p:grpSp>
        <p:nvGrpSpPr>
          <p:cNvPr id="20" name="组合 19"/>
          <p:cNvGrpSpPr/>
          <p:nvPr/>
        </p:nvGrpSpPr>
        <p:grpSpPr>
          <a:xfrm>
            <a:off x="977478" y="3664135"/>
            <a:ext cx="1707768" cy="1856395"/>
            <a:chOff x="3480372" y="3108960"/>
            <a:chExt cx="1707768" cy="1856395"/>
          </a:xfrm>
        </p:grpSpPr>
        <p:sp>
          <p:nvSpPr>
            <p:cNvPr id="22" name="椭圆 21"/>
            <p:cNvSpPr/>
            <p:nvPr/>
          </p:nvSpPr>
          <p:spPr>
            <a:xfrm>
              <a:off x="4014216" y="3108960"/>
              <a:ext cx="640080" cy="640080"/>
            </a:xfrm>
            <a:prstGeom prst="ellipse">
              <a:avLst/>
            </a:prstGeom>
            <a:noFill/>
            <a:ln w="25400">
              <a:gradFill>
                <a:gsLst>
                  <a:gs pos="0">
                    <a:srgbClr val="92BFB5"/>
                  </a:gs>
                  <a:gs pos="100000">
                    <a:srgbClr val="52A4A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4" name="文本框 23"/>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认知不足</a:t>
              </a:r>
            </a:p>
          </p:txBody>
        </p:sp>
        <p:sp>
          <p:nvSpPr>
            <p:cNvPr id="25"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您的内容打在这或者通过复制您的文本后在此框中选择粘贴</a:t>
              </a:r>
            </a:p>
          </p:txBody>
        </p:sp>
      </p:grpSp>
      <p:grpSp>
        <p:nvGrpSpPr>
          <p:cNvPr id="26" name="组合 25"/>
          <p:cNvGrpSpPr/>
          <p:nvPr/>
        </p:nvGrpSpPr>
        <p:grpSpPr>
          <a:xfrm>
            <a:off x="5231614" y="3664135"/>
            <a:ext cx="1707768" cy="1856395"/>
            <a:chOff x="3480372" y="3108960"/>
            <a:chExt cx="1707768" cy="1856395"/>
          </a:xfrm>
        </p:grpSpPr>
        <p:sp>
          <p:nvSpPr>
            <p:cNvPr id="28" name="椭圆 27"/>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0" name="文本框 29"/>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四大服务</a:t>
              </a:r>
            </a:p>
          </p:txBody>
        </p:sp>
        <p:sp>
          <p:nvSpPr>
            <p:cNvPr id="31"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您的内容打在这或者通过复制您的文本后在此框中选择粘贴</a:t>
              </a:r>
            </a:p>
          </p:txBody>
        </p:sp>
      </p:grpSp>
      <p:grpSp>
        <p:nvGrpSpPr>
          <p:cNvPr id="32" name="组合 31"/>
          <p:cNvGrpSpPr/>
          <p:nvPr/>
        </p:nvGrpSpPr>
        <p:grpSpPr>
          <a:xfrm>
            <a:off x="7358682" y="3664135"/>
            <a:ext cx="1707768" cy="1856395"/>
            <a:chOff x="3480372" y="3108960"/>
            <a:chExt cx="1707768" cy="1856395"/>
          </a:xfrm>
        </p:grpSpPr>
        <p:sp>
          <p:nvSpPr>
            <p:cNvPr id="34" name="椭圆 33"/>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6" name="文本框 35"/>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培训不足</a:t>
              </a:r>
            </a:p>
          </p:txBody>
        </p:sp>
        <p:sp>
          <p:nvSpPr>
            <p:cNvPr id="37"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您的内容打在这或者通过复制您的文本后在此框中选择粘贴</a:t>
              </a:r>
            </a:p>
          </p:txBody>
        </p:sp>
      </p:grpSp>
      <p:grpSp>
        <p:nvGrpSpPr>
          <p:cNvPr id="38" name="组合 37"/>
          <p:cNvGrpSpPr/>
          <p:nvPr/>
        </p:nvGrpSpPr>
        <p:grpSpPr>
          <a:xfrm>
            <a:off x="9485748" y="3664135"/>
            <a:ext cx="1707768" cy="1856395"/>
            <a:chOff x="3480372" y="3108960"/>
            <a:chExt cx="1707768" cy="1856395"/>
          </a:xfrm>
        </p:grpSpPr>
        <p:sp>
          <p:nvSpPr>
            <p:cNvPr id="40" name="椭圆 39"/>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2" name="文本框 41"/>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管理不足</a:t>
              </a:r>
            </a:p>
          </p:txBody>
        </p:sp>
        <p:sp>
          <p:nvSpPr>
            <p:cNvPr id="43"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您的内容打在这或者通过复制您的文本后在此框中选择粘贴</a:t>
              </a:r>
            </a:p>
          </p:txBody>
        </p:sp>
      </p:grpSp>
      <p:sp>
        <p:nvSpPr>
          <p:cNvPr id="44" name="文本框 43">
            <a:extLst>
              <a:ext uri="{FF2B5EF4-FFF2-40B4-BE49-F238E27FC236}">
                <a16:creationId xmlns:a16="http://schemas.microsoft.com/office/drawing/2014/main" id="{D7253455-99BE-4A79-9EB1-0B3D08BBB575}"/>
              </a:ext>
            </a:extLst>
          </p:cNvPr>
          <p:cNvSpPr txBox="1"/>
          <p:nvPr/>
        </p:nvSpPr>
        <p:spPr>
          <a:xfrm>
            <a:off x="1331486" y="2149114"/>
            <a:ext cx="9508023" cy="1390252"/>
          </a:xfrm>
          <a:prstGeom prst="rect">
            <a:avLst/>
          </a:prstGeom>
          <a:noFill/>
        </p:spPr>
        <p:txBody>
          <a:bodyPr wrap="square" rtlCol="0">
            <a:spAutoFit/>
          </a:bodyPr>
          <a:lstStyle/>
          <a:p>
            <a:pPr algn="ctr">
              <a:lnSpc>
                <a:spcPct val="200000"/>
              </a:lnSpc>
            </a:pPr>
            <a:r>
              <a:rPr lang="zh-CN" altLang="en-US" sz="1050" dirty="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解说所提炼的核心概念。点击输入简要文字解说，解说文字尽量概括精炼，不用多余的文字修饰简洁精准</a:t>
            </a:r>
            <a:endParaRPr lang="zh-CN" altLang="en-US" sz="1100" dirty="0">
              <a:solidFill>
                <a:srgbClr val="686769"/>
              </a:solidFill>
              <a:cs typeface="+mn-ea"/>
              <a:sym typeface="+mn-lt"/>
            </a:endParaRPr>
          </a:p>
          <a:p>
            <a:pPr algn="ctr">
              <a:lnSpc>
                <a:spcPct val="200000"/>
              </a:lnSpc>
            </a:pPr>
            <a:endParaRPr lang="zh-CN" altLang="en-US" sz="1050" dirty="0">
              <a:solidFill>
                <a:srgbClr val="686769"/>
              </a:solidFill>
              <a:cs typeface="+mn-ea"/>
              <a:sym typeface="+mn-lt"/>
            </a:endParaRPr>
          </a:p>
          <a:p>
            <a:pPr algn="ctr">
              <a:lnSpc>
                <a:spcPct val="200000"/>
              </a:lnSpc>
            </a:pPr>
            <a:endParaRPr lang="zh-CN" altLang="en-US" sz="1100" dirty="0">
              <a:solidFill>
                <a:srgbClr val="686769"/>
              </a:solidFill>
              <a:cs typeface="+mn-ea"/>
              <a:sym typeface="+mn-lt"/>
            </a:endParaRPr>
          </a:p>
        </p:txBody>
      </p:sp>
      <p:grpSp>
        <p:nvGrpSpPr>
          <p:cNvPr id="45" name="组合 44"/>
          <p:cNvGrpSpPr/>
          <p:nvPr/>
        </p:nvGrpSpPr>
        <p:grpSpPr>
          <a:xfrm>
            <a:off x="3320458" y="458741"/>
            <a:ext cx="5572519" cy="785143"/>
            <a:chOff x="1679798" y="438128"/>
            <a:chExt cx="5572519" cy="785143"/>
          </a:xfrm>
        </p:grpSpPr>
        <p:sp>
          <p:nvSpPr>
            <p:cNvPr id="46" name="文本框 45"/>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工作不足之处</a:t>
              </a:r>
            </a:p>
          </p:txBody>
        </p:sp>
        <p:sp>
          <p:nvSpPr>
            <p:cNvPr id="47" name="文本框 46"/>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
        <p:nvSpPr>
          <p:cNvPr id="41" name="TextBox 40"/>
          <p:cNvSpPr txBox="1"/>
          <p:nvPr/>
        </p:nvSpPr>
        <p:spPr>
          <a:xfrm>
            <a:off x="1339411" y="66282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6969824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25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25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50">
            <a:extLst>
              <a:ext uri="{FF2B5EF4-FFF2-40B4-BE49-F238E27FC236}">
                <a16:creationId xmlns:a16="http://schemas.microsoft.com/office/drawing/2014/main" id="{45E71E58-D7DD-43BC-BA7F-129AE9E96056}"/>
              </a:ext>
            </a:extLst>
          </p:cNvPr>
          <p:cNvSpPr txBox="1"/>
          <p:nvPr/>
        </p:nvSpPr>
        <p:spPr>
          <a:xfrm>
            <a:off x="899141" y="3860717"/>
            <a:ext cx="35847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通过管理认知提升人员意识：</a:t>
            </a:r>
            <a:endParaRPr lang="zh-CN" altLang="zh-CN" sz="2000" b="1" dirty="0">
              <a:solidFill>
                <a:schemeClr val="tx1">
                  <a:lumMod val="75000"/>
                  <a:lumOff val="25000"/>
                </a:schemeClr>
              </a:solidFill>
              <a:cs typeface="+mn-ea"/>
              <a:sym typeface="+mn-lt"/>
            </a:endParaRPr>
          </a:p>
        </p:txBody>
      </p:sp>
      <p:cxnSp>
        <p:nvCxnSpPr>
          <p:cNvPr id="3" name="直接连接符 2">
            <a:extLst>
              <a:ext uri="{FF2B5EF4-FFF2-40B4-BE49-F238E27FC236}">
                <a16:creationId xmlns:a16="http://schemas.microsoft.com/office/drawing/2014/main" id="{293E2BC0-AB6B-4D6A-AF89-E2A90230C5AA}"/>
              </a:ext>
            </a:extLst>
          </p:cNvPr>
          <p:cNvCxnSpPr>
            <a:cxnSpLocks/>
          </p:cNvCxnSpPr>
          <p:nvPr/>
        </p:nvCxnSpPr>
        <p:spPr>
          <a:xfrm>
            <a:off x="994987" y="4434337"/>
            <a:ext cx="1048426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C916AC16-67FF-42D9-979D-AB4558FAA086}"/>
              </a:ext>
            </a:extLst>
          </p:cNvPr>
          <p:cNvSpPr/>
          <p:nvPr/>
        </p:nvSpPr>
        <p:spPr>
          <a:xfrm>
            <a:off x="994987"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矩形 42">
            <a:extLst>
              <a:ext uri="{FF2B5EF4-FFF2-40B4-BE49-F238E27FC236}">
                <a16:creationId xmlns:a16="http://schemas.microsoft.com/office/drawing/2014/main" id="{4E2BF583-8FF2-4574-B4C2-A48864016D79}"/>
              </a:ext>
            </a:extLst>
          </p:cNvPr>
          <p:cNvSpPr/>
          <p:nvPr/>
        </p:nvSpPr>
        <p:spPr>
          <a:xfrm>
            <a:off x="3753528"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矩形 43">
            <a:extLst>
              <a:ext uri="{FF2B5EF4-FFF2-40B4-BE49-F238E27FC236}">
                <a16:creationId xmlns:a16="http://schemas.microsoft.com/office/drawing/2014/main" id="{4EA2DCA0-BE3A-4FA3-8CC3-45BEB4B6C2C7}"/>
              </a:ext>
            </a:extLst>
          </p:cNvPr>
          <p:cNvSpPr/>
          <p:nvPr/>
        </p:nvSpPr>
        <p:spPr>
          <a:xfrm>
            <a:off x="6512069"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矩形 44">
            <a:extLst>
              <a:ext uri="{FF2B5EF4-FFF2-40B4-BE49-F238E27FC236}">
                <a16:creationId xmlns:a16="http://schemas.microsoft.com/office/drawing/2014/main" id="{32634D8B-19EC-4E15-89CB-C6C3871FED12}"/>
              </a:ext>
            </a:extLst>
          </p:cNvPr>
          <p:cNvSpPr/>
          <p:nvPr/>
        </p:nvSpPr>
        <p:spPr>
          <a:xfrm>
            <a:off x="9270610"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8" name="图片 47">
            <a:extLst>
              <a:ext uri="{FF2B5EF4-FFF2-40B4-BE49-F238E27FC236}">
                <a16:creationId xmlns:a16="http://schemas.microsoft.com/office/drawing/2014/main" id="{8E97C0C2-CED3-4A3B-8BB1-C90F080F4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78" b="10378"/>
          <a:stretch/>
        </p:blipFill>
        <p:spPr>
          <a:xfrm>
            <a:off x="6910419" y="2116438"/>
            <a:ext cx="4568833" cy="1810292"/>
          </a:xfrm>
          <a:prstGeom prst="rect">
            <a:avLst/>
          </a:prstGeom>
          <a:ln>
            <a:solidFill>
              <a:schemeClr val="bg1">
                <a:lumMod val="75000"/>
              </a:schemeClr>
            </a:solidFill>
          </a:ln>
          <a:effectLst>
            <a:outerShdw blurRad="190500" dist="63500" dir="2700000" algn="tl" rotWithShape="0">
              <a:prstClr val="black">
                <a:alpha val="30000"/>
              </a:prstClr>
            </a:outerShdw>
          </a:effectLst>
        </p:spPr>
      </p:pic>
      <p:grpSp>
        <p:nvGrpSpPr>
          <p:cNvPr id="51" name="组合 50">
            <a:extLst>
              <a:ext uri="{FF2B5EF4-FFF2-40B4-BE49-F238E27FC236}">
                <a16:creationId xmlns:a16="http://schemas.microsoft.com/office/drawing/2014/main" id="{1D513313-55F7-4550-8EF3-F5E46F12957D}"/>
              </a:ext>
            </a:extLst>
          </p:cNvPr>
          <p:cNvGrpSpPr/>
          <p:nvPr/>
        </p:nvGrpSpPr>
        <p:grpSpPr>
          <a:xfrm>
            <a:off x="760376" y="5262644"/>
            <a:ext cx="497357" cy="766101"/>
            <a:chOff x="1700334" y="4487003"/>
            <a:chExt cx="497357" cy="766101"/>
          </a:xfrm>
        </p:grpSpPr>
        <p:sp>
          <p:nvSpPr>
            <p:cNvPr id="49" name="椭圆 48">
              <a:extLst>
                <a:ext uri="{FF2B5EF4-FFF2-40B4-BE49-F238E27FC236}">
                  <a16:creationId xmlns:a16="http://schemas.microsoft.com/office/drawing/2014/main" id="{FE47BA57-F6D9-4C90-B8D9-EE000DDCF740}"/>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49">
              <a:extLst>
                <a:ext uri="{FF2B5EF4-FFF2-40B4-BE49-F238E27FC236}">
                  <a16:creationId xmlns:a16="http://schemas.microsoft.com/office/drawing/2014/main" id="{6BB80207-633C-4B0C-86F6-42B36576F1C5}"/>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grpSp>
      <p:sp>
        <p:nvSpPr>
          <p:cNvPr id="54" name="TextBox 47">
            <a:extLst>
              <a:ext uri="{FF2B5EF4-FFF2-40B4-BE49-F238E27FC236}">
                <a16:creationId xmlns:a16="http://schemas.microsoft.com/office/drawing/2014/main" id="{766871B4-F1CC-4A70-8960-6A71DA71A728}"/>
              </a:ext>
            </a:extLst>
          </p:cNvPr>
          <p:cNvSpPr txBox="1"/>
          <p:nvPr/>
        </p:nvSpPr>
        <p:spPr>
          <a:xfrm>
            <a:off x="1374915" y="5251516"/>
            <a:ext cx="1601187" cy="6136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latin typeface="+mn-lt"/>
                <a:ea typeface="+mn-ea"/>
                <a:cs typeface="+mn-ea"/>
                <a:sym typeface="+mn-lt"/>
              </a:rPr>
              <a:t>客户对公司产品（服务）是否满意？</a:t>
            </a:r>
          </a:p>
        </p:txBody>
      </p:sp>
      <p:grpSp>
        <p:nvGrpSpPr>
          <p:cNvPr id="56" name="组合 55">
            <a:extLst>
              <a:ext uri="{FF2B5EF4-FFF2-40B4-BE49-F238E27FC236}">
                <a16:creationId xmlns:a16="http://schemas.microsoft.com/office/drawing/2014/main" id="{C571C1A4-8414-4514-812E-C13D4FD33D1D}"/>
              </a:ext>
            </a:extLst>
          </p:cNvPr>
          <p:cNvGrpSpPr/>
          <p:nvPr/>
        </p:nvGrpSpPr>
        <p:grpSpPr>
          <a:xfrm>
            <a:off x="3514967" y="5262644"/>
            <a:ext cx="497357" cy="766101"/>
            <a:chOff x="1700334" y="4487003"/>
            <a:chExt cx="497357" cy="766101"/>
          </a:xfrm>
        </p:grpSpPr>
        <p:sp>
          <p:nvSpPr>
            <p:cNvPr id="57" name="椭圆 56">
              <a:extLst>
                <a:ext uri="{FF2B5EF4-FFF2-40B4-BE49-F238E27FC236}">
                  <a16:creationId xmlns:a16="http://schemas.microsoft.com/office/drawing/2014/main" id="{9969014C-7456-4957-9FAF-67B287FBDC2A}"/>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文本框 57">
              <a:extLst>
                <a:ext uri="{FF2B5EF4-FFF2-40B4-BE49-F238E27FC236}">
                  <a16:creationId xmlns:a16="http://schemas.microsoft.com/office/drawing/2014/main" id="{318D8A1E-9B0C-47CA-9334-497354208504}"/>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grpSp>
      <p:sp>
        <p:nvSpPr>
          <p:cNvPr id="59" name="TextBox 47">
            <a:extLst>
              <a:ext uri="{FF2B5EF4-FFF2-40B4-BE49-F238E27FC236}">
                <a16:creationId xmlns:a16="http://schemas.microsoft.com/office/drawing/2014/main" id="{7A5624AC-7764-456B-A04C-8370CB947B2D}"/>
              </a:ext>
            </a:extLst>
          </p:cNvPr>
          <p:cNvSpPr txBox="1"/>
          <p:nvPr/>
        </p:nvSpPr>
        <p:spPr>
          <a:xfrm>
            <a:off x="4141497" y="5200422"/>
            <a:ext cx="1601187" cy="6136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latin typeface="+mn-lt"/>
                <a:ea typeface="+mn-ea"/>
                <a:cs typeface="+mn-ea"/>
                <a:sym typeface="+mn-lt"/>
              </a:rPr>
              <a:t>如果不满意，问题出在什么地方？</a:t>
            </a:r>
          </a:p>
        </p:txBody>
      </p:sp>
      <p:grpSp>
        <p:nvGrpSpPr>
          <p:cNvPr id="61" name="组合 60">
            <a:extLst>
              <a:ext uri="{FF2B5EF4-FFF2-40B4-BE49-F238E27FC236}">
                <a16:creationId xmlns:a16="http://schemas.microsoft.com/office/drawing/2014/main" id="{B0E74B34-B1D8-437A-9097-D52880F0C1C2}"/>
              </a:ext>
            </a:extLst>
          </p:cNvPr>
          <p:cNvGrpSpPr/>
          <p:nvPr/>
        </p:nvGrpSpPr>
        <p:grpSpPr>
          <a:xfrm>
            <a:off x="6269558" y="5262644"/>
            <a:ext cx="497357" cy="766101"/>
            <a:chOff x="1700334" y="4487003"/>
            <a:chExt cx="497357" cy="766101"/>
          </a:xfrm>
        </p:grpSpPr>
        <p:sp>
          <p:nvSpPr>
            <p:cNvPr id="62" name="椭圆 61">
              <a:extLst>
                <a:ext uri="{FF2B5EF4-FFF2-40B4-BE49-F238E27FC236}">
                  <a16:creationId xmlns:a16="http://schemas.microsoft.com/office/drawing/2014/main" id="{B6A4565C-F783-4AD7-8B31-CC1F105CD7AE}"/>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文本框 62">
              <a:extLst>
                <a:ext uri="{FF2B5EF4-FFF2-40B4-BE49-F238E27FC236}">
                  <a16:creationId xmlns:a16="http://schemas.microsoft.com/office/drawing/2014/main" id="{E75E4602-541C-43C4-9208-6D90DDD7F4BC}"/>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pSp>
      <p:sp>
        <p:nvSpPr>
          <p:cNvPr id="64" name="TextBox 47">
            <a:extLst>
              <a:ext uri="{FF2B5EF4-FFF2-40B4-BE49-F238E27FC236}">
                <a16:creationId xmlns:a16="http://schemas.microsoft.com/office/drawing/2014/main" id="{C06812AE-E548-4329-8B56-808BA8474CFE}"/>
              </a:ext>
            </a:extLst>
          </p:cNvPr>
          <p:cNvSpPr txBox="1"/>
          <p:nvPr/>
        </p:nvSpPr>
        <p:spPr>
          <a:xfrm>
            <a:off x="6908079" y="5200422"/>
            <a:ext cx="1601187" cy="92333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latin typeface="+mn-lt"/>
                <a:ea typeface="+mn-ea"/>
                <a:cs typeface="+mn-ea"/>
                <a:sym typeface="+mn-lt"/>
              </a:rPr>
              <a:t>如果是产品（服务），应该怎样让客户满意？</a:t>
            </a:r>
          </a:p>
        </p:txBody>
      </p:sp>
      <p:grpSp>
        <p:nvGrpSpPr>
          <p:cNvPr id="66" name="组合 65">
            <a:extLst>
              <a:ext uri="{FF2B5EF4-FFF2-40B4-BE49-F238E27FC236}">
                <a16:creationId xmlns:a16="http://schemas.microsoft.com/office/drawing/2014/main" id="{DBBCBD0E-68EB-4639-934F-529860DC9191}"/>
              </a:ext>
            </a:extLst>
          </p:cNvPr>
          <p:cNvGrpSpPr/>
          <p:nvPr/>
        </p:nvGrpSpPr>
        <p:grpSpPr>
          <a:xfrm>
            <a:off x="9024148" y="5262644"/>
            <a:ext cx="497357" cy="766101"/>
            <a:chOff x="1700334" y="4487003"/>
            <a:chExt cx="497357" cy="766101"/>
          </a:xfrm>
        </p:grpSpPr>
        <p:sp>
          <p:nvSpPr>
            <p:cNvPr id="67" name="椭圆 66">
              <a:extLst>
                <a:ext uri="{FF2B5EF4-FFF2-40B4-BE49-F238E27FC236}">
                  <a16:creationId xmlns:a16="http://schemas.microsoft.com/office/drawing/2014/main" id="{C98256BC-7999-406B-8245-41B827534D9A}"/>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文本框 67">
              <a:extLst>
                <a:ext uri="{FF2B5EF4-FFF2-40B4-BE49-F238E27FC236}">
                  <a16:creationId xmlns:a16="http://schemas.microsoft.com/office/drawing/2014/main" id="{0B14177B-EAA2-4DB1-8C37-92506EFD802D}"/>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sp>
        <p:nvSpPr>
          <p:cNvPr id="69" name="TextBox 47">
            <a:extLst>
              <a:ext uri="{FF2B5EF4-FFF2-40B4-BE49-F238E27FC236}">
                <a16:creationId xmlns:a16="http://schemas.microsoft.com/office/drawing/2014/main" id="{182712E3-9A25-45E9-BD04-D4C4923122C1}"/>
              </a:ext>
            </a:extLst>
          </p:cNvPr>
          <p:cNvSpPr txBox="1"/>
          <p:nvPr/>
        </p:nvSpPr>
        <p:spPr>
          <a:xfrm>
            <a:off x="9638687" y="5209332"/>
            <a:ext cx="1601187" cy="6136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latin typeface="+mn-lt"/>
                <a:ea typeface="+mn-ea"/>
                <a:cs typeface="+mn-ea"/>
                <a:sym typeface="+mn-lt"/>
              </a:rPr>
              <a:t>应该将客户意见递交到哪个部门？</a:t>
            </a:r>
          </a:p>
        </p:txBody>
      </p:sp>
      <p:sp>
        <p:nvSpPr>
          <p:cNvPr id="36" name="TextBox 55">
            <a:extLst>
              <a:ext uri="{FF2B5EF4-FFF2-40B4-BE49-F238E27FC236}">
                <a16:creationId xmlns:a16="http://schemas.microsoft.com/office/drawing/2014/main" id="{BA98FDFE-D6EA-470F-BAFE-B924F599C31D}"/>
              </a:ext>
            </a:extLst>
          </p:cNvPr>
          <p:cNvSpPr txBox="1"/>
          <p:nvPr/>
        </p:nvSpPr>
        <p:spPr>
          <a:xfrm>
            <a:off x="982955" y="2796024"/>
            <a:ext cx="3947210" cy="613694"/>
          </a:xfrm>
          <a:prstGeom prst="rect">
            <a:avLst/>
          </a:prstGeom>
          <a:noFill/>
        </p:spPr>
        <p:txBody>
          <a:bodyPr wrap="square" rtlCol="0">
            <a:spAutoFit/>
          </a:bodyPr>
          <a:lstStyle>
            <a:defPPr>
              <a:defRPr lang="en-US"/>
            </a:defPPr>
            <a:lvl1pPr>
              <a:lnSpc>
                <a:spcPts val="3000"/>
              </a:lnSpc>
              <a:defRPr sz="1600">
                <a:solidFill>
                  <a:schemeClr val="tx1">
                    <a:lumMod val="85000"/>
                    <a:lumOff val="15000"/>
                  </a:schemeClr>
                </a:solidFill>
                <a:cs typeface="+mn-ea"/>
              </a:defRPr>
            </a:lvl1pPr>
          </a:lstStyle>
          <a:p>
            <a:pPr>
              <a:lnSpc>
                <a:spcPct val="150000"/>
              </a:lnSpc>
            </a:pPr>
            <a:r>
              <a:rPr lang="zh-CN" altLang="en-US" sz="1200" dirty="0">
                <a:solidFill>
                  <a:schemeClr val="tx1">
                    <a:lumMod val="50000"/>
                    <a:lumOff val="50000"/>
                  </a:schemeClr>
                </a:solidFill>
                <a:sym typeface="+mn-lt"/>
              </a:rPr>
              <a:t>只有有了“客户满意度”这个数据，才能更好的去完成客户服务工作。</a:t>
            </a:r>
          </a:p>
        </p:txBody>
      </p:sp>
      <p:sp>
        <p:nvSpPr>
          <p:cNvPr id="33" name="文本占位符 6146">
            <a:extLst>
              <a:ext uri="{FF2B5EF4-FFF2-40B4-BE49-F238E27FC236}">
                <a16:creationId xmlns:a16="http://schemas.microsoft.com/office/drawing/2014/main" id="{81998779-ED04-4FC0-8D95-85285A093C01}"/>
              </a:ext>
            </a:extLst>
          </p:cNvPr>
          <p:cNvSpPr txBox="1">
            <a:spLocks/>
          </p:cNvSpPr>
          <p:nvPr/>
        </p:nvSpPr>
        <p:spPr>
          <a:xfrm>
            <a:off x="-1673069" y="6836612"/>
            <a:ext cx="6156960" cy="2590165"/>
          </a:xfrm>
          <a:prstGeom prst="rect">
            <a:avLst/>
          </a:prstGeom>
        </p:spPr>
        <p:txBody>
          <a:bodyPr vert="horz" wrap="square"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1"/>
              </a:buClr>
              <a:buFont typeface="Arial" panose="020B0604020202020204" pitchFamily="34" charset="0"/>
              <a:buNone/>
            </a:pPr>
            <a:endParaRPr lang="zh-CN" altLang="en-US" sz="1400" dirty="0">
              <a:solidFill>
                <a:schemeClr val="tx1">
                  <a:lumMod val="75000"/>
                  <a:lumOff val="25000"/>
                </a:schemeClr>
              </a:solidFill>
              <a:cs typeface="+mn-ea"/>
              <a:sym typeface="+mn-lt"/>
            </a:endParaRPr>
          </a:p>
        </p:txBody>
      </p:sp>
      <p:sp>
        <p:nvSpPr>
          <p:cNvPr id="2" name="圆角矩形 1"/>
          <p:cNvSpPr/>
          <p:nvPr/>
        </p:nvSpPr>
        <p:spPr>
          <a:xfrm>
            <a:off x="1045317" y="2117160"/>
            <a:ext cx="1892232" cy="418067"/>
          </a:xfrm>
          <a:prstGeom prst="roundRect">
            <a:avLst>
              <a:gd name="adj" fmla="val 50000"/>
            </a:avLst>
          </a:prstGeom>
          <a:gradFill>
            <a:gsLst>
              <a:gs pos="0">
                <a:srgbClr val="92BFB5"/>
              </a:gs>
              <a:gs pos="100000">
                <a:srgbClr val="52A4A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tx1"/>
              </a:buClr>
            </a:pPr>
            <a:r>
              <a:rPr lang="zh-CN" altLang="en-US" sz="2000" b="1" dirty="0">
                <a:cs typeface="+mn-ea"/>
                <a:sym typeface="+mn-lt"/>
              </a:rPr>
              <a:t>管理措施</a:t>
            </a:r>
          </a:p>
        </p:txBody>
      </p:sp>
      <p:grpSp>
        <p:nvGrpSpPr>
          <p:cNvPr id="29" name="组合 28"/>
          <p:cNvGrpSpPr/>
          <p:nvPr/>
        </p:nvGrpSpPr>
        <p:grpSpPr>
          <a:xfrm>
            <a:off x="3320458" y="458741"/>
            <a:ext cx="5572519" cy="785143"/>
            <a:chOff x="1679798" y="438128"/>
            <a:chExt cx="5572519" cy="785143"/>
          </a:xfrm>
        </p:grpSpPr>
        <p:sp>
          <p:nvSpPr>
            <p:cNvPr id="30" name="文本框 29"/>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工作不足之处</a:t>
              </a:r>
            </a:p>
          </p:txBody>
        </p:sp>
        <p:sp>
          <p:nvSpPr>
            <p:cNvPr id="31" name="文本框 30"/>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99880890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checkerboard(across)">
                                      <p:cBhvr>
                                        <p:cTn id="13" dur="500"/>
                                        <p:tgtEl>
                                          <p:spTgt spid="48"/>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wd">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2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0"/>
                                        </p:tgtEl>
                                        <p:attrNameLst>
                                          <p:attrName>ppt_y</p:attrName>
                                        </p:attrNameLst>
                                      </p:cBhvr>
                                      <p:tavLst>
                                        <p:tav tm="0">
                                          <p:val>
                                            <p:strVal val="#ppt_y"/>
                                          </p:val>
                                        </p:tav>
                                        <p:tav tm="100000">
                                          <p:val>
                                            <p:strVal val="#ppt_y"/>
                                          </p:val>
                                        </p:tav>
                                      </p:tavLst>
                                    </p:anim>
                                    <p:anim calcmode="lin" valueType="num">
                                      <p:cBhvr>
                                        <p:cTn id="2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0"/>
                                        </p:tgtEl>
                                      </p:cBhvr>
                                    </p:animEffect>
                                  </p:childTnLst>
                                </p:cTn>
                              </p:par>
                            </p:childTnLst>
                          </p:cTn>
                        </p:par>
                        <p:par>
                          <p:cTn id="28" fill="hold">
                            <p:stCondLst>
                              <p:cond delay="3800"/>
                            </p:stCondLst>
                            <p:childTnLst>
                              <p:par>
                                <p:cTn id="29" presetID="16" presetClass="entr" presetSubtype="2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par>
                          <p:cTn id="32" fill="hold">
                            <p:stCondLst>
                              <p:cond delay="4300"/>
                            </p:stCondLst>
                            <p:childTnLst>
                              <p:par>
                                <p:cTn id="33" presetID="2" presetClass="entr" presetSubtype="2"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1+#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1+#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1+#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1+#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4800"/>
                            </p:stCondLst>
                            <p:childTnLst>
                              <p:par>
                                <p:cTn id="50" presetID="17"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ppt_x</p:attrName>
                                        </p:attrNameLst>
                                      </p:cBhvr>
                                      <p:tavLst>
                                        <p:tav tm="0">
                                          <p:val>
                                            <p:strVal val="#ppt_x-#ppt_w/2"/>
                                          </p:val>
                                        </p:tav>
                                        <p:tav tm="100000">
                                          <p:val>
                                            <p:strVal val="#ppt_x"/>
                                          </p:val>
                                        </p:tav>
                                      </p:tavLst>
                                    </p:anim>
                                    <p:anim calcmode="lin" valueType="num">
                                      <p:cBhvr>
                                        <p:cTn id="53" dur="500" fill="hold"/>
                                        <p:tgtEl>
                                          <p:spTgt spid="42"/>
                                        </p:tgtEl>
                                        <p:attrNameLst>
                                          <p:attrName>ppt_y</p:attrName>
                                        </p:attrNameLst>
                                      </p:cBhvr>
                                      <p:tavLst>
                                        <p:tav tm="0">
                                          <p:val>
                                            <p:strVal val="#ppt_y"/>
                                          </p:val>
                                        </p:tav>
                                        <p:tav tm="100000">
                                          <p:val>
                                            <p:strVal val="#ppt_y"/>
                                          </p:val>
                                        </p:tav>
                                      </p:tavLst>
                                    </p:anim>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ppt_x</p:attrName>
                                        </p:attrNameLst>
                                      </p:cBhvr>
                                      <p:tavLst>
                                        <p:tav tm="0">
                                          <p:val>
                                            <p:strVal val="#ppt_x-#ppt_w/2"/>
                                          </p:val>
                                        </p:tav>
                                        <p:tav tm="100000">
                                          <p:val>
                                            <p:strVal val="#ppt_x"/>
                                          </p:val>
                                        </p:tav>
                                      </p:tavLst>
                                    </p:anim>
                                    <p:anim calcmode="lin" valueType="num">
                                      <p:cBhvr>
                                        <p:cTn id="59" dur="500" fill="hold"/>
                                        <p:tgtEl>
                                          <p:spTgt spid="43"/>
                                        </p:tgtEl>
                                        <p:attrNameLst>
                                          <p:attrName>ppt_y</p:attrName>
                                        </p:attrNameLst>
                                      </p:cBhvr>
                                      <p:tavLst>
                                        <p:tav tm="0">
                                          <p:val>
                                            <p:strVal val="#ppt_y"/>
                                          </p:val>
                                        </p:tav>
                                        <p:tav tm="100000">
                                          <p:val>
                                            <p:strVal val="#ppt_y"/>
                                          </p:val>
                                        </p:tav>
                                      </p:tavLst>
                                    </p:anim>
                                    <p:anim calcmode="lin" valueType="num">
                                      <p:cBhvr>
                                        <p:cTn id="60" dur="500" fill="hold"/>
                                        <p:tgtEl>
                                          <p:spTgt spid="43"/>
                                        </p:tgtEl>
                                        <p:attrNameLst>
                                          <p:attrName>ppt_w</p:attrName>
                                        </p:attrNameLst>
                                      </p:cBhvr>
                                      <p:tavLst>
                                        <p:tav tm="0">
                                          <p:val>
                                            <p:fltVal val="0"/>
                                          </p:val>
                                        </p:tav>
                                        <p:tav tm="100000">
                                          <p:val>
                                            <p:strVal val="#ppt_w"/>
                                          </p:val>
                                        </p:tav>
                                      </p:tavLst>
                                    </p:anim>
                                    <p:anim calcmode="lin" valueType="num">
                                      <p:cBhvr>
                                        <p:cTn id="61" dur="500" fill="hold"/>
                                        <p:tgtEl>
                                          <p:spTgt spid="43"/>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ppt_x</p:attrName>
                                        </p:attrNameLst>
                                      </p:cBhvr>
                                      <p:tavLst>
                                        <p:tav tm="0">
                                          <p:val>
                                            <p:strVal val="#ppt_x-#ppt_w/2"/>
                                          </p:val>
                                        </p:tav>
                                        <p:tav tm="100000">
                                          <p:val>
                                            <p:strVal val="#ppt_x"/>
                                          </p:val>
                                        </p:tav>
                                      </p:tavLst>
                                    </p:anim>
                                    <p:anim calcmode="lin" valueType="num">
                                      <p:cBhvr>
                                        <p:cTn id="65" dur="500" fill="hold"/>
                                        <p:tgtEl>
                                          <p:spTgt spid="44"/>
                                        </p:tgtEl>
                                        <p:attrNameLst>
                                          <p:attrName>ppt_y</p:attrName>
                                        </p:attrNameLst>
                                      </p:cBhvr>
                                      <p:tavLst>
                                        <p:tav tm="0">
                                          <p:val>
                                            <p:strVal val="#ppt_y"/>
                                          </p:val>
                                        </p:tav>
                                        <p:tav tm="100000">
                                          <p:val>
                                            <p:strVal val="#ppt_y"/>
                                          </p:val>
                                        </p:tav>
                                      </p:tavLst>
                                    </p:anim>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ppt_x</p:attrName>
                                        </p:attrNameLst>
                                      </p:cBhvr>
                                      <p:tavLst>
                                        <p:tav tm="0">
                                          <p:val>
                                            <p:strVal val="#ppt_x-#ppt_w/2"/>
                                          </p:val>
                                        </p:tav>
                                        <p:tav tm="100000">
                                          <p:val>
                                            <p:strVal val="#ppt_x"/>
                                          </p:val>
                                        </p:tav>
                                      </p:tavLst>
                                    </p:anim>
                                    <p:anim calcmode="lin" valueType="num">
                                      <p:cBhvr>
                                        <p:cTn id="71" dur="500" fill="hold"/>
                                        <p:tgtEl>
                                          <p:spTgt spid="45"/>
                                        </p:tgtEl>
                                        <p:attrNameLst>
                                          <p:attrName>ppt_y</p:attrName>
                                        </p:attrNameLst>
                                      </p:cBhvr>
                                      <p:tavLst>
                                        <p:tav tm="0">
                                          <p:val>
                                            <p:strVal val="#ppt_y"/>
                                          </p:val>
                                        </p:tav>
                                        <p:tav tm="100000">
                                          <p:val>
                                            <p:strVal val="#ppt_y"/>
                                          </p:val>
                                        </p:tav>
                                      </p:tavLst>
                                    </p:anim>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strVal val="#ppt_h"/>
                                          </p:val>
                                        </p:tav>
                                        <p:tav tm="100000">
                                          <p:val>
                                            <p:strVal val="#ppt_h"/>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anim calcmode="lin" valueType="num">
                                      <p:cBhvr>
                                        <p:cTn id="77" dur="500" fill="hold"/>
                                        <p:tgtEl>
                                          <p:spTgt spid="54"/>
                                        </p:tgtEl>
                                        <p:attrNameLst>
                                          <p:attrName>ppt_x</p:attrName>
                                        </p:attrNameLst>
                                      </p:cBhvr>
                                      <p:tavLst>
                                        <p:tav tm="0">
                                          <p:val>
                                            <p:strVal val="#ppt_x"/>
                                          </p:val>
                                        </p:tav>
                                        <p:tav tm="100000">
                                          <p:val>
                                            <p:strVal val="#ppt_x"/>
                                          </p:val>
                                        </p:tav>
                                      </p:tavLst>
                                    </p:anim>
                                    <p:anim calcmode="lin" valueType="num">
                                      <p:cBhvr>
                                        <p:cTn id="78" dur="500" fill="hold"/>
                                        <p:tgtEl>
                                          <p:spTgt spid="5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anim calcmode="lin" valueType="num">
                                      <p:cBhvr>
                                        <p:cTn id="87" dur="500" fill="hold"/>
                                        <p:tgtEl>
                                          <p:spTgt spid="64"/>
                                        </p:tgtEl>
                                        <p:attrNameLst>
                                          <p:attrName>ppt_x</p:attrName>
                                        </p:attrNameLst>
                                      </p:cBhvr>
                                      <p:tavLst>
                                        <p:tav tm="0">
                                          <p:val>
                                            <p:strVal val="#ppt_x"/>
                                          </p:val>
                                        </p:tav>
                                        <p:tav tm="100000">
                                          <p:val>
                                            <p:strVal val="#ppt_x"/>
                                          </p:val>
                                        </p:tav>
                                      </p:tavLst>
                                    </p:anim>
                                    <p:anim calcmode="lin" valueType="num">
                                      <p:cBhvr>
                                        <p:cTn id="88" dur="500" fill="hold"/>
                                        <p:tgtEl>
                                          <p:spTgt spid="6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anim calcmode="lin" valueType="num">
                                      <p:cBhvr>
                                        <p:cTn id="92" dur="500" fill="hold"/>
                                        <p:tgtEl>
                                          <p:spTgt spid="69"/>
                                        </p:tgtEl>
                                        <p:attrNameLst>
                                          <p:attrName>ppt_x</p:attrName>
                                        </p:attrNameLst>
                                      </p:cBhvr>
                                      <p:tavLst>
                                        <p:tav tm="0">
                                          <p:val>
                                            <p:strVal val="#ppt_x"/>
                                          </p:val>
                                        </p:tav>
                                        <p:tav tm="100000">
                                          <p:val>
                                            <p:strVal val="#ppt_x"/>
                                          </p:val>
                                        </p:tav>
                                      </p:tavLst>
                                    </p:anim>
                                    <p:anim calcmode="lin" valueType="num">
                                      <p:cBhvr>
                                        <p:cTn id="93" dur="500" fill="hold"/>
                                        <p:tgtEl>
                                          <p:spTgt spid="69"/>
                                        </p:tgtEl>
                                        <p:attrNameLst>
                                          <p:attrName>ppt_y</p:attrName>
                                        </p:attrNameLst>
                                      </p:cBhvr>
                                      <p:tavLst>
                                        <p:tav tm="0">
                                          <p:val>
                                            <p:strVal val="#ppt_y+.1"/>
                                          </p:val>
                                        </p:tav>
                                        <p:tav tm="100000">
                                          <p:val>
                                            <p:strVal val="#ppt_y"/>
                                          </p:val>
                                        </p:tav>
                                      </p:tavLst>
                                    </p:anim>
                                  </p:childTnLst>
                                </p:cTn>
                              </p:par>
                              <p:par>
                                <p:cTn id="94" presetID="53" presetClass="entr" presetSubtype="16" fill="hold" grpId="0" nodeType="withEffect" nodePh="1">
                                  <p:stCondLst>
                                    <p:cond delay="0"/>
                                  </p:stCondLst>
                                  <p:endCondLst>
                                    <p:cond evt="begin" delay="0">
                                      <p:tn val="94"/>
                                    </p:cond>
                                  </p:endCondLst>
                                  <p:childTnLst>
                                    <p:set>
                                      <p:cBhvr>
                                        <p:cTn id="95" dur="1" fill="hold">
                                          <p:stCondLst>
                                            <p:cond delay="0"/>
                                          </p:stCondLst>
                                        </p:cTn>
                                        <p:tgtEl>
                                          <p:spTgt spid="33">
                                            <p:txEl>
                                              <p:pRg st="0" end="0"/>
                                            </p:txEl>
                                          </p:spTgt>
                                        </p:tgtEl>
                                        <p:attrNameLst>
                                          <p:attrName>style.visibility</p:attrName>
                                        </p:attrNameLst>
                                      </p:cBhvr>
                                      <p:to>
                                        <p:strVal val="visible"/>
                                      </p:to>
                                    </p:set>
                                    <p:anim calcmode="lin" valueType="num">
                                      <p:cBhvr>
                                        <p:cTn id="96"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9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43" grpId="0" animBg="1"/>
      <p:bldP spid="44" grpId="0" animBg="1"/>
      <p:bldP spid="45" grpId="0" animBg="1"/>
      <p:bldP spid="54" grpId="0"/>
      <p:bldP spid="59" grpId="0"/>
      <p:bldP spid="64" grpId="0"/>
      <p:bldP spid="69" grpId="0"/>
      <p:bldP spid="36" grpId="0"/>
      <p:bldP spid="33" grpId="0" build="p"/>
      <p:bldP spid="33" grpId="1"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9882" y="4081153"/>
            <a:ext cx="11827239" cy="2802628"/>
          </a:xfrm>
          <a:prstGeom prst="rect">
            <a:avLst/>
          </a:prstGeom>
          <a:gradFill>
            <a:gsLst>
              <a:gs pos="0">
                <a:srgbClr val="B6D3B7">
                  <a:alpha val="9000"/>
                </a:srgbClr>
              </a:gs>
              <a:gs pos="100000">
                <a:srgbClr val="92BFB5">
                  <a:alpha val="1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752600"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4303339"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854078"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9404816"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088364" y="2317317"/>
            <a:ext cx="492019" cy="492019"/>
            <a:chOff x="7766793" y="5529269"/>
            <a:chExt cx="492019" cy="492019"/>
          </a:xfrm>
          <a:solidFill>
            <a:schemeClr val="bg1"/>
          </a:solidFill>
        </p:grpSpPr>
        <p:sp>
          <p:nvSpPr>
            <p:cNvPr id="13" name="Oval 23"/>
            <p:cNvSpPr>
              <a:spLocks noChangeArrowheads="1"/>
            </p:cNvSpPr>
            <p:nvPr/>
          </p:nvSpPr>
          <p:spPr bwMode="auto">
            <a:xfrm>
              <a:off x="7960790" y="5530675"/>
              <a:ext cx="104027" cy="1082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4"/>
            <p:cNvSpPr>
              <a:spLocks noEditPoints="1"/>
            </p:cNvSpPr>
            <p:nvPr/>
          </p:nvSpPr>
          <p:spPr bwMode="auto">
            <a:xfrm>
              <a:off x="7957978" y="5529269"/>
              <a:ext cx="109650" cy="111056"/>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2 h 44"/>
                <a:gd name="T12" fmla="*/ 2 w 43"/>
                <a:gd name="T13" fmla="*/ 22 h 44"/>
                <a:gd name="T14" fmla="*/ 22 w 43"/>
                <a:gd name="T15" fmla="*/ 42 h 44"/>
                <a:gd name="T16" fmla="*/ 41 w 43"/>
                <a:gd name="T17" fmla="*/ 22 h 44"/>
                <a:gd name="T18" fmla="*/ 22 w 43"/>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2"/>
                  </a:moveTo>
                  <a:cubicBezTo>
                    <a:pt x="11" y="2"/>
                    <a:pt x="2" y="11"/>
                    <a:pt x="2" y="22"/>
                  </a:cubicBezTo>
                  <a:cubicBezTo>
                    <a:pt x="2" y="33"/>
                    <a:pt x="11" y="42"/>
                    <a:pt x="22" y="42"/>
                  </a:cubicBezTo>
                  <a:cubicBezTo>
                    <a:pt x="33" y="42"/>
                    <a:pt x="41" y="33"/>
                    <a:pt x="41" y="22"/>
                  </a:cubicBezTo>
                  <a:cubicBezTo>
                    <a:pt x="41" y="11"/>
                    <a:pt x="33" y="2"/>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5"/>
            <p:cNvSpPr>
              <a:spLocks/>
            </p:cNvSpPr>
            <p:nvPr/>
          </p:nvSpPr>
          <p:spPr bwMode="auto">
            <a:xfrm>
              <a:off x="7883472" y="5661411"/>
              <a:ext cx="257256" cy="150418"/>
            </a:xfrm>
            <a:custGeom>
              <a:avLst/>
              <a:gdLst>
                <a:gd name="T0" fmla="*/ 51 w 101"/>
                <a:gd name="T1" fmla="*/ 0 h 59"/>
                <a:gd name="T2" fmla="*/ 0 w 101"/>
                <a:gd name="T3" fmla="*/ 59 h 59"/>
                <a:gd name="T4" fmla="*/ 101 w 101"/>
                <a:gd name="T5" fmla="*/ 59 h 59"/>
                <a:gd name="T6" fmla="*/ 51 w 101"/>
                <a:gd name="T7" fmla="*/ 0 h 59"/>
              </a:gdLst>
              <a:ahLst/>
              <a:cxnLst>
                <a:cxn ang="0">
                  <a:pos x="T0" y="T1"/>
                </a:cxn>
                <a:cxn ang="0">
                  <a:pos x="T2" y="T3"/>
                </a:cxn>
                <a:cxn ang="0">
                  <a:pos x="T4" y="T5"/>
                </a:cxn>
                <a:cxn ang="0">
                  <a:pos x="T6" y="T7"/>
                </a:cxn>
              </a:cxnLst>
              <a:rect l="0" t="0" r="r" b="b"/>
              <a:pathLst>
                <a:path w="101" h="59">
                  <a:moveTo>
                    <a:pt x="51" y="0"/>
                  </a:moveTo>
                  <a:cubicBezTo>
                    <a:pt x="22" y="0"/>
                    <a:pt x="0" y="26"/>
                    <a:pt x="0" y="59"/>
                  </a:cubicBezTo>
                  <a:cubicBezTo>
                    <a:pt x="101" y="59"/>
                    <a:pt x="101" y="59"/>
                    <a:pt x="101" y="59"/>
                  </a:cubicBezTo>
                  <a:cubicBezTo>
                    <a:pt x="101" y="26"/>
                    <a:pt x="79"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6"/>
            <p:cNvSpPr>
              <a:spLocks noEditPoints="1"/>
            </p:cNvSpPr>
            <p:nvPr/>
          </p:nvSpPr>
          <p:spPr bwMode="auto">
            <a:xfrm>
              <a:off x="7882067" y="5658599"/>
              <a:ext cx="261473" cy="156041"/>
            </a:xfrm>
            <a:custGeom>
              <a:avLst/>
              <a:gdLst>
                <a:gd name="T0" fmla="*/ 102 w 103"/>
                <a:gd name="T1" fmla="*/ 61 h 61"/>
                <a:gd name="T2" fmla="*/ 1 w 103"/>
                <a:gd name="T3" fmla="*/ 61 h 61"/>
                <a:gd name="T4" fmla="*/ 0 w 103"/>
                <a:gd name="T5" fmla="*/ 60 h 61"/>
                <a:gd name="T6" fmla="*/ 52 w 103"/>
                <a:gd name="T7" fmla="*/ 0 h 61"/>
                <a:gd name="T8" fmla="*/ 103 w 103"/>
                <a:gd name="T9" fmla="*/ 60 h 61"/>
                <a:gd name="T10" fmla="*/ 102 w 103"/>
                <a:gd name="T11" fmla="*/ 61 h 61"/>
                <a:gd name="T12" fmla="*/ 2 w 103"/>
                <a:gd name="T13" fmla="*/ 59 h 61"/>
                <a:gd name="T14" fmla="*/ 101 w 103"/>
                <a:gd name="T15" fmla="*/ 59 h 61"/>
                <a:gd name="T16" fmla="*/ 52 w 103"/>
                <a:gd name="T17" fmla="*/ 2 h 61"/>
                <a:gd name="T18" fmla="*/ 2 w 103"/>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61">
                  <a:moveTo>
                    <a:pt x="102" y="61"/>
                  </a:moveTo>
                  <a:cubicBezTo>
                    <a:pt x="1" y="61"/>
                    <a:pt x="1" y="61"/>
                    <a:pt x="1" y="61"/>
                  </a:cubicBezTo>
                  <a:cubicBezTo>
                    <a:pt x="0" y="61"/>
                    <a:pt x="0" y="61"/>
                    <a:pt x="0" y="60"/>
                  </a:cubicBezTo>
                  <a:cubicBezTo>
                    <a:pt x="0" y="27"/>
                    <a:pt x="23" y="0"/>
                    <a:pt x="52" y="0"/>
                  </a:cubicBezTo>
                  <a:cubicBezTo>
                    <a:pt x="80" y="0"/>
                    <a:pt x="103" y="27"/>
                    <a:pt x="103" y="60"/>
                  </a:cubicBezTo>
                  <a:cubicBezTo>
                    <a:pt x="103" y="61"/>
                    <a:pt x="103" y="61"/>
                    <a:pt x="102" y="61"/>
                  </a:cubicBezTo>
                  <a:close/>
                  <a:moveTo>
                    <a:pt x="2" y="59"/>
                  </a:moveTo>
                  <a:cubicBezTo>
                    <a:pt x="101" y="59"/>
                    <a:pt x="101" y="59"/>
                    <a:pt x="101" y="59"/>
                  </a:cubicBezTo>
                  <a:cubicBezTo>
                    <a:pt x="101" y="27"/>
                    <a:pt x="79" y="2"/>
                    <a:pt x="52" y="2"/>
                  </a:cubicBezTo>
                  <a:cubicBezTo>
                    <a:pt x="24" y="2"/>
                    <a:pt x="2" y="27"/>
                    <a:pt x="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7"/>
            <p:cNvSpPr>
              <a:spLocks/>
            </p:cNvSpPr>
            <p:nvPr/>
          </p:nvSpPr>
          <p:spPr bwMode="auto">
            <a:xfrm>
              <a:off x="7769605" y="5827292"/>
              <a:ext cx="486396" cy="188373"/>
            </a:xfrm>
            <a:custGeom>
              <a:avLst/>
              <a:gdLst>
                <a:gd name="T0" fmla="*/ 191 w 191"/>
                <a:gd name="T1" fmla="*/ 21 h 74"/>
                <a:gd name="T2" fmla="*/ 147 w 191"/>
                <a:gd name="T3" fmla="*/ 8 h 74"/>
                <a:gd name="T4" fmla="*/ 92 w 191"/>
                <a:gd name="T5" fmla="*/ 8 h 74"/>
                <a:gd name="T6" fmla="*/ 92 w 191"/>
                <a:gd name="T7" fmla="*/ 8 h 74"/>
                <a:gd name="T8" fmla="*/ 49 w 191"/>
                <a:gd name="T9" fmla="*/ 10 h 74"/>
                <a:gd name="T10" fmla="*/ 39 w 191"/>
                <a:gd name="T11" fmla="*/ 21 h 74"/>
                <a:gd name="T12" fmla="*/ 51 w 191"/>
                <a:gd name="T13" fmla="*/ 30 h 74"/>
                <a:gd name="T14" fmla="*/ 90 w 191"/>
                <a:gd name="T15" fmla="*/ 29 h 74"/>
                <a:gd name="T16" fmla="*/ 112 w 191"/>
                <a:gd name="T17" fmla="*/ 43 h 74"/>
                <a:gd name="T18" fmla="*/ 102 w 191"/>
                <a:gd name="T19" fmla="*/ 49 h 74"/>
                <a:gd name="T20" fmla="*/ 46 w 191"/>
                <a:gd name="T21" fmla="*/ 46 h 74"/>
                <a:gd name="T22" fmla="*/ 22 w 191"/>
                <a:gd name="T23" fmla="*/ 9 h 74"/>
                <a:gd name="T24" fmla="*/ 10 w 191"/>
                <a:gd name="T25" fmla="*/ 0 h 74"/>
                <a:gd name="T26" fmla="*/ 1 w 191"/>
                <a:gd name="T27" fmla="*/ 12 h 74"/>
                <a:gd name="T28" fmla="*/ 35 w 191"/>
                <a:gd name="T29" fmla="*/ 64 h 74"/>
                <a:gd name="T30" fmla="*/ 74 w 191"/>
                <a:gd name="T31" fmla="*/ 74 h 74"/>
                <a:gd name="T32" fmla="*/ 115 w 191"/>
                <a:gd name="T33" fmla="*/ 67 h 74"/>
                <a:gd name="T34" fmla="*/ 188 w 191"/>
                <a:gd name="T35" fmla="*/ 59 h 74"/>
                <a:gd name="T36" fmla="*/ 191 w 191"/>
                <a:gd name="T37" fmla="*/ 59 h 74"/>
                <a:gd name="T38" fmla="*/ 191 w 191"/>
                <a:gd name="T39"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74">
                  <a:moveTo>
                    <a:pt x="191" y="21"/>
                  </a:moveTo>
                  <a:cubicBezTo>
                    <a:pt x="180" y="17"/>
                    <a:pt x="155" y="8"/>
                    <a:pt x="147" y="8"/>
                  </a:cubicBezTo>
                  <a:cubicBezTo>
                    <a:pt x="137" y="8"/>
                    <a:pt x="92" y="8"/>
                    <a:pt x="92" y="8"/>
                  </a:cubicBezTo>
                  <a:cubicBezTo>
                    <a:pt x="92" y="8"/>
                    <a:pt x="92" y="8"/>
                    <a:pt x="92" y="8"/>
                  </a:cubicBezTo>
                  <a:cubicBezTo>
                    <a:pt x="79" y="8"/>
                    <a:pt x="63" y="9"/>
                    <a:pt x="49" y="10"/>
                  </a:cubicBezTo>
                  <a:cubicBezTo>
                    <a:pt x="43" y="10"/>
                    <a:pt x="39" y="15"/>
                    <a:pt x="39" y="21"/>
                  </a:cubicBezTo>
                  <a:cubicBezTo>
                    <a:pt x="40" y="27"/>
                    <a:pt x="45" y="31"/>
                    <a:pt x="51" y="30"/>
                  </a:cubicBezTo>
                  <a:cubicBezTo>
                    <a:pt x="64" y="29"/>
                    <a:pt x="79" y="29"/>
                    <a:pt x="90" y="29"/>
                  </a:cubicBezTo>
                  <a:cubicBezTo>
                    <a:pt x="97" y="32"/>
                    <a:pt x="109" y="37"/>
                    <a:pt x="112" y="43"/>
                  </a:cubicBezTo>
                  <a:cubicBezTo>
                    <a:pt x="112" y="43"/>
                    <a:pt x="107" y="46"/>
                    <a:pt x="102" y="49"/>
                  </a:cubicBezTo>
                  <a:cubicBezTo>
                    <a:pt x="79" y="55"/>
                    <a:pt x="60" y="54"/>
                    <a:pt x="46" y="46"/>
                  </a:cubicBezTo>
                  <a:cubicBezTo>
                    <a:pt x="26" y="34"/>
                    <a:pt x="22" y="10"/>
                    <a:pt x="22" y="9"/>
                  </a:cubicBezTo>
                  <a:cubicBezTo>
                    <a:pt x="22" y="4"/>
                    <a:pt x="16" y="0"/>
                    <a:pt x="10" y="0"/>
                  </a:cubicBezTo>
                  <a:cubicBezTo>
                    <a:pt x="4" y="1"/>
                    <a:pt x="0" y="6"/>
                    <a:pt x="1" y="12"/>
                  </a:cubicBezTo>
                  <a:cubicBezTo>
                    <a:pt x="1" y="13"/>
                    <a:pt x="6" y="46"/>
                    <a:pt x="35" y="64"/>
                  </a:cubicBezTo>
                  <a:cubicBezTo>
                    <a:pt x="46" y="70"/>
                    <a:pt x="59" y="74"/>
                    <a:pt x="74" y="74"/>
                  </a:cubicBezTo>
                  <a:cubicBezTo>
                    <a:pt x="87" y="74"/>
                    <a:pt x="101" y="71"/>
                    <a:pt x="115" y="67"/>
                  </a:cubicBezTo>
                  <a:cubicBezTo>
                    <a:pt x="131" y="64"/>
                    <a:pt x="172" y="57"/>
                    <a:pt x="188" y="59"/>
                  </a:cubicBezTo>
                  <a:cubicBezTo>
                    <a:pt x="189" y="59"/>
                    <a:pt x="190" y="59"/>
                    <a:pt x="191" y="59"/>
                  </a:cubicBezTo>
                  <a:lnTo>
                    <a:pt x="19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8"/>
            <p:cNvSpPr>
              <a:spLocks noEditPoints="1"/>
            </p:cNvSpPr>
            <p:nvPr/>
          </p:nvSpPr>
          <p:spPr bwMode="auto">
            <a:xfrm>
              <a:off x="7766793" y="5821669"/>
              <a:ext cx="492019" cy="199619"/>
            </a:xfrm>
            <a:custGeom>
              <a:avLst/>
              <a:gdLst>
                <a:gd name="T0" fmla="*/ 75 w 193"/>
                <a:gd name="T1" fmla="*/ 77 h 78"/>
                <a:gd name="T2" fmla="*/ 35 w 193"/>
                <a:gd name="T3" fmla="*/ 66 h 78"/>
                <a:gd name="T4" fmla="*/ 1 w 193"/>
                <a:gd name="T5" fmla="*/ 14 h 78"/>
                <a:gd name="T6" fmla="*/ 3 w 193"/>
                <a:gd name="T7" fmla="*/ 6 h 78"/>
                <a:gd name="T8" fmla="*/ 11 w 193"/>
                <a:gd name="T9" fmla="*/ 1 h 78"/>
                <a:gd name="T10" fmla="*/ 24 w 193"/>
                <a:gd name="T11" fmla="*/ 11 h 78"/>
                <a:gd name="T12" fmla="*/ 48 w 193"/>
                <a:gd name="T13" fmla="*/ 47 h 78"/>
                <a:gd name="T14" fmla="*/ 102 w 193"/>
                <a:gd name="T15" fmla="*/ 50 h 78"/>
                <a:gd name="T16" fmla="*/ 111 w 193"/>
                <a:gd name="T17" fmla="*/ 44 h 78"/>
                <a:gd name="T18" fmla="*/ 91 w 193"/>
                <a:gd name="T19" fmla="*/ 32 h 78"/>
                <a:gd name="T20" fmla="*/ 52 w 193"/>
                <a:gd name="T21" fmla="*/ 33 h 78"/>
                <a:gd name="T22" fmla="*/ 39 w 193"/>
                <a:gd name="T23" fmla="*/ 23 h 78"/>
                <a:gd name="T24" fmla="*/ 42 w 193"/>
                <a:gd name="T25" fmla="*/ 15 h 78"/>
                <a:gd name="T26" fmla="*/ 50 w 193"/>
                <a:gd name="T27" fmla="*/ 11 h 78"/>
                <a:gd name="T28" fmla="*/ 91 w 193"/>
                <a:gd name="T29" fmla="*/ 9 h 78"/>
                <a:gd name="T30" fmla="*/ 93 w 193"/>
                <a:gd name="T31" fmla="*/ 9 h 78"/>
                <a:gd name="T32" fmla="*/ 93 w 193"/>
                <a:gd name="T33" fmla="*/ 9 h 78"/>
                <a:gd name="T34" fmla="*/ 93 w 193"/>
                <a:gd name="T35" fmla="*/ 9 h 78"/>
                <a:gd name="T36" fmla="*/ 129 w 193"/>
                <a:gd name="T37" fmla="*/ 9 h 78"/>
                <a:gd name="T38" fmla="*/ 148 w 193"/>
                <a:gd name="T39" fmla="*/ 9 h 78"/>
                <a:gd name="T40" fmla="*/ 148 w 193"/>
                <a:gd name="T41" fmla="*/ 9 h 78"/>
                <a:gd name="T42" fmla="*/ 192 w 193"/>
                <a:gd name="T43" fmla="*/ 22 h 78"/>
                <a:gd name="T44" fmla="*/ 193 w 193"/>
                <a:gd name="T45" fmla="*/ 23 h 78"/>
                <a:gd name="T46" fmla="*/ 193 w 193"/>
                <a:gd name="T47" fmla="*/ 61 h 78"/>
                <a:gd name="T48" fmla="*/ 192 w 193"/>
                <a:gd name="T49" fmla="*/ 62 h 78"/>
                <a:gd name="T50" fmla="*/ 189 w 193"/>
                <a:gd name="T51" fmla="*/ 62 h 78"/>
                <a:gd name="T52" fmla="*/ 182 w 193"/>
                <a:gd name="T53" fmla="*/ 61 h 78"/>
                <a:gd name="T54" fmla="*/ 117 w 193"/>
                <a:gd name="T55" fmla="*/ 70 h 78"/>
                <a:gd name="T56" fmla="*/ 75 w 193"/>
                <a:gd name="T57" fmla="*/ 77 h 78"/>
                <a:gd name="T58" fmla="*/ 13 w 193"/>
                <a:gd name="T59" fmla="*/ 3 h 78"/>
                <a:gd name="T60" fmla="*/ 11 w 193"/>
                <a:gd name="T61" fmla="*/ 3 h 78"/>
                <a:gd name="T62" fmla="*/ 4 w 193"/>
                <a:gd name="T63" fmla="*/ 7 h 78"/>
                <a:gd name="T64" fmla="*/ 3 w 193"/>
                <a:gd name="T65" fmla="*/ 14 h 78"/>
                <a:gd name="T66" fmla="*/ 36 w 193"/>
                <a:gd name="T67" fmla="*/ 65 h 78"/>
                <a:gd name="T68" fmla="*/ 116 w 193"/>
                <a:gd name="T69" fmla="*/ 68 h 78"/>
                <a:gd name="T70" fmla="*/ 182 w 193"/>
                <a:gd name="T71" fmla="*/ 59 h 78"/>
                <a:gd name="T72" fmla="*/ 189 w 193"/>
                <a:gd name="T73" fmla="*/ 60 h 78"/>
                <a:gd name="T74" fmla="*/ 191 w 193"/>
                <a:gd name="T75" fmla="*/ 60 h 78"/>
                <a:gd name="T76" fmla="*/ 191 w 193"/>
                <a:gd name="T77" fmla="*/ 24 h 78"/>
                <a:gd name="T78" fmla="*/ 148 w 193"/>
                <a:gd name="T79" fmla="*/ 11 h 78"/>
                <a:gd name="T80" fmla="*/ 129 w 193"/>
                <a:gd name="T81" fmla="*/ 11 h 78"/>
                <a:gd name="T82" fmla="*/ 93 w 193"/>
                <a:gd name="T83" fmla="*/ 11 h 78"/>
                <a:gd name="T84" fmla="*/ 93 w 193"/>
                <a:gd name="T85" fmla="*/ 11 h 78"/>
                <a:gd name="T86" fmla="*/ 93 w 193"/>
                <a:gd name="T87" fmla="*/ 11 h 78"/>
                <a:gd name="T88" fmla="*/ 91 w 193"/>
                <a:gd name="T89" fmla="*/ 11 h 78"/>
                <a:gd name="T90" fmla="*/ 50 w 193"/>
                <a:gd name="T91" fmla="*/ 13 h 78"/>
                <a:gd name="T92" fmla="*/ 43 w 193"/>
                <a:gd name="T93" fmla="*/ 16 h 78"/>
                <a:gd name="T94" fmla="*/ 41 w 193"/>
                <a:gd name="T95" fmla="*/ 23 h 78"/>
                <a:gd name="T96" fmla="*/ 52 w 193"/>
                <a:gd name="T97" fmla="*/ 31 h 78"/>
                <a:gd name="T98" fmla="*/ 91 w 193"/>
                <a:gd name="T99" fmla="*/ 30 h 78"/>
                <a:gd name="T100" fmla="*/ 91 w 193"/>
                <a:gd name="T101" fmla="*/ 30 h 78"/>
                <a:gd name="T102" fmla="*/ 114 w 193"/>
                <a:gd name="T103" fmla="*/ 44 h 78"/>
                <a:gd name="T104" fmla="*/ 113 w 193"/>
                <a:gd name="T105" fmla="*/ 45 h 78"/>
                <a:gd name="T106" fmla="*/ 103 w 193"/>
                <a:gd name="T107" fmla="*/ 52 h 78"/>
                <a:gd name="T108" fmla="*/ 47 w 193"/>
                <a:gd name="T109" fmla="*/ 49 h 78"/>
                <a:gd name="T110" fmla="*/ 22 w 193"/>
                <a:gd name="T111" fmla="*/ 11 h 78"/>
                <a:gd name="T112" fmla="*/ 13 w 193"/>
                <a:gd name="T11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78">
                  <a:moveTo>
                    <a:pt x="75" y="77"/>
                  </a:moveTo>
                  <a:cubicBezTo>
                    <a:pt x="60" y="77"/>
                    <a:pt x="47" y="73"/>
                    <a:pt x="35" y="66"/>
                  </a:cubicBezTo>
                  <a:cubicBezTo>
                    <a:pt x="5" y="49"/>
                    <a:pt x="1" y="15"/>
                    <a:pt x="1" y="14"/>
                  </a:cubicBezTo>
                  <a:cubicBezTo>
                    <a:pt x="0" y="11"/>
                    <a:pt x="1" y="8"/>
                    <a:pt x="3" y="6"/>
                  </a:cubicBezTo>
                  <a:cubicBezTo>
                    <a:pt x="5" y="3"/>
                    <a:pt x="8" y="2"/>
                    <a:pt x="11" y="1"/>
                  </a:cubicBezTo>
                  <a:cubicBezTo>
                    <a:pt x="18" y="0"/>
                    <a:pt x="23" y="5"/>
                    <a:pt x="24" y="11"/>
                  </a:cubicBezTo>
                  <a:cubicBezTo>
                    <a:pt x="24" y="12"/>
                    <a:pt x="28" y="36"/>
                    <a:pt x="48" y="47"/>
                  </a:cubicBezTo>
                  <a:cubicBezTo>
                    <a:pt x="61" y="55"/>
                    <a:pt x="80" y="56"/>
                    <a:pt x="102" y="50"/>
                  </a:cubicBezTo>
                  <a:cubicBezTo>
                    <a:pt x="106" y="48"/>
                    <a:pt x="110" y="45"/>
                    <a:pt x="111" y="44"/>
                  </a:cubicBezTo>
                  <a:cubicBezTo>
                    <a:pt x="109" y="41"/>
                    <a:pt x="102" y="36"/>
                    <a:pt x="91" y="32"/>
                  </a:cubicBezTo>
                  <a:cubicBezTo>
                    <a:pt x="80" y="32"/>
                    <a:pt x="65" y="32"/>
                    <a:pt x="52" y="33"/>
                  </a:cubicBezTo>
                  <a:cubicBezTo>
                    <a:pt x="46" y="34"/>
                    <a:pt x="40" y="29"/>
                    <a:pt x="39" y="23"/>
                  </a:cubicBezTo>
                  <a:cubicBezTo>
                    <a:pt x="39" y="20"/>
                    <a:pt x="40" y="17"/>
                    <a:pt x="42" y="15"/>
                  </a:cubicBezTo>
                  <a:cubicBezTo>
                    <a:pt x="44" y="12"/>
                    <a:pt x="47" y="11"/>
                    <a:pt x="50" y="11"/>
                  </a:cubicBezTo>
                  <a:cubicBezTo>
                    <a:pt x="66" y="9"/>
                    <a:pt x="80" y="9"/>
                    <a:pt x="91" y="9"/>
                  </a:cubicBezTo>
                  <a:cubicBezTo>
                    <a:pt x="93" y="9"/>
                    <a:pt x="93" y="9"/>
                    <a:pt x="93" y="9"/>
                  </a:cubicBezTo>
                  <a:cubicBezTo>
                    <a:pt x="93" y="9"/>
                    <a:pt x="93" y="9"/>
                    <a:pt x="93" y="9"/>
                  </a:cubicBezTo>
                  <a:cubicBezTo>
                    <a:pt x="93" y="9"/>
                    <a:pt x="93" y="9"/>
                    <a:pt x="93" y="9"/>
                  </a:cubicBezTo>
                  <a:cubicBezTo>
                    <a:pt x="93" y="9"/>
                    <a:pt x="112" y="9"/>
                    <a:pt x="129" y="9"/>
                  </a:cubicBezTo>
                  <a:cubicBezTo>
                    <a:pt x="138" y="9"/>
                    <a:pt x="145" y="9"/>
                    <a:pt x="148" y="9"/>
                  </a:cubicBezTo>
                  <a:cubicBezTo>
                    <a:pt x="148" y="9"/>
                    <a:pt x="148" y="9"/>
                    <a:pt x="148" y="9"/>
                  </a:cubicBezTo>
                  <a:cubicBezTo>
                    <a:pt x="156" y="9"/>
                    <a:pt x="181" y="18"/>
                    <a:pt x="192" y="22"/>
                  </a:cubicBezTo>
                  <a:cubicBezTo>
                    <a:pt x="192" y="22"/>
                    <a:pt x="193" y="22"/>
                    <a:pt x="193" y="23"/>
                  </a:cubicBezTo>
                  <a:cubicBezTo>
                    <a:pt x="193" y="61"/>
                    <a:pt x="193" y="61"/>
                    <a:pt x="193" y="61"/>
                  </a:cubicBezTo>
                  <a:cubicBezTo>
                    <a:pt x="193" y="61"/>
                    <a:pt x="192" y="62"/>
                    <a:pt x="192" y="62"/>
                  </a:cubicBezTo>
                  <a:cubicBezTo>
                    <a:pt x="191" y="62"/>
                    <a:pt x="190" y="62"/>
                    <a:pt x="189" y="62"/>
                  </a:cubicBezTo>
                  <a:cubicBezTo>
                    <a:pt x="187" y="62"/>
                    <a:pt x="185" y="61"/>
                    <a:pt x="182" y="61"/>
                  </a:cubicBezTo>
                  <a:cubicBezTo>
                    <a:pt x="163" y="61"/>
                    <a:pt x="131" y="67"/>
                    <a:pt x="117" y="70"/>
                  </a:cubicBezTo>
                  <a:cubicBezTo>
                    <a:pt x="102" y="74"/>
                    <a:pt x="88" y="77"/>
                    <a:pt x="75" y="77"/>
                  </a:cubicBezTo>
                  <a:close/>
                  <a:moveTo>
                    <a:pt x="13" y="3"/>
                  </a:moveTo>
                  <a:cubicBezTo>
                    <a:pt x="12" y="3"/>
                    <a:pt x="12" y="3"/>
                    <a:pt x="11" y="3"/>
                  </a:cubicBezTo>
                  <a:cubicBezTo>
                    <a:pt x="9" y="4"/>
                    <a:pt x="6" y="5"/>
                    <a:pt x="4" y="7"/>
                  </a:cubicBezTo>
                  <a:cubicBezTo>
                    <a:pt x="3" y="9"/>
                    <a:pt x="2" y="11"/>
                    <a:pt x="3" y="14"/>
                  </a:cubicBezTo>
                  <a:cubicBezTo>
                    <a:pt x="3" y="15"/>
                    <a:pt x="7" y="47"/>
                    <a:pt x="36" y="65"/>
                  </a:cubicBezTo>
                  <a:cubicBezTo>
                    <a:pt x="57" y="77"/>
                    <a:pt x="84" y="78"/>
                    <a:pt x="116" y="68"/>
                  </a:cubicBezTo>
                  <a:cubicBezTo>
                    <a:pt x="131" y="65"/>
                    <a:pt x="163" y="59"/>
                    <a:pt x="182" y="59"/>
                  </a:cubicBezTo>
                  <a:cubicBezTo>
                    <a:pt x="185" y="59"/>
                    <a:pt x="187" y="60"/>
                    <a:pt x="189" y="60"/>
                  </a:cubicBezTo>
                  <a:cubicBezTo>
                    <a:pt x="190" y="60"/>
                    <a:pt x="190" y="60"/>
                    <a:pt x="191" y="60"/>
                  </a:cubicBezTo>
                  <a:cubicBezTo>
                    <a:pt x="191" y="24"/>
                    <a:pt x="191" y="24"/>
                    <a:pt x="191" y="24"/>
                  </a:cubicBezTo>
                  <a:cubicBezTo>
                    <a:pt x="180" y="20"/>
                    <a:pt x="156" y="11"/>
                    <a:pt x="148" y="11"/>
                  </a:cubicBezTo>
                  <a:cubicBezTo>
                    <a:pt x="145" y="11"/>
                    <a:pt x="138" y="11"/>
                    <a:pt x="129" y="11"/>
                  </a:cubicBezTo>
                  <a:cubicBezTo>
                    <a:pt x="113" y="11"/>
                    <a:pt x="94" y="11"/>
                    <a:pt x="93" y="11"/>
                  </a:cubicBezTo>
                  <a:cubicBezTo>
                    <a:pt x="93" y="11"/>
                    <a:pt x="93" y="11"/>
                    <a:pt x="93" y="11"/>
                  </a:cubicBezTo>
                  <a:cubicBezTo>
                    <a:pt x="93" y="11"/>
                    <a:pt x="93" y="11"/>
                    <a:pt x="93" y="11"/>
                  </a:cubicBezTo>
                  <a:cubicBezTo>
                    <a:pt x="91" y="11"/>
                    <a:pt x="91" y="11"/>
                    <a:pt x="91" y="11"/>
                  </a:cubicBezTo>
                  <a:cubicBezTo>
                    <a:pt x="80" y="11"/>
                    <a:pt x="67" y="11"/>
                    <a:pt x="50" y="13"/>
                  </a:cubicBezTo>
                  <a:cubicBezTo>
                    <a:pt x="48" y="13"/>
                    <a:pt x="45" y="14"/>
                    <a:pt x="43" y="16"/>
                  </a:cubicBezTo>
                  <a:cubicBezTo>
                    <a:pt x="42" y="18"/>
                    <a:pt x="41" y="20"/>
                    <a:pt x="41" y="23"/>
                  </a:cubicBezTo>
                  <a:cubicBezTo>
                    <a:pt x="42" y="28"/>
                    <a:pt x="46" y="32"/>
                    <a:pt x="52" y="31"/>
                  </a:cubicBezTo>
                  <a:cubicBezTo>
                    <a:pt x="65" y="30"/>
                    <a:pt x="80" y="30"/>
                    <a:pt x="91" y="30"/>
                  </a:cubicBezTo>
                  <a:cubicBezTo>
                    <a:pt x="91" y="30"/>
                    <a:pt x="91" y="30"/>
                    <a:pt x="91" y="30"/>
                  </a:cubicBezTo>
                  <a:cubicBezTo>
                    <a:pt x="100" y="33"/>
                    <a:pt x="111" y="39"/>
                    <a:pt x="114" y="44"/>
                  </a:cubicBezTo>
                  <a:cubicBezTo>
                    <a:pt x="114" y="45"/>
                    <a:pt x="114" y="45"/>
                    <a:pt x="113" y="45"/>
                  </a:cubicBezTo>
                  <a:cubicBezTo>
                    <a:pt x="113" y="45"/>
                    <a:pt x="109" y="49"/>
                    <a:pt x="103" y="52"/>
                  </a:cubicBezTo>
                  <a:cubicBezTo>
                    <a:pt x="79" y="58"/>
                    <a:pt x="61" y="57"/>
                    <a:pt x="47" y="49"/>
                  </a:cubicBezTo>
                  <a:cubicBezTo>
                    <a:pt x="26" y="37"/>
                    <a:pt x="22" y="12"/>
                    <a:pt x="22" y="11"/>
                  </a:cubicBezTo>
                  <a:cubicBezTo>
                    <a:pt x="22" y="7"/>
                    <a:pt x="17"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4620219" y="2358943"/>
            <a:ext cx="507483" cy="489209"/>
            <a:chOff x="3535426" y="1685894"/>
            <a:chExt cx="507483" cy="489209"/>
          </a:xfrm>
          <a:solidFill>
            <a:schemeClr val="bg1"/>
          </a:solidFill>
        </p:grpSpPr>
        <p:sp>
          <p:nvSpPr>
            <p:cNvPr id="20" name="Freeform 29"/>
            <p:cNvSpPr>
              <a:spLocks noEditPoints="1"/>
            </p:cNvSpPr>
            <p:nvPr/>
          </p:nvSpPr>
          <p:spPr bwMode="auto">
            <a:xfrm>
              <a:off x="3650699" y="1685894"/>
              <a:ext cx="392210" cy="375341"/>
            </a:xfrm>
            <a:custGeom>
              <a:avLst/>
              <a:gdLst>
                <a:gd name="T0" fmla="*/ 125 w 154"/>
                <a:gd name="T1" fmla="*/ 21 h 147"/>
                <a:gd name="T2" fmla="*/ 73 w 154"/>
                <a:gd name="T3" fmla="*/ 0 h 147"/>
                <a:gd name="T4" fmla="*/ 22 w 154"/>
                <a:gd name="T5" fmla="*/ 21 h 147"/>
                <a:gd name="T6" fmla="*/ 0 w 154"/>
                <a:gd name="T7" fmla="*/ 73 h 147"/>
                <a:gd name="T8" fmla="*/ 22 w 154"/>
                <a:gd name="T9" fmla="*/ 125 h 147"/>
                <a:gd name="T10" fmla="*/ 73 w 154"/>
                <a:gd name="T11" fmla="*/ 147 h 147"/>
                <a:gd name="T12" fmla="*/ 125 w 154"/>
                <a:gd name="T13" fmla="*/ 125 h 147"/>
                <a:gd name="T14" fmla="*/ 125 w 154"/>
                <a:gd name="T15" fmla="*/ 21 h 147"/>
                <a:gd name="T16" fmla="*/ 120 w 154"/>
                <a:gd name="T17" fmla="*/ 119 h 147"/>
                <a:gd name="T18" fmla="*/ 73 w 154"/>
                <a:gd name="T19" fmla="*/ 139 h 147"/>
                <a:gd name="T20" fmla="*/ 27 w 154"/>
                <a:gd name="T21" fmla="*/ 119 h 147"/>
                <a:gd name="T22" fmla="*/ 8 w 154"/>
                <a:gd name="T23" fmla="*/ 73 h 147"/>
                <a:gd name="T24" fmla="*/ 27 w 154"/>
                <a:gd name="T25" fmla="*/ 27 h 147"/>
                <a:gd name="T26" fmla="*/ 73 w 154"/>
                <a:gd name="T27" fmla="*/ 8 h 147"/>
                <a:gd name="T28" fmla="*/ 120 w 154"/>
                <a:gd name="T29" fmla="*/ 27 h 147"/>
                <a:gd name="T30" fmla="*/ 120 w 154"/>
                <a:gd name="T31" fmla="*/ 11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47">
                  <a:moveTo>
                    <a:pt x="125" y="21"/>
                  </a:moveTo>
                  <a:cubicBezTo>
                    <a:pt x="111" y="8"/>
                    <a:pt x="93" y="0"/>
                    <a:pt x="73" y="0"/>
                  </a:cubicBezTo>
                  <a:cubicBezTo>
                    <a:pt x="54" y="0"/>
                    <a:pt x="35" y="8"/>
                    <a:pt x="22" y="21"/>
                  </a:cubicBezTo>
                  <a:cubicBezTo>
                    <a:pt x="8" y="35"/>
                    <a:pt x="0" y="54"/>
                    <a:pt x="0" y="73"/>
                  </a:cubicBezTo>
                  <a:cubicBezTo>
                    <a:pt x="0" y="93"/>
                    <a:pt x="8" y="111"/>
                    <a:pt x="22" y="125"/>
                  </a:cubicBezTo>
                  <a:cubicBezTo>
                    <a:pt x="35" y="139"/>
                    <a:pt x="54" y="147"/>
                    <a:pt x="73" y="147"/>
                  </a:cubicBezTo>
                  <a:cubicBezTo>
                    <a:pt x="93" y="147"/>
                    <a:pt x="111" y="139"/>
                    <a:pt x="125" y="125"/>
                  </a:cubicBezTo>
                  <a:cubicBezTo>
                    <a:pt x="154" y="96"/>
                    <a:pt x="154" y="50"/>
                    <a:pt x="125" y="21"/>
                  </a:cubicBezTo>
                  <a:close/>
                  <a:moveTo>
                    <a:pt x="120" y="119"/>
                  </a:moveTo>
                  <a:cubicBezTo>
                    <a:pt x="107" y="132"/>
                    <a:pt x="91" y="139"/>
                    <a:pt x="73" y="139"/>
                  </a:cubicBezTo>
                  <a:cubicBezTo>
                    <a:pt x="56" y="139"/>
                    <a:pt x="40" y="132"/>
                    <a:pt x="27" y="119"/>
                  </a:cubicBezTo>
                  <a:cubicBezTo>
                    <a:pt x="15" y="107"/>
                    <a:pt x="8" y="91"/>
                    <a:pt x="8" y="73"/>
                  </a:cubicBezTo>
                  <a:cubicBezTo>
                    <a:pt x="8" y="56"/>
                    <a:pt x="15" y="39"/>
                    <a:pt x="27" y="27"/>
                  </a:cubicBezTo>
                  <a:cubicBezTo>
                    <a:pt x="40" y="15"/>
                    <a:pt x="56" y="8"/>
                    <a:pt x="73" y="8"/>
                  </a:cubicBezTo>
                  <a:cubicBezTo>
                    <a:pt x="91" y="8"/>
                    <a:pt x="107" y="15"/>
                    <a:pt x="120" y="27"/>
                  </a:cubicBezTo>
                  <a:cubicBezTo>
                    <a:pt x="145" y="52"/>
                    <a:pt x="145" y="94"/>
                    <a:pt x="12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30"/>
            <p:cNvSpPr>
              <a:spLocks noEditPoints="1"/>
            </p:cNvSpPr>
            <p:nvPr/>
          </p:nvSpPr>
          <p:spPr bwMode="auto">
            <a:xfrm>
              <a:off x="3747697" y="1751966"/>
              <a:ext cx="179939" cy="243199"/>
            </a:xfrm>
            <a:custGeom>
              <a:avLst/>
              <a:gdLst>
                <a:gd name="T0" fmla="*/ 40 w 71"/>
                <a:gd name="T1" fmla="*/ 0 h 95"/>
                <a:gd name="T2" fmla="*/ 40 w 71"/>
                <a:gd name="T3" fmla="*/ 0 h 95"/>
                <a:gd name="T4" fmla="*/ 4 w 71"/>
                <a:gd name="T5" fmla="*/ 32 h 95"/>
                <a:gd name="T6" fmla="*/ 0 w 71"/>
                <a:gd name="T7" fmla="*/ 54 h 95"/>
                <a:gd name="T8" fmla="*/ 7 w 71"/>
                <a:gd name="T9" fmla="*/ 57 h 95"/>
                <a:gd name="T10" fmla="*/ 13 w 71"/>
                <a:gd name="T11" fmla="*/ 64 h 95"/>
                <a:gd name="T12" fmla="*/ 12 w 71"/>
                <a:gd name="T13" fmla="*/ 69 h 95"/>
                <a:gd name="T14" fmla="*/ 15 w 71"/>
                <a:gd name="T15" fmla="*/ 81 h 95"/>
                <a:gd name="T16" fmla="*/ 30 w 71"/>
                <a:gd name="T17" fmla="*/ 94 h 95"/>
                <a:gd name="T18" fmla="*/ 54 w 71"/>
                <a:gd name="T19" fmla="*/ 91 h 95"/>
                <a:gd name="T20" fmla="*/ 57 w 71"/>
                <a:gd name="T21" fmla="*/ 74 h 95"/>
                <a:gd name="T22" fmla="*/ 64 w 71"/>
                <a:gd name="T23" fmla="*/ 50 h 95"/>
                <a:gd name="T24" fmla="*/ 40 w 71"/>
                <a:gd name="T25" fmla="*/ 0 h 95"/>
                <a:gd name="T26" fmla="*/ 45 w 71"/>
                <a:gd name="T27" fmla="*/ 38 h 95"/>
                <a:gd name="T28" fmla="*/ 39 w 71"/>
                <a:gd name="T29" fmla="*/ 40 h 95"/>
                <a:gd name="T30" fmla="*/ 39 w 71"/>
                <a:gd name="T31" fmla="*/ 45 h 95"/>
                <a:gd name="T32" fmla="*/ 39 w 71"/>
                <a:gd name="T33" fmla="*/ 45 h 95"/>
                <a:gd name="T34" fmla="*/ 38 w 71"/>
                <a:gd name="T35" fmla="*/ 45 h 95"/>
                <a:gd name="T36" fmla="*/ 37 w 71"/>
                <a:gd name="T37" fmla="*/ 45 h 95"/>
                <a:gd name="T38" fmla="*/ 37 w 71"/>
                <a:gd name="T39" fmla="*/ 41 h 95"/>
                <a:gd name="T40" fmla="*/ 34 w 71"/>
                <a:gd name="T41" fmla="*/ 40 h 95"/>
                <a:gd name="T42" fmla="*/ 32 w 71"/>
                <a:gd name="T43" fmla="*/ 40 h 95"/>
                <a:gd name="T44" fmla="*/ 32 w 71"/>
                <a:gd name="T45" fmla="*/ 38 h 95"/>
                <a:gd name="T46" fmla="*/ 32 w 71"/>
                <a:gd name="T47" fmla="*/ 37 h 95"/>
                <a:gd name="T48" fmla="*/ 32 w 71"/>
                <a:gd name="T49" fmla="*/ 37 h 95"/>
                <a:gd name="T50" fmla="*/ 34 w 71"/>
                <a:gd name="T51" fmla="*/ 38 h 95"/>
                <a:gd name="T52" fmla="*/ 38 w 71"/>
                <a:gd name="T53" fmla="*/ 38 h 95"/>
                <a:gd name="T54" fmla="*/ 43 w 71"/>
                <a:gd name="T55" fmla="*/ 33 h 95"/>
                <a:gd name="T56" fmla="*/ 41 w 71"/>
                <a:gd name="T57" fmla="*/ 31 h 95"/>
                <a:gd name="T58" fmla="*/ 37 w 71"/>
                <a:gd name="T59" fmla="*/ 29 h 95"/>
                <a:gd name="T60" fmla="*/ 33 w 71"/>
                <a:gd name="T61" fmla="*/ 28 h 95"/>
                <a:gd name="T62" fmla="*/ 30 w 71"/>
                <a:gd name="T63" fmla="*/ 24 h 95"/>
                <a:gd name="T64" fmla="*/ 31 w 71"/>
                <a:gd name="T65" fmla="*/ 19 h 95"/>
                <a:gd name="T66" fmla="*/ 36 w 71"/>
                <a:gd name="T67" fmla="*/ 17 h 95"/>
                <a:gd name="T68" fmla="*/ 36 w 71"/>
                <a:gd name="T69" fmla="*/ 13 h 95"/>
                <a:gd name="T70" fmla="*/ 37 w 71"/>
                <a:gd name="T71" fmla="*/ 12 h 95"/>
                <a:gd name="T72" fmla="*/ 38 w 71"/>
                <a:gd name="T73" fmla="*/ 12 h 95"/>
                <a:gd name="T74" fmla="*/ 39 w 71"/>
                <a:gd name="T75" fmla="*/ 13 h 95"/>
                <a:gd name="T76" fmla="*/ 39 w 71"/>
                <a:gd name="T77" fmla="*/ 17 h 95"/>
                <a:gd name="T78" fmla="*/ 41 w 71"/>
                <a:gd name="T79" fmla="*/ 17 h 95"/>
                <a:gd name="T80" fmla="*/ 43 w 71"/>
                <a:gd name="T81" fmla="*/ 17 h 95"/>
                <a:gd name="T82" fmla="*/ 43 w 71"/>
                <a:gd name="T83" fmla="*/ 18 h 95"/>
                <a:gd name="T84" fmla="*/ 43 w 71"/>
                <a:gd name="T85" fmla="*/ 19 h 95"/>
                <a:gd name="T86" fmla="*/ 43 w 71"/>
                <a:gd name="T87" fmla="*/ 20 h 95"/>
                <a:gd name="T88" fmla="*/ 43 w 71"/>
                <a:gd name="T89" fmla="*/ 20 h 95"/>
                <a:gd name="T90" fmla="*/ 41 w 71"/>
                <a:gd name="T91" fmla="*/ 19 h 95"/>
                <a:gd name="T92" fmla="*/ 38 w 71"/>
                <a:gd name="T93" fmla="*/ 19 h 95"/>
                <a:gd name="T94" fmla="*/ 34 w 71"/>
                <a:gd name="T95" fmla="*/ 21 h 95"/>
                <a:gd name="T96" fmla="*/ 33 w 71"/>
                <a:gd name="T97" fmla="*/ 23 h 95"/>
                <a:gd name="T98" fmla="*/ 36 w 71"/>
                <a:gd name="T99" fmla="*/ 26 h 95"/>
                <a:gd name="T100" fmla="*/ 40 w 71"/>
                <a:gd name="T101" fmla="*/ 27 h 95"/>
                <a:gd name="T102" fmla="*/ 44 w 71"/>
                <a:gd name="T103" fmla="*/ 29 h 95"/>
                <a:gd name="T104" fmla="*/ 46 w 71"/>
                <a:gd name="T105" fmla="*/ 3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95">
                  <a:moveTo>
                    <a:pt x="40" y="0"/>
                  </a:moveTo>
                  <a:cubicBezTo>
                    <a:pt x="40" y="0"/>
                    <a:pt x="40" y="0"/>
                    <a:pt x="40" y="0"/>
                  </a:cubicBezTo>
                  <a:cubicBezTo>
                    <a:pt x="40" y="0"/>
                    <a:pt x="40" y="0"/>
                    <a:pt x="40" y="0"/>
                  </a:cubicBezTo>
                  <a:cubicBezTo>
                    <a:pt x="40" y="0"/>
                    <a:pt x="40" y="0"/>
                    <a:pt x="40" y="0"/>
                  </a:cubicBezTo>
                  <a:cubicBezTo>
                    <a:pt x="20" y="0"/>
                    <a:pt x="11" y="9"/>
                    <a:pt x="7" y="17"/>
                  </a:cubicBezTo>
                  <a:cubicBezTo>
                    <a:pt x="4" y="22"/>
                    <a:pt x="4" y="27"/>
                    <a:pt x="4" y="32"/>
                  </a:cubicBezTo>
                  <a:cubicBezTo>
                    <a:pt x="4" y="37"/>
                    <a:pt x="3" y="41"/>
                    <a:pt x="2" y="45"/>
                  </a:cubicBezTo>
                  <a:cubicBezTo>
                    <a:pt x="2" y="48"/>
                    <a:pt x="0" y="51"/>
                    <a:pt x="0" y="54"/>
                  </a:cubicBezTo>
                  <a:cubicBezTo>
                    <a:pt x="1" y="55"/>
                    <a:pt x="2" y="56"/>
                    <a:pt x="4" y="56"/>
                  </a:cubicBezTo>
                  <a:cubicBezTo>
                    <a:pt x="5" y="57"/>
                    <a:pt x="7" y="56"/>
                    <a:pt x="7" y="57"/>
                  </a:cubicBezTo>
                  <a:cubicBezTo>
                    <a:pt x="9" y="58"/>
                    <a:pt x="8" y="61"/>
                    <a:pt x="9" y="62"/>
                  </a:cubicBezTo>
                  <a:cubicBezTo>
                    <a:pt x="9" y="63"/>
                    <a:pt x="12" y="63"/>
                    <a:pt x="13" y="64"/>
                  </a:cubicBezTo>
                  <a:cubicBezTo>
                    <a:pt x="12" y="65"/>
                    <a:pt x="9" y="65"/>
                    <a:pt x="10" y="67"/>
                  </a:cubicBezTo>
                  <a:cubicBezTo>
                    <a:pt x="10" y="68"/>
                    <a:pt x="12" y="68"/>
                    <a:pt x="12" y="69"/>
                  </a:cubicBezTo>
                  <a:cubicBezTo>
                    <a:pt x="12" y="69"/>
                    <a:pt x="12" y="71"/>
                    <a:pt x="12" y="71"/>
                  </a:cubicBezTo>
                  <a:cubicBezTo>
                    <a:pt x="12" y="75"/>
                    <a:pt x="10" y="79"/>
                    <a:pt x="15" y="81"/>
                  </a:cubicBezTo>
                  <a:cubicBezTo>
                    <a:pt x="20" y="81"/>
                    <a:pt x="24" y="79"/>
                    <a:pt x="27" y="83"/>
                  </a:cubicBezTo>
                  <a:cubicBezTo>
                    <a:pt x="29" y="86"/>
                    <a:pt x="30" y="90"/>
                    <a:pt x="30" y="94"/>
                  </a:cubicBezTo>
                  <a:cubicBezTo>
                    <a:pt x="30" y="95"/>
                    <a:pt x="30" y="95"/>
                    <a:pt x="30" y="95"/>
                  </a:cubicBezTo>
                  <a:cubicBezTo>
                    <a:pt x="54" y="91"/>
                    <a:pt x="54" y="91"/>
                    <a:pt x="54" y="91"/>
                  </a:cubicBezTo>
                  <a:cubicBezTo>
                    <a:pt x="57" y="89"/>
                    <a:pt x="57" y="89"/>
                    <a:pt x="57" y="89"/>
                  </a:cubicBezTo>
                  <a:cubicBezTo>
                    <a:pt x="58" y="84"/>
                    <a:pt x="57" y="79"/>
                    <a:pt x="57" y="74"/>
                  </a:cubicBezTo>
                  <a:cubicBezTo>
                    <a:pt x="57" y="66"/>
                    <a:pt x="59" y="58"/>
                    <a:pt x="64" y="50"/>
                  </a:cubicBezTo>
                  <a:cubicBezTo>
                    <a:pt x="64" y="50"/>
                    <a:pt x="64" y="50"/>
                    <a:pt x="64" y="50"/>
                  </a:cubicBezTo>
                  <a:cubicBezTo>
                    <a:pt x="68" y="45"/>
                    <a:pt x="71" y="39"/>
                    <a:pt x="71" y="31"/>
                  </a:cubicBezTo>
                  <a:cubicBezTo>
                    <a:pt x="71" y="14"/>
                    <a:pt x="58" y="0"/>
                    <a:pt x="40" y="0"/>
                  </a:cubicBezTo>
                  <a:close/>
                  <a:moveTo>
                    <a:pt x="46" y="35"/>
                  </a:moveTo>
                  <a:cubicBezTo>
                    <a:pt x="46" y="36"/>
                    <a:pt x="46" y="37"/>
                    <a:pt x="45" y="38"/>
                  </a:cubicBezTo>
                  <a:cubicBezTo>
                    <a:pt x="44" y="38"/>
                    <a:pt x="44" y="39"/>
                    <a:pt x="43" y="39"/>
                  </a:cubicBezTo>
                  <a:cubicBezTo>
                    <a:pt x="42" y="40"/>
                    <a:pt x="41" y="40"/>
                    <a:pt x="39" y="40"/>
                  </a:cubicBezTo>
                  <a:cubicBezTo>
                    <a:pt x="39" y="44"/>
                    <a:pt x="39" y="44"/>
                    <a:pt x="39" y="44"/>
                  </a:cubicBezTo>
                  <a:cubicBezTo>
                    <a:pt x="39" y="44"/>
                    <a:pt x="39" y="45"/>
                    <a:pt x="39" y="45"/>
                  </a:cubicBezTo>
                  <a:cubicBezTo>
                    <a:pt x="39" y="45"/>
                    <a:pt x="39" y="45"/>
                    <a:pt x="39" y="45"/>
                  </a:cubicBezTo>
                  <a:cubicBezTo>
                    <a:pt x="39" y="45"/>
                    <a:pt x="39" y="45"/>
                    <a:pt x="39" y="45"/>
                  </a:cubicBezTo>
                  <a:cubicBezTo>
                    <a:pt x="39" y="45"/>
                    <a:pt x="39" y="45"/>
                    <a:pt x="38" y="45"/>
                  </a:cubicBezTo>
                  <a:cubicBezTo>
                    <a:pt x="38" y="45"/>
                    <a:pt x="38" y="45"/>
                    <a:pt x="38" y="45"/>
                  </a:cubicBezTo>
                  <a:cubicBezTo>
                    <a:pt x="38" y="45"/>
                    <a:pt x="37" y="45"/>
                    <a:pt x="37" y="45"/>
                  </a:cubicBezTo>
                  <a:cubicBezTo>
                    <a:pt x="37" y="45"/>
                    <a:pt x="37" y="45"/>
                    <a:pt x="37" y="45"/>
                  </a:cubicBezTo>
                  <a:cubicBezTo>
                    <a:pt x="37" y="45"/>
                    <a:pt x="37" y="45"/>
                    <a:pt x="37" y="45"/>
                  </a:cubicBezTo>
                  <a:cubicBezTo>
                    <a:pt x="37" y="41"/>
                    <a:pt x="37" y="41"/>
                    <a:pt x="37" y="41"/>
                  </a:cubicBezTo>
                  <a:cubicBezTo>
                    <a:pt x="36" y="41"/>
                    <a:pt x="36" y="41"/>
                    <a:pt x="35" y="41"/>
                  </a:cubicBezTo>
                  <a:cubicBezTo>
                    <a:pt x="35" y="41"/>
                    <a:pt x="34" y="40"/>
                    <a:pt x="34" y="40"/>
                  </a:cubicBezTo>
                  <a:cubicBezTo>
                    <a:pt x="33" y="40"/>
                    <a:pt x="33" y="40"/>
                    <a:pt x="33" y="40"/>
                  </a:cubicBezTo>
                  <a:cubicBezTo>
                    <a:pt x="33" y="40"/>
                    <a:pt x="32" y="40"/>
                    <a:pt x="32" y="40"/>
                  </a:cubicBezTo>
                  <a:cubicBezTo>
                    <a:pt x="32" y="40"/>
                    <a:pt x="32" y="39"/>
                    <a:pt x="32" y="39"/>
                  </a:cubicBezTo>
                  <a:cubicBezTo>
                    <a:pt x="32" y="39"/>
                    <a:pt x="32" y="39"/>
                    <a:pt x="32" y="38"/>
                  </a:cubicBezTo>
                  <a:cubicBezTo>
                    <a:pt x="32" y="38"/>
                    <a:pt x="32" y="38"/>
                    <a:pt x="32" y="38"/>
                  </a:cubicBezTo>
                  <a:cubicBezTo>
                    <a:pt x="32" y="38"/>
                    <a:pt x="32" y="37"/>
                    <a:pt x="32" y="37"/>
                  </a:cubicBezTo>
                  <a:cubicBezTo>
                    <a:pt x="32" y="37"/>
                    <a:pt x="32" y="37"/>
                    <a:pt x="32" y="37"/>
                  </a:cubicBezTo>
                  <a:cubicBezTo>
                    <a:pt x="32" y="37"/>
                    <a:pt x="32" y="37"/>
                    <a:pt x="32" y="37"/>
                  </a:cubicBezTo>
                  <a:cubicBezTo>
                    <a:pt x="32" y="37"/>
                    <a:pt x="33" y="37"/>
                    <a:pt x="33" y="37"/>
                  </a:cubicBezTo>
                  <a:cubicBezTo>
                    <a:pt x="33" y="37"/>
                    <a:pt x="34" y="37"/>
                    <a:pt x="34" y="38"/>
                  </a:cubicBezTo>
                  <a:cubicBezTo>
                    <a:pt x="35" y="38"/>
                    <a:pt x="35" y="38"/>
                    <a:pt x="36" y="38"/>
                  </a:cubicBezTo>
                  <a:cubicBezTo>
                    <a:pt x="37" y="38"/>
                    <a:pt x="37" y="38"/>
                    <a:pt x="38" y="38"/>
                  </a:cubicBezTo>
                  <a:cubicBezTo>
                    <a:pt x="40" y="38"/>
                    <a:pt x="41" y="37"/>
                    <a:pt x="42" y="36"/>
                  </a:cubicBezTo>
                  <a:cubicBezTo>
                    <a:pt x="43" y="36"/>
                    <a:pt x="43" y="35"/>
                    <a:pt x="43" y="33"/>
                  </a:cubicBezTo>
                  <a:cubicBezTo>
                    <a:pt x="43" y="33"/>
                    <a:pt x="43" y="32"/>
                    <a:pt x="42" y="32"/>
                  </a:cubicBezTo>
                  <a:cubicBezTo>
                    <a:pt x="42" y="31"/>
                    <a:pt x="42" y="31"/>
                    <a:pt x="41" y="31"/>
                  </a:cubicBezTo>
                  <a:cubicBezTo>
                    <a:pt x="40" y="30"/>
                    <a:pt x="40" y="30"/>
                    <a:pt x="39" y="30"/>
                  </a:cubicBezTo>
                  <a:cubicBezTo>
                    <a:pt x="38" y="30"/>
                    <a:pt x="38" y="30"/>
                    <a:pt x="37" y="29"/>
                  </a:cubicBezTo>
                  <a:cubicBezTo>
                    <a:pt x="36" y="29"/>
                    <a:pt x="35" y="29"/>
                    <a:pt x="35" y="29"/>
                  </a:cubicBezTo>
                  <a:cubicBezTo>
                    <a:pt x="34" y="29"/>
                    <a:pt x="33" y="28"/>
                    <a:pt x="33" y="28"/>
                  </a:cubicBezTo>
                  <a:cubicBezTo>
                    <a:pt x="32" y="27"/>
                    <a:pt x="32" y="27"/>
                    <a:pt x="31" y="26"/>
                  </a:cubicBezTo>
                  <a:cubicBezTo>
                    <a:pt x="31" y="26"/>
                    <a:pt x="30" y="25"/>
                    <a:pt x="30" y="24"/>
                  </a:cubicBezTo>
                  <a:cubicBezTo>
                    <a:pt x="30" y="23"/>
                    <a:pt x="30" y="22"/>
                    <a:pt x="30" y="21"/>
                  </a:cubicBezTo>
                  <a:cubicBezTo>
                    <a:pt x="31" y="21"/>
                    <a:pt x="31" y="20"/>
                    <a:pt x="31" y="19"/>
                  </a:cubicBezTo>
                  <a:cubicBezTo>
                    <a:pt x="32" y="19"/>
                    <a:pt x="33" y="18"/>
                    <a:pt x="33" y="18"/>
                  </a:cubicBezTo>
                  <a:cubicBezTo>
                    <a:pt x="34" y="17"/>
                    <a:pt x="35" y="17"/>
                    <a:pt x="36" y="17"/>
                  </a:cubicBezTo>
                  <a:cubicBezTo>
                    <a:pt x="36" y="13"/>
                    <a:pt x="36" y="13"/>
                    <a:pt x="36" y="13"/>
                  </a:cubicBezTo>
                  <a:cubicBezTo>
                    <a:pt x="36" y="13"/>
                    <a:pt x="36" y="13"/>
                    <a:pt x="36" y="13"/>
                  </a:cubicBezTo>
                  <a:cubicBezTo>
                    <a:pt x="36" y="13"/>
                    <a:pt x="36" y="13"/>
                    <a:pt x="36" y="13"/>
                  </a:cubicBezTo>
                  <a:cubicBezTo>
                    <a:pt x="36" y="13"/>
                    <a:pt x="37" y="13"/>
                    <a:pt x="37" y="12"/>
                  </a:cubicBezTo>
                  <a:cubicBezTo>
                    <a:pt x="37" y="12"/>
                    <a:pt x="37" y="12"/>
                    <a:pt x="37" y="12"/>
                  </a:cubicBezTo>
                  <a:cubicBezTo>
                    <a:pt x="38" y="12"/>
                    <a:pt x="38" y="12"/>
                    <a:pt x="38" y="12"/>
                  </a:cubicBezTo>
                  <a:cubicBezTo>
                    <a:pt x="38" y="12"/>
                    <a:pt x="38" y="12"/>
                    <a:pt x="38" y="12"/>
                  </a:cubicBezTo>
                  <a:cubicBezTo>
                    <a:pt x="38" y="12"/>
                    <a:pt x="39" y="12"/>
                    <a:pt x="39" y="13"/>
                  </a:cubicBezTo>
                  <a:cubicBezTo>
                    <a:pt x="39" y="13"/>
                    <a:pt x="39" y="13"/>
                    <a:pt x="39" y="13"/>
                  </a:cubicBezTo>
                  <a:cubicBezTo>
                    <a:pt x="39" y="17"/>
                    <a:pt x="39" y="17"/>
                    <a:pt x="39" y="17"/>
                  </a:cubicBezTo>
                  <a:cubicBezTo>
                    <a:pt x="39" y="17"/>
                    <a:pt x="39" y="17"/>
                    <a:pt x="40" y="17"/>
                  </a:cubicBezTo>
                  <a:cubicBezTo>
                    <a:pt x="40" y="17"/>
                    <a:pt x="41" y="17"/>
                    <a:pt x="41" y="17"/>
                  </a:cubicBezTo>
                  <a:cubicBezTo>
                    <a:pt x="41" y="17"/>
                    <a:pt x="42" y="17"/>
                    <a:pt x="42" y="17"/>
                  </a:cubicBezTo>
                  <a:cubicBezTo>
                    <a:pt x="42" y="17"/>
                    <a:pt x="43" y="17"/>
                    <a:pt x="43" y="17"/>
                  </a:cubicBezTo>
                  <a:cubicBezTo>
                    <a:pt x="43" y="17"/>
                    <a:pt x="43" y="17"/>
                    <a:pt x="43" y="18"/>
                  </a:cubicBezTo>
                  <a:cubicBezTo>
                    <a:pt x="43" y="18"/>
                    <a:pt x="43" y="18"/>
                    <a:pt x="43" y="18"/>
                  </a:cubicBezTo>
                  <a:cubicBezTo>
                    <a:pt x="43" y="18"/>
                    <a:pt x="43" y="18"/>
                    <a:pt x="43" y="18"/>
                  </a:cubicBezTo>
                  <a:cubicBezTo>
                    <a:pt x="43" y="18"/>
                    <a:pt x="43" y="18"/>
                    <a:pt x="43" y="19"/>
                  </a:cubicBezTo>
                  <a:cubicBezTo>
                    <a:pt x="43" y="19"/>
                    <a:pt x="43" y="19"/>
                    <a:pt x="43" y="19"/>
                  </a:cubicBezTo>
                  <a:cubicBezTo>
                    <a:pt x="43" y="19"/>
                    <a:pt x="43" y="20"/>
                    <a:pt x="43" y="20"/>
                  </a:cubicBezTo>
                  <a:cubicBezTo>
                    <a:pt x="43" y="20"/>
                    <a:pt x="43" y="20"/>
                    <a:pt x="43" y="20"/>
                  </a:cubicBezTo>
                  <a:cubicBezTo>
                    <a:pt x="43" y="20"/>
                    <a:pt x="43" y="20"/>
                    <a:pt x="43" y="20"/>
                  </a:cubicBezTo>
                  <a:cubicBezTo>
                    <a:pt x="43" y="20"/>
                    <a:pt x="43" y="20"/>
                    <a:pt x="42" y="20"/>
                  </a:cubicBezTo>
                  <a:cubicBezTo>
                    <a:pt x="42" y="20"/>
                    <a:pt x="42" y="20"/>
                    <a:pt x="41" y="19"/>
                  </a:cubicBezTo>
                  <a:cubicBezTo>
                    <a:pt x="41" y="19"/>
                    <a:pt x="40" y="19"/>
                    <a:pt x="40" y="19"/>
                  </a:cubicBezTo>
                  <a:cubicBezTo>
                    <a:pt x="39" y="19"/>
                    <a:pt x="38" y="19"/>
                    <a:pt x="38" y="19"/>
                  </a:cubicBezTo>
                  <a:cubicBezTo>
                    <a:pt x="37" y="19"/>
                    <a:pt x="36" y="19"/>
                    <a:pt x="35" y="20"/>
                  </a:cubicBezTo>
                  <a:cubicBezTo>
                    <a:pt x="35" y="20"/>
                    <a:pt x="34" y="20"/>
                    <a:pt x="34" y="21"/>
                  </a:cubicBezTo>
                  <a:cubicBezTo>
                    <a:pt x="34" y="21"/>
                    <a:pt x="34" y="21"/>
                    <a:pt x="33" y="22"/>
                  </a:cubicBezTo>
                  <a:cubicBezTo>
                    <a:pt x="33" y="22"/>
                    <a:pt x="33" y="23"/>
                    <a:pt x="33" y="23"/>
                  </a:cubicBezTo>
                  <a:cubicBezTo>
                    <a:pt x="34" y="24"/>
                    <a:pt x="34" y="24"/>
                    <a:pt x="34" y="25"/>
                  </a:cubicBezTo>
                  <a:cubicBezTo>
                    <a:pt x="35" y="25"/>
                    <a:pt x="35" y="26"/>
                    <a:pt x="36" y="26"/>
                  </a:cubicBezTo>
                  <a:cubicBezTo>
                    <a:pt x="36" y="26"/>
                    <a:pt x="37" y="26"/>
                    <a:pt x="38" y="27"/>
                  </a:cubicBezTo>
                  <a:cubicBezTo>
                    <a:pt x="38" y="27"/>
                    <a:pt x="39" y="27"/>
                    <a:pt x="40" y="27"/>
                  </a:cubicBezTo>
                  <a:cubicBezTo>
                    <a:pt x="41" y="27"/>
                    <a:pt x="41" y="27"/>
                    <a:pt x="42" y="28"/>
                  </a:cubicBezTo>
                  <a:cubicBezTo>
                    <a:pt x="43" y="28"/>
                    <a:pt x="43" y="28"/>
                    <a:pt x="44" y="29"/>
                  </a:cubicBezTo>
                  <a:cubicBezTo>
                    <a:pt x="45" y="29"/>
                    <a:pt x="45" y="29"/>
                    <a:pt x="46" y="30"/>
                  </a:cubicBezTo>
                  <a:cubicBezTo>
                    <a:pt x="46" y="31"/>
                    <a:pt x="46" y="32"/>
                    <a:pt x="46" y="33"/>
                  </a:cubicBezTo>
                  <a:cubicBezTo>
                    <a:pt x="47" y="34"/>
                    <a:pt x="47" y="35"/>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31"/>
            <p:cNvSpPr>
              <a:spLocks/>
            </p:cNvSpPr>
            <p:nvPr/>
          </p:nvSpPr>
          <p:spPr bwMode="auto">
            <a:xfrm>
              <a:off x="3535426" y="1996570"/>
              <a:ext cx="178533" cy="178533"/>
            </a:xfrm>
            <a:custGeom>
              <a:avLst/>
              <a:gdLst>
                <a:gd name="T0" fmla="*/ 49 w 70"/>
                <a:gd name="T1" fmla="*/ 0 h 70"/>
                <a:gd name="T2" fmla="*/ 47 w 70"/>
                <a:gd name="T3" fmla="*/ 0 h 70"/>
                <a:gd name="T4" fmla="*/ 5 w 70"/>
                <a:gd name="T5" fmla="*/ 43 h 70"/>
                <a:gd name="T6" fmla="*/ 0 w 70"/>
                <a:gd name="T7" fmla="*/ 54 h 70"/>
                <a:gd name="T8" fmla="*/ 5 w 70"/>
                <a:gd name="T9" fmla="*/ 65 h 70"/>
                <a:gd name="T10" fmla="*/ 16 w 70"/>
                <a:gd name="T11" fmla="*/ 70 h 70"/>
                <a:gd name="T12" fmla="*/ 27 w 70"/>
                <a:gd name="T13" fmla="*/ 65 h 70"/>
                <a:gd name="T14" fmla="*/ 70 w 70"/>
                <a:gd name="T15" fmla="*/ 23 h 70"/>
                <a:gd name="T16" fmla="*/ 70 w 70"/>
                <a:gd name="T17" fmla="*/ 22 h 70"/>
                <a:gd name="T18" fmla="*/ 70 w 70"/>
                <a:gd name="T19" fmla="*/ 21 h 70"/>
                <a:gd name="T20" fmla="*/ 49 w 70"/>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49" y="0"/>
                  </a:moveTo>
                  <a:cubicBezTo>
                    <a:pt x="48" y="0"/>
                    <a:pt x="48" y="0"/>
                    <a:pt x="47" y="0"/>
                  </a:cubicBezTo>
                  <a:cubicBezTo>
                    <a:pt x="5" y="43"/>
                    <a:pt x="5" y="43"/>
                    <a:pt x="5" y="43"/>
                  </a:cubicBezTo>
                  <a:cubicBezTo>
                    <a:pt x="2" y="46"/>
                    <a:pt x="0" y="50"/>
                    <a:pt x="0" y="54"/>
                  </a:cubicBezTo>
                  <a:cubicBezTo>
                    <a:pt x="0" y="58"/>
                    <a:pt x="2" y="62"/>
                    <a:pt x="5" y="65"/>
                  </a:cubicBezTo>
                  <a:cubicBezTo>
                    <a:pt x="8" y="68"/>
                    <a:pt x="12" y="70"/>
                    <a:pt x="16" y="70"/>
                  </a:cubicBezTo>
                  <a:cubicBezTo>
                    <a:pt x="20" y="70"/>
                    <a:pt x="24" y="68"/>
                    <a:pt x="27" y="65"/>
                  </a:cubicBezTo>
                  <a:cubicBezTo>
                    <a:pt x="70" y="23"/>
                    <a:pt x="70" y="23"/>
                    <a:pt x="70" y="23"/>
                  </a:cubicBezTo>
                  <a:cubicBezTo>
                    <a:pt x="70" y="23"/>
                    <a:pt x="70" y="22"/>
                    <a:pt x="70" y="22"/>
                  </a:cubicBezTo>
                  <a:cubicBezTo>
                    <a:pt x="70" y="22"/>
                    <a:pt x="70" y="21"/>
                    <a:pt x="70" y="21"/>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7201522" y="2339270"/>
            <a:ext cx="489208" cy="489209"/>
            <a:chOff x="2471258" y="3608987"/>
            <a:chExt cx="489208" cy="489209"/>
          </a:xfrm>
          <a:solidFill>
            <a:schemeClr val="bg1"/>
          </a:solidFill>
        </p:grpSpPr>
        <p:sp>
          <p:nvSpPr>
            <p:cNvPr id="24" name="Freeform 55"/>
            <p:cNvSpPr>
              <a:spLocks/>
            </p:cNvSpPr>
            <p:nvPr/>
          </p:nvSpPr>
          <p:spPr bwMode="auto">
            <a:xfrm>
              <a:off x="2611835" y="3611799"/>
              <a:ext cx="94187" cy="98404"/>
            </a:xfrm>
            <a:custGeom>
              <a:avLst/>
              <a:gdLst>
                <a:gd name="T0" fmla="*/ 0 w 37"/>
                <a:gd name="T1" fmla="*/ 39 h 39"/>
                <a:gd name="T2" fmla="*/ 37 w 37"/>
                <a:gd name="T3" fmla="*/ 39 h 39"/>
                <a:gd name="T4" fmla="*/ 37 w 37"/>
                <a:gd name="T5" fmla="*/ 0 h 39"/>
                <a:gd name="T6" fmla="*/ 0 w 37"/>
                <a:gd name="T7" fmla="*/ 39 h 39"/>
              </a:gdLst>
              <a:ahLst/>
              <a:cxnLst>
                <a:cxn ang="0">
                  <a:pos x="T0" y="T1"/>
                </a:cxn>
                <a:cxn ang="0">
                  <a:pos x="T2" y="T3"/>
                </a:cxn>
                <a:cxn ang="0">
                  <a:pos x="T4" y="T5"/>
                </a:cxn>
                <a:cxn ang="0">
                  <a:pos x="T6" y="T7"/>
                </a:cxn>
              </a:cxnLst>
              <a:rect l="0" t="0" r="r" b="b"/>
              <a:pathLst>
                <a:path w="37" h="39">
                  <a:moveTo>
                    <a:pt x="0" y="39"/>
                  </a:moveTo>
                  <a:cubicBezTo>
                    <a:pt x="37" y="39"/>
                    <a:pt x="37" y="39"/>
                    <a:pt x="37" y="39"/>
                  </a:cubicBezTo>
                  <a:cubicBezTo>
                    <a:pt x="37" y="0"/>
                    <a:pt x="37" y="0"/>
                    <a:pt x="37" y="0"/>
                  </a:cubicBezTo>
                  <a:cubicBezTo>
                    <a:pt x="22" y="2"/>
                    <a:pt x="9" y="17"/>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56"/>
            <p:cNvSpPr>
              <a:spLocks/>
            </p:cNvSpPr>
            <p:nvPr/>
          </p:nvSpPr>
          <p:spPr bwMode="auto">
            <a:xfrm>
              <a:off x="2587937" y="3734101"/>
              <a:ext cx="118085" cy="109650"/>
            </a:xfrm>
            <a:custGeom>
              <a:avLst/>
              <a:gdLst>
                <a:gd name="T0" fmla="*/ 46 w 46"/>
                <a:gd name="T1" fmla="*/ 43 h 43"/>
                <a:gd name="T2" fmla="*/ 46 w 46"/>
                <a:gd name="T3" fmla="*/ 0 h 43"/>
                <a:gd name="T4" fmla="*/ 7 w 46"/>
                <a:gd name="T5" fmla="*/ 0 h 43"/>
                <a:gd name="T6" fmla="*/ 0 w 46"/>
                <a:gd name="T7" fmla="*/ 43 h 43"/>
                <a:gd name="T8" fmla="*/ 46 w 46"/>
                <a:gd name="T9" fmla="*/ 43 h 43"/>
              </a:gdLst>
              <a:ahLst/>
              <a:cxnLst>
                <a:cxn ang="0">
                  <a:pos x="T0" y="T1"/>
                </a:cxn>
                <a:cxn ang="0">
                  <a:pos x="T2" y="T3"/>
                </a:cxn>
                <a:cxn ang="0">
                  <a:pos x="T4" y="T5"/>
                </a:cxn>
                <a:cxn ang="0">
                  <a:pos x="T6" y="T7"/>
                </a:cxn>
                <a:cxn ang="0">
                  <a:pos x="T8" y="T9"/>
                </a:cxn>
              </a:cxnLst>
              <a:rect l="0" t="0" r="r" b="b"/>
              <a:pathLst>
                <a:path w="46" h="43">
                  <a:moveTo>
                    <a:pt x="46" y="43"/>
                  </a:moveTo>
                  <a:cubicBezTo>
                    <a:pt x="46" y="0"/>
                    <a:pt x="46" y="0"/>
                    <a:pt x="46" y="0"/>
                  </a:cubicBezTo>
                  <a:cubicBezTo>
                    <a:pt x="7" y="0"/>
                    <a:pt x="7" y="0"/>
                    <a:pt x="7" y="0"/>
                  </a:cubicBezTo>
                  <a:cubicBezTo>
                    <a:pt x="3" y="13"/>
                    <a:pt x="1" y="27"/>
                    <a:pt x="0" y="43"/>
                  </a:cubicBezTo>
                  <a:lnTo>
                    <a:pt x="4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57"/>
            <p:cNvSpPr>
              <a:spLocks/>
            </p:cNvSpPr>
            <p:nvPr/>
          </p:nvSpPr>
          <p:spPr bwMode="auto">
            <a:xfrm>
              <a:off x="2725703" y="3611799"/>
              <a:ext cx="91375" cy="98404"/>
            </a:xfrm>
            <a:custGeom>
              <a:avLst/>
              <a:gdLst>
                <a:gd name="T0" fmla="*/ 0 w 36"/>
                <a:gd name="T1" fmla="*/ 0 h 39"/>
                <a:gd name="T2" fmla="*/ 0 w 36"/>
                <a:gd name="T3" fmla="*/ 39 h 39"/>
                <a:gd name="T4" fmla="*/ 36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cubicBezTo>
                    <a:pt x="0" y="39"/>
                    <a:pt x="0" y="39"/>
                    <a:pt x="0" y="39"/>
                  </a:cubicBezTo>
                  <a:cubicBezTo>
                    <a:pt x="36" y="39"/>
                    <a:pt x="36" y="39"/>
                    <a:pt x="36" y="39"/>
                  </a:cubicBezTo>
                  <a:cubicBezTo>
                    <a:pt x="27" y="17"/>
                    <a:pt x="1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58"/>
            <p:cNvSpPr>
              <a:spLocks/>
            </p:cNvSpPr>
            <p:nvPr/>
          </p:nvSpPr>
          <p:spPr bwMode="auto">
            <a:xfrm>
              <a:off x="2471258" y="3866243"/>
              <a:ext cx="112462" cy="109650"/>
            </a:xfrm>
            <a:custGeom>
              <a:avLst/>
              <a:gdLst>
                <a:gd name="T0" fmla="*/ 38 w 44"/>
                <a:gd name="T1" fmla="*/ 0 h 43"/>
                <a:gd name="T2" fmla="*/ 0 w 44"/>
                <a:gd name="T3" fmla="*/ 0 h 43"/>
                <a:gd name="T4" fmla="*/ 12 w 44"/>
                <a:gd name="T5" fmla="*/ 43 h 43"/>
                <a:gd name="T6" fmla="*/ 13 w 44"/>
                <a:gd name="T7" fmla="*/ 43 h 43"/>
                <a:gd name="T8" fmla="*/ 44 w 44"/>
                <a:gd name="T9" fmla="*/ 43 h 43"/>
                <a:gd name="T10" fmla="*/ 38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59"/>
            <p:cNvSpPr>
              <a:spLocks/>
            </p:cNvSpPr>
            <p:nvPr/>
          </p:nvSpPr>
          <p:spPr bwMode="auto">
            <a:xfrm>
              <a:off x="2845193" y="3866243"/>
              <a:ext cx="115273" cy="109650"/>
            </a:xfrm>
            <a:custGeom>
              <a:avLst/>
              <a:gdLst>
                <a:gd name="T0" fmla="*/ 6 w 45"/>
                <a:gd name="T1" fmla="*/ 0 h 43"/>
                <a:gd name="T2" fmla="*/ 0 w 45"/>
                <a:gd name="T3" fmla="*/ 43 h 43"/>
                <a:gd name="T4" fmla="*/ 31 w 45"/>
                <a:gd name="T5" fmla="*/ 43 h 43"/>
                <a:gd name="T6" fmla="*/ 33 w 45"/>
                <a:gd name="T7" fmla="*/ 43 h 43"/>
                <a:gd name="T8" fmla="*/ 45 w 45"/>
                <a:gd name="T9" fmla="*/ 0 h 43"/>
                <a:gd name="T10" fmla="*/ 6 w 45"/>
                <a:gd name="T11" fmla="*/ 0 h 43"/>
              </a:gdLst>
              <a:ahLst/>
              <a:cxnLst>
                <a:cxn ang="0">
                  <a:pos x="T0" y="T1"/>
                </a:cxn>
                <a:cxn ang="0">
                  <a:pos x="T2" y="T3"/>
                </a:cxn>
                <a:cxn ang="0">
                  <a:pos x="T4" y="T5"/>
                </a:cxn>
                <a:cxn ang="0">
                  <a:pos x="T6" y="T7"/>
                </a:cxn>
                <a:cxn ang="0">
                  <a:pos x="T8" y="T9"/>
                </a:cxn>
                <a:cxn ang="0">
                  <a:pos x="T10" y="T11"/>
                </a:cxn>
              </a:cxnLst>
              <a:rect l="0" t="0" r="r" b="b"/>
              <a:pathLst>
                <a:path w="45" h="43">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60"/>
            <p:cNvSpPr>
              <a:spLocks/>
            </p:cNvSpPr>
            <p:nvPr/>
          </p:nvSpPr>
          <p:spPr bwMode="auto">
            <a:xfrm>
              <a:off x="2587937" y="3866243"/>
              <a:ext cx="118085" cy="109650"/>
            </a:xfrm>
            <a:custGeom>
              <a:avLst/>
              <a:gdLst>
                <a:gd name="T0" fmla="*/ 46 w 46"/>
                <a:gd name="T1" fmla="*/ 0 h 43"/>
                <a:gd name="T2" fmla="*/ 0 w 46"/>
                <a:gd name="T3" fmla="*/ 0 h 43"/>
                <a:gd name="T4" fmla="*/ 7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0" y="0"/>
                    <a:pt x="0" y="0"/>
                    <a:pt x="0" y="0"/>
                  </a:cubicBezTo>
                  <a:cubicBezTo>
                    <a:pt x="1" y="15"/>
                    <a:pt x="3" y="30"/>
                    <a:pt x="7"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61"/>
            <p:cNvSpPr>
              <a:spLocks/>
            </p:cNvSpPr>
            <p:nvPr/>
          </p:nvSpPr>
          <p:spPr bwMode="auto">
            <a:xfrm>
              <a:off x="2471258" y="3731289"/>
              <a:ext cx="112462" cy="112462"/>
            </a:xfrm>
            <a:custGeom>
              <a:avLst/>
              <a:gdLst>
                <a:gd name="T0" fmla="*/ 38 w 44"/>
                <a:gd name="T1" fmla="*/ 44 h 44"/>
                <a:gd name="T2" fmla="*/ 44 w 44"/>
                <a:gd name="T3" fmla="*/ 1 h 44"/>
                <a:gd name="T4" fmla="*/ 13 w 44"/>
                <a:gd name="T5" fmla="*/ 1 h 44"/>
                <a:gd name="T6" fmla="*/ 12 w 44"/>
                <a:gd name="T7" fmla="*/ 0 h 44"/>
                <a:gd name="T8" fmla="*/ 0 w 44"/>
                <a:gd name="T9" fmla="*/ 44 h 44"/>
                <a:gd name="T10" fmla="*/ 38 w 44"/>
                <a:gd name="T11" fmla="*/ 44 h 44"/>
              </a:gdLst>
              <a:ahLst/>
              <a:cxnLst>
                <a:cxn ang="0">
                  <a:pos x="T0" y="T1"/>
                </a:cxn>
                <a:cxn ang="0">
                  <a:pos x="T2" y="T3"/>
                </a:cxn>
                <a:cxn ang="0">
                  <a:pos x="T4" y="T5"/>
                </a:cxn>
                <a:cxn ang="0">
                  <a:pos x="T6" y="T7"/>
                </a:cxn>
                <a:cxn ang="0">
                  <a:pos x="T8" y="T9"/>
                </a:cxn>
                <a:cxn ang="0">
                  <a:pos x="T10" y="T11"/>
                </a:cxn>
              </a:cxnLst>
              <a:rect l="0" t="0" r="r" b="b"/>
              <a:pathLst>
                <a:path w="44" h="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62"/>
            <p:cNvSpPr>
              <a:spLocks/>
            </p:cNvSpPr>
            <p:nvPr/>
          </p:nvSpPr>
          <p:spPr bwMode="auto">
            <a:xfrm>
              <a:off x="2725703" y="3734101"/>
              <a:ext cx="115273" cy="109650"/>
            </a:xfrm>
            <a:custGeom>
              <a:avLst/>
              <a:gdLst>
                <a:gd name="T0" fmla="*/ 45 w 45"/>
                <a:gd name="T1" fmla="*/ 43 h 43"/>
                <a:gd name="T2" fmla="*/ 38 w 45"/>
                <a:gd name="T3" fmla="*/ 0 h 43"/>
                <a:gd name="T4" fmla="*/ 0 w 45"/>
                <a:gd name="T5" fmla="*/ 0 h 43"/>
                <a:gd name="T6" fmla="*/ 0 w 45"/>
                <a:gd name="T7" fmla="*/ 43 h 43"/>
                <a:gd name="T8" fmla="*/ 45 w 45"/>
                <a:gd name="T9" fmla="*/ 43 h 43"/>
              </a:gdLst>
              <a:ahLst/>
              <a:cxnLst>
                <a:cxn ang="0">
                  <a:pos x="T0" y="T1"/>
                </a:cxn>
                <a:cxn ang="0">
                  <a:pos x="T2" y="T3"/>
                </a:cxn>
                <a:cxn ang="0">
                  <a:pos x="T4" y="T5"/>
                </a:cxn>
                <a:cxn ang="0">
                  <a:pos x="T6" y="T7"/>
                </a:cxn>
                <a:cxn ang="0">
                  <a:pos x="T8" y="T9"/>
                </a:cxn>
              </a:cxnLst>
              <a:rect l="0" t="0" r="r" b="b"/>
              <a:pathLst>
                <a:path w="45" h="43">
                  <a:moveTo>
                    <a:pt x="45" y="43"/>
                  </a:moveTo>
                  <a:cubicBezTo>
                    <a:pt x="45" y="27"/>
                    <a:pt x="42" y="13"/>
                    <a:pt x="38" y="0"/>
                  </a:cubicBezTo>
                  <a:cubicBezTo>
                    <a:pt x="0" y="0"/>
                    <a:pt x="0" y="0"/>
                    <a:pt x="0" y="0"/>
                  </a:cubicBezTo>
                  <a:cubicBezTo>
                    <a:pt x="0" y="43"/>
                    <a:pt x="0" y="43"/>
                    <a:pt x="0" y="43"/>
                  </a:cubicBezTo>
                  <a:lnTo>
                    <a:pt x="4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63"/>
            <p:cNvSpPr>
              <a:spLocks/>
            </p:cNvSpPr>
            <p:nvPr/>
          </p:nvSpPr>
          <p:spPr bwMode="auto">
            <a:xfrm>
              <a:off x="2512026" y="3608987"/>
              <a:ext cx="144795" cy="101215"/>
            </a:xfrm>
            <a:custGeom>
              <a:avLst/>
              <a:gdLst>
                <a:gd name="T0" fmla="*/ 31 w 57"/>
                <a:gd name="T1" fmla="*/ 40 h 40"/>
                <a:gd name="T2" fmla="*/ 57 w 57"/>
                <a:gd name="T3" fmla="*/ 0 h 40"/>
                <a:gd name="T4" fmla="*/ 0 w 57"/>
                <a:gd name="T5" fmla="*/ 40 h 40"/>
                <a:gd name="T6" fmla="*/ 31 w 57"/>
                <a:gd name="T7" fmla="*/ 40 h 40"/>
              </a:gdLst>
              <a:ahLst/>
              <a:cxnLst>
                <a:cxn ang="0">
                  <a:pos x="T0" y="T1"/>
                </a:cxn>
                <a:cxn ang="0">
                  <a:pos x="T2" y="T3"/>
                </a:cxn>
                <a:cxn ang="0">
                  <a:pos x="T4" y="T5"/>
                </a:cxn>
                <a:cxn ang="0">
                  <a:pos x="T6" y="T7"/>
                </a:cxn>
              </a:cxnLst>
              <a:rect l="0" t="0" r="r" b="b"/>
              <a:pathLst>
                <a:path w="57" h="40">
                  <a:moveTo>
                    <a:pt x="31" y="40"/>
                  </a:moveTo>
                  <a:cubicBezTo>
                    <a:pt x="37" y="23"/>
                    <a:pt x="46" y="9"/>
                    <a:pt x="57" y="0"/>
                  </a:cubicBezTo>
                  <a:cubicBezTo>
                    <a:pt x="34" y="6"/>
                    <a:pt x="14" y="21"/>
                    <a:pt x="0" y="40"/>
                  </a:cubicBezTo>
                  <a:lnTo>
                    <a:pt x="3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64"/>
            <p:cNvSpPr>
              <a:spLocks/>
            </p:cNvSpPr>
            <p:nvPr/>
          </p:nvSpPr>
          <p:spPr bwMode="auto">
            <a:xfrm>
              <a:off x="2512026" y="3995574"/>
              <a:ext cx="144795" cy="102622"/>
            </a:xfrm>
            <a:custGeom>
              <a:avLst/>
              <a:gdLst>
                <a:gd name="T0" fmla="*/ 31 w 57"/>
                <a:gd name="T1" fmla="*/ 0 h 40"/>
                <a:gd name="T2" fmla="*/ 0 w 57"/>
                <a:gd name="T3" fmla="*/ 0 h 40"/>
                <a:gd name="T4" fmla="*/ 57 w 57"/>
                <a:gd name="T5" fmla="*/ 40 h 40"/>
                <a:gd name="T6" fmla="*/ 31 w 57"/>
                <a:gd name="T7" fmla="*/ 0 h 40"/>
              </a:gdLst>
              <a:ahLst/>
              <a:cxnLst>
                <a:cxn ang="0">
                  <a:pos x="T0" y="T1"/>
                </a:cxn>
                <a:cxn ang="0">
                  <a:pos x="T2" y="T3"/>
                </a:cxn>
                <a:cxn ang="0">
                  <a:pos x="T4" y="T5"/>
                </a:cxn>
                <a:cxn ang="0">
                  <a:pos x="T6" y="T7"/>
                </a:cxn>
              </a:cxnLst>
              <a:rect l="0" t="0" r="r" b="b"/>
              <a:pathLst>
                <a:path w="57" h="40">
                  <a:moveTo>
                    <a:pt x="31" y="0"/>
                  </a:moveTo>
                  <a:cubicBezTo>
                    <a:pt x="0" y="0"/>
                    <a:pt x="0" y="0"/>
                    <a:pt x="0" y="0"/>
                  </a:cubicBezTo>
                  <a:cubicBezTo>
                    <a:pt x="14" y="20"/>
                    <a:pt x="34" y="35"/>
                    <a:pt x="57" y="40"/>
                  </a:cubicBezTo>
                  <a:cubicBezTo>
                    <a:pt x="46" y="32"/>
                    <a:pt x="37" y="1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65"/>
            <p:cNvSpPr>
              <a:spLocks/>
            </p:cNvSpPr>
            <p:nvPr/>
          </p:nvSpPr>
          <p:spPr bwMode="auto">
            <a:xfrm>
              <a:off x="2772093" y="3608987"/>
              <a:ext cx="144795" cy="101215"/>
            </a:xfrm>
            <a:custGeom>
              <a:avLst/>
              <a:gdLst>
                <a:gd name="T0" fmla="*/ 26 w 57"/>
                <a:gd name="T1" fmla="*/ 40 h 40"/>
                <a:gd name="T2" fmla="*/ 57 w 57"/>
                <a:gd name="T3" fmla="*/ 40 h 40"/>
                <a:gd name="T4" fmla="*/ 0 w 57"/>
                <a:gd name="T5" fmla="*/ 0 h 40"/>
                <a:gd name="T6" fmla="*/ 26 w 57"/>
                <a:gd name="T7" fmla="*/ 40 h 40"/>
              </a:gdLst>
              <a:ahLst/>
              <a:cxnLst>
                <a:cxn ang="0">
                  <a:pos x="T0" y="T1"/>
                </a:cxn>
                <a:cxn ang="0">
                  <a:pos x="T2" y="T3"/>
                </a:cxn>
                <a:cxn ang="0">
                  <a:pos x="T4" y="T5"/>
                </a:cxn>
                <a:cxn ang="0">
                  <a:pos x="T6" y="T7"/>
                </a:cxn>
              </a:cxnLst>
              <a:rect l="0" t="0" r="r" b="b"/>
              <a:pathLst>
                <a:path w="57" h="40">
                  <a:moveTo>
                    <a:pt x="26" y="40"/>
                  </a:moveTo>
                  <a:cubicBezTo>
                    <a:pt x="57" y="40"/>
                    <a:pt x="57" y="40"/>
                    <a:pt x="57" y="40"/>
                  </a:cubicBezTo>
                  <a:cubicBezTo>
                    <a:pt x="43" y="21"/>
                    <a:pt x="23" y="6"/>
                    <a:pt x="0" y="0"/>
                  </a:cubicBezTo>
                  <a:cubicBezTo>
                    <a:pt x="11" y="9"/>
                    <a:pt x="20" y="23"/>
                    <a:pt x="2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6"/>
            <p:cNvSpPr>
              <a:spLocks/>
            </p:cNvSpPr>
            <p:nvPr/>
          </p:nvSpPr>
          <p:spPr bwMode="auto">
            <a:xfrm>
              <a:off x="2772093" y="3995574"/>
              <a:ext cx="144795" cy="102622"/>
            </a:xfrm>
            <a:custGeom>
              <a:avLst/>
              <a:gdLst>
                <a:gd name="T0" fmla="*/ 26 w 57"/>
                <a:gd name="T1" fmla="*/ 0 h 40"/>
                <a:gd name="T2" fmla="*/ 0 w 57"/>
                <a:gd name="T3" fmla="*/ 40 h 40"/>
                <a:gd name="T4" fmla="*/ 57 w 57"/>
                <a:gd name="T5" fmla="*/ 0 h 40"/>
                <a:gd name="T6" fmla="*/ 26 w 57"/>
                <a:gd name="T7" fmla="*/ 0 h 40"/>
              </a:gdLst>
              <a:ahLst/>
              <a:cxnLst>
                <a:cxn ang="0">
                  <a:pos x="T0" y="T1"/>
                </a:cxn>
                <a:cxn ang="0">
                  <a:pos x="T2" y="T3"/>
                </a:cxn>
                <a:cxn ang="0">
                  <a:pos x="T4" y="T5"/>
                </a:cxn>
                <a:cxn ang="0">
                  <a:pos x="T6" y="T7"/>
                </a:cxn>
              </a:cxnLst>
              <a:rect l="0" t="0" r="r" b="b"/>
              <a:pathLst>
                <a:path w="57" h="40">
                  <a:moveTo>
                    <a:pt x="26" y="0"/>
                  </a:moveTo>
                  <a:cubicBezTo>
                    <a:pt x="20" y="18"/>
                    <a:pt x="11" y="32"/>
                    <a:pt x="0" y="40"/>
                  </a:cubicBezTo>
                  <a:cubicBezTo>
                    <a:pt x="23" y="35"/>
                    <a:pt x="43" y="20"/>
                    <a:pt x="57" y="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67"/>
            <p:cNvSpPr>
              <a:spLocks/>
            </p:cNvSpPr>
            <p:nvPr/>
          </p:nvSpPr>
          <p:spPr bwMode="auto">
            <a:xfrm>
              <a:off x="2845193" y="3731289"/>
              <a:ext cx="115273" cy="112462"/>
            </a:xfrm>
            <a:custGeom>
              <a:avLst/>
              <a:gdLst>
                <a:gd name="T0" fmla="*/ 31 w 45"/>
                <a:gd name="T1" fmla="*/ 1 h 44"/>
                <a:gd name="T2" fmla="*/ 0 w 45"/>
                <a:gd name="T3" fmla="*/ 1 h 44"/>
                <a:gd name="T4" fmla="*/ 6 w 45"/>
                <a:gd name="T5" fmla="*/ 44 h 44"/>
                <a:gd name="T6" fmla="*/ 45 w 45"/>
                <a:gd name="T7" fmla="*/ 44 h 44"/>
                <a:gd name="T8" fmla="*/ 33 w 45"/>
                <a:gd name="T9" fmla="*/ 0 h 44"/>
                <a:gd name="T10" fmla="*/ 31 w 45"/>
                <a:gd name="T11" fmla="*/ 1 h 44"/>
              </a:gdLst>
              <a:ahLst/>
              <a:cxnLst>
                <a:cxn ang="0">
                  <a:pos x="T0" y="T1"/>
                </a:cxn>
                <a:cxn ang="0">
                  <a:pos x="T2" y="T3"/>
                </a:cxn>
                <a:cxn ang="0">
                  <a:pos x="T4" y="T5"/>
                </a:cxn>
                <a:cxn ang="0">
                  <a:pos x="T6" y="T7"/>
                </a:cxn>
                <a:cxn ang="0">
                  <a:pos x="T8" y="T9"/>
                </a:cxn>
                <a:cxn ang="0">
                  <a:pos x="T10" y="T11"/>
                </a:cxn>
              </a:cxnLst>
              <a:rect l="0" t="0" r="r" b="b"/>
              <a:pathLst>
                <a:path w="45" h="44">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68"/>
            <p:cNvSpPr>
              <a:spLocks/>
            </p:cNvSpPr>
            <p:nvPr/>
          </p:nvSpPr>
          <p:spPr bwMode="auto">
            <a:xfrm>
              <a:off x="2725703" y="3995574"/>
              <a:ext cx="91375" cy="102622"/>
            </a:xfrm>
            <a:custGeom>
              <a:avLst/>
              <a:gdLst>
                <a:gd name="T0" fmla="*/ 36 w 36"/>
                <a:gd name="T1" fmla="*/ 0 h 40"/>
                <a:gd name="T2" fmla="*/ 0 w 36"/>
                <a:gd name="T3" fmla="*/ 0 h 40"/>
                <a:gd name="T4" fmla="*/ 0 w 36"/>
                <a:gd name="T5" fmla="*/ 40 h 40"/>
                <a:gd name="T6" fmla="*/ 36 w 36"/>
                <a:gd name="T7" fmla="*/ 0 h 40"/>
              </a:gdLst>
              <a:ahLst/>
              <a:cxnLst>
                <a:cxn ang="0">
                  <a:pos x="T0" y="T1"/>
                </a:cxn>
                <a:cxn ang="0">
                  <a:pos x="T2" y="T3"/>
                </a:cxn>
                <a:cxn ang="0">
                  <a:pos x="T4" y="T5"/>
                </a:cxn>
                <a:cxn ang="0">
                  <a:pos x="T6" y="T7"/>
                </a:cxn>
              </a:cxnLst>
              <a:rect l="0" t="0" r="r" b="b"/>
              <a:pathLst>
                <a:path w="36" h="40">
                  <a:moveTo>
                    <a:pt x="36" y="0"/>
                  </a:moveTo>
                  <a:cubicBezTo>
                    <a:pt x="0" y="0"/>
                    <a:pt x="0" y="0"/>
                    <a:pt x="0" y="0"/>
                  </a:cubicBezTo>
                  <a:cubicBezTo>
                    <a:pt x="0" y="40"/>
                    <a:pt x="0" y="40"/>
                    <a:pt x="0" y="40"/>
                  </a:cubicBezTo>
                  <a:cubicBezTo>
                    <a:pt x="14" y="38"/>
                    <a:pt x="27" y="23"/>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9"/>
            <p:cNvSpPr>
              <a:spLocks/>
            </p:cNvSpPr>
            <p:nvPr/>
          </p:nvSpPr>
          <p:spPr bwMode="auto">
            <a:xfrm>
              <a:off x="2725703" y="3866243"/>
              <a:ext cx="115273" cy="109650"/>
            </a:xfrm>
            <a:custGeom>
              <a:avLst/>
              <a:gdLst>
                <a:gd name="T0" fmla="*/ 0 w 45"/>
                <a:gd name="T1" fmla="*/ 0 h 43"/>
                <a:gd name="T2" fmla="*/ 0 w 45"/>
                <a:gd name="T3" fmla="*/ 43 h 43"/>
                <a:gd name="T4" fmla="*/ 38 w 45"/>
                <a:gd name="T5" fmla="*/ 43 h 43"/>
                <a:gd name="T6" fmla="*/ 45 w 45"/>
                <a:gd name="T7" fmla="*/ 0 h 43"/>
                <a:gd name="T8" fmla="*/ 0 w 45"/>
                <a:gd name="T9" fmla="*/ 0 h 43"/>
              </a:gdLst>
              <a:ahLst/>
              <a:cxnLst>
                <a:cxn ang="0">
                  <a:pos x="T0" y="T1"/>
                </a:cxn>
                <a:cxn ang="0">
                  <a:pos x="T2" y="T3"/>
                </a:cxn>
                <a:cxn ang="0">
                  <a:pos x="T4" y="T5"/>
                </a:cxn>
                <a:cxn ang="0">
                  <a:pos x="T6" y="T7"/>
                </a:cxn>
                <a:cxn ang="0">
                  <a:pos x="T8" y="T9"/>
                </a:cxn>
              </a:cxnLst>
              <a:rect l="0" t="0" r="r" b="b"/>
              <a:pathLst>
                <a:path w="45" h="43">
                  <a:moveTo>
                    <a:pt x="0" y="0"/>
                  </a:moveTo>
                  <a:cubicBezTo>
                    <a:pt x="0" y="43"/>
                    <a:pt x="0" y="43"/>
                    <a:pt x="0" y="43"/>
                  </a:cubicBezTo>
                  <a:cubicBezTo>
                    <a:pt x="38" y="43"/>
                    <a:pt x="38" y="43"/>
                    <a:pt x="38" y="43"/>
                  </a:cubicBezTo>
                  <a:cubicBezTo>
                    <a:pt x="42" y="30"/>
                    <a:pt x="45" y="15"/>
                    <a:pt x="4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0"/>
            <p:cNvSpPr>
              <a:spLocks/>
            </p:cNvSpPr>
            <p:nvPr/>
          </p:nvSpPr>
          <p:spPr bwMode="auto">
            <a:xfrm>
              <a:off x="2611835" y="3995574"/>
              <a:ext cx="94187" cy="102622"/>
            </a:xfrm>
            <a:custGeom>
              <a:avLst/>
              <a:gdLst>
                <a:gd name="T0" fmla="*/ 37 w 37"/>
                <a:gd name="T1" fmla="*/ 40 h 40"/>
                <a:gd name="T2" fmla="*/ 37 w 37"/>
                <a:gd name="T3" fmla="*/ 0 h 40"/>
                <a:gd name="T4" fmla="*/ 0 w 37"/>
                <a:gd name="T5" fmla="*/ 0 h 40"/>
                <a:gd name="T6" fmla="*/ 37 w 37"/>
                <a:gd name="T7" fmla="*/ 40 h 40"/>
              </a:gdLst>
              <a:ahLst/>
              <a:cxnLst>
                <a:cxn ang="0">
                  <a:pos x="T0" y="T1"/>
                </a:cxn>
                <a:cxn ang="0">
                  <a:pos x="T2" y="T3"/>
                </a:cxn>
                <a:cxn ang="0">
                  <a:pos x="T4" y="T5"/>
                </a:cxn>
                <a:cxn ang="0">
                  <a:pos x="T6" y="T7"/>
                </a:cxn>
              </a:cxnLst>
              <a:rect l="0" t="0" r="r" b="b"/>
              <a:pathLst>
                <a:path w="37" h="40">
                  <a:moveTo>
                    <a:pt x="37" y="40"/>
                  </a:moveTo>
                  <a:cubicBezTo>
                    <a:pt x="37" y="0"/>
                    <a:pt x="37" y="0"/>
                    <a:pt x="37" y="0"/>
                  </a:cubicBezTo>
                  <a:cubicBezTo>
                    <a:pt x="0" y="0"/>
                    <a:pt x="0" y="0"/>
                    <a:pt x="0" y="0"/>
                  </a:cubicBezTo>
                  <a:cubicBezTo>
                    <a:pt x="9" y="23"/>
                    <a:pt x="22" y="38"/>
                    <a:pt x="3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0" name="组合 39"/>
          <p:cNvGrpSpPr/>
          <p:nvPr/>
        </p:nvGrpSpPr>
        <p:grpSpPr>
          <a:xfrm>
            <a:off x="9743391" y="2299197"/>
            <a:ext cx="486397" cy="494832"/>
            <a:chOff x="3535426" y="3600552"/>
            <a:chExt cx="486397" cy="494832"/>
          </a:xfrm>
          <a:solidFill>
            <a:schemeClr val="bg1"/>
          </a:solidFill>
        </p:grpSpPr>
        <p:sp>
          <p:nvSpPr>
            <p:cNvPr id="41" name="Freeform 180"/>
            <p:cNvSpPr>
              <a:spLocks/>
            </p:cNvSpPr>
            <p:nvPr/>
          </p:nvSpPr>
          <p:spPr bwMode="auto">
            <a:xfrm>
              <a:off x="3854536" y="3600552"/>
              <a:ext cx="167287" cy="161664"/>
            </a:xfrm>
            <a:custGeom>
              <a:avLst/>
              <a:gdLst>
                <a:gd name="T0" fmla="*/ 65 w 66"/>
                <a:gd name="T1" fmla="*/ 17 h 63"/>
                <a:gd name="T2" fmla="*/ 59 w 66"/>
                <a:gd name="T3" fmla="*/ 10 h 63"/>
                <a:gd name="T4" fmla="*/ 46 w 66"/>
                <a:gd name="T5" fmla="*/ 3 h 63"/>
                <a:gd name="T6" fmla="*/ 30 w 66"/>
                <a:gd name="T7" fmla="*/ 9 h 63"/>
                <a:gd name="T8" fmla="*/ 0 w 66"/>
                <a:gd name="T9" fmla="*/ 63 h 63"/>
                <a:gd name="T10" fmla="*/ 16 w 66"/>
                <a:gd name="T11" fmla="*/ 63 h 63"/>
                <a:gd name="T12" fmla="*/ 10 w 66"/>
                <a:gd name="T13" fmla="*/ 60 h 63"/>
                <a:gd name="T14" fmla="*/ 36 w 66"/>
                <a:gd name="T15" fmla="*/ 13 h 63"/>
                <a:gd name="T16" fmla="*/ 42 w 66"/>
                <a:gd name="T17" fmla="*/ 10 h 63"/>
                <a:gd name="T18" fmla="*/ 56 w 66"/>
                <a:gd name="T19" fmla="*/ 17 h 63"/>
                <a:gd name="T20" fmla="*/ 57 w 66"/>
                <a:gd name="T21" fmla="*/ 19 h 63"/>
                <a:gd name="T22" fmla="*/ 57 w 66"/>
                <a:gd name="T23" fmla="*/ 23 h 63"/>
                <a:gd name="T24" fmla="*/ 34 w 66"/>
                <a:gd name="T25" fmla="*/ 63 h 63"/>
                <a:gd name="T26" fmla="*/ 43 w 66"/>
                <a:gd name="T27" fmla="*/ 63 h 63"/>
                <a:gd name="T28" fmla="*/ 64 w 66"/>
                <a:gd name="T29" fmla="*/ 26 h 63"/>
                <a:gd name="T30" fmla="*/ 65 w 66"/>
                <a:gd name="T3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65" y="17"/>
                  </a:moveTo>
                  <a:cubicBezTo>
                    <a:pt x="64" y="14"/>
                    <a:pt x="62" y="11"/>
                    <a:pt x="59" y="10"/>
                  </a:cubicBezTo>
                  <a:cubicBezTo>
                    <a:pt x="46" y="3"/>
                    <a:pt x="46" y="3"/>
                    <a:pt x="46" y="3"/>
                  </a:cubicBezTo>
                  <a:cubicBezTo>
                    <a:pt x="40" y="0"/>
                    <a:pt x="33" y="3"/>
                    <a:pt x="30" y="9"/>
                  </a:cubicBezTo>
                  <a:cubicBezTo>
                    <a:pt x="0" y="63"/>
                    <a:pt x="0" y="63"/>
                    <a:pt x="0" y="63"/>
                  </a:cubicBezTo>
                  <a:cubicBezTo>
                    <a:pt x="16" y="63"/>
                    <a:pt x="16" y="63"/>
                    <a:pt x="16" y="63"/>
                  </a:cubicBezTo>
                  <a:cubicBezTo>
                    <a:pt x="10" y="60"/>
                    <a:pt x="10" y="60"/>
                    <a:pt x="10" y="60"/>
                  </a:cubicBezTo>
                  <a:cubicBezTo>
                    <a:pt x="36" y="13"/>
                    <a:pt x="36" y="13"/>
                    <a:pt x="36" y="13"/>
                  </a:cubicBezTo>
                  <a:cubicBezTo>
                    <a:pt x="38" y="10"/>
                    <a:pt x="40" y="9"/>
                    <a:pt x="42" y="10"/>
                  </a:cubicBezTo>
                  <a:cubicBezTo>
                    <a:pt x="56" y="17"/>
                    <a:pt x="56" y="17"/>
                    <a:pt x="56" y="17"/>
                  </a:cubicBezTo>
                  <a:cubicBezTo>
                    <a:pt x="56" y="18"/>
                    <a:pt x="57" y="18"/>
                    <a:pt x="57" y="19"/>
                  </a:cubicBezTo>
                  <a:cubicBezTo>
                    <a:pt x="57" y="20"/>
                    <a:pt x="57" y="21"/>
                    <a:pt x="57" y="23"/>
                  </a:cubicBezTo>
                  <a:cubicBezTo>
                    <a:pt x="34" y="63"/>
                    <a:pt x="34" y="63"/>
                    <a:pt x="34" y="63"/>
                  </a:cubicBezTo>
                  <a:cubicBezTo>
                    <a:pt x="43" y="63"/>
                    <a:pt x="43" y="63"/>
                    <a:pt x="43" y="63"/>
                  </a:cubicBezTo>
                  <a:cubicBezTo>
                    <a:pt x="64" y="26"/>
                    <a:pt x="64" y="26"/>
                    <a:pt x="64" y="26"/>
                  </a:cubicBezTo>
                  <a:cubicBezTo>
                    <a:pt x="65" y="23"/>
                    <a:pt x="66" y="20"/>
                    <a:pt x="6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81"/>
            <p:cNvSpPr>
              <a:spLocks/>
            </p:cNvSpPr>
            <p:nvPr/>
          </p:nvSpPr>
          <p:spPr bwMode="auto">
            <a:xfrm>
              <a:off x="3912173" y="3638509"/>
              <a:ext cx="68883" cy="105433"/>
            </a:xfrm>
            <a:custGeom>
              <a:avLst/>
              <a:gdLst>
                <a:gd name="T0" fmla="*/ 4 w 27"/>
                <a:gd name="T1" fmla="*/ 41 h 41"/>
                <a:gd name="T2" fmla="*/ 8 w 27"/>
                <a:gd name="T3" fmla="*/ 39 h 41"/>
                <a:gd name="T4" fmla="*/ 26 w 27"/>
                <a:gd name="T5" fmla="*/ 7 h 41"/>
                <a:gd name="T6" fmla="*/ 24 w 27"/>
                <a:gd name="T7" fmla="*/ 1 h 41"/>
                <a:gd name="T8" fmla="*/ 19 w 27"/>
                <a:gd name="T9" fmla="*/ 3 h 41"/>
                <a:gd name="T10" fmla="*/ 1 w 27"/>
                <a:gd name="T11" fmla="*/ 35 h 41"/>
                <a:gd name="T12" fmla="*/ 2 w 27"/>
                <a:gd name="T13" fmla="*/ 41 h 41"/>
                <a:gd name="T14" fmla="*/ 4 w 27"/>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4" y="41"/>
                  </a:moveTo>
                  <a:cubicBezTo>
                    <a:pt x="6" y="41"/>
                    <a:pt x="7" y="40"/>
                    <a:pt x="8" y="39"/>
                  </a:cubicBezTo>
                  <a:cubicBezTo>
                    <a:pt x="26" y="7"/>
                    <a:pt x="26" y="7"/>
                    <a:pt x="26" y="7"/>
                  </a:cubicBezTo>
                  <a:cubicBezTo>
                    <a:pt x="27" y="5"/>
                    <a:pt x="26" y="2"/>
                    <a:pt x="24" y="1"/>
                  </a:cubicBezTo>
                  <a:cubicBezTo>
                    <a:pt x="22" y="0"/>
                    <a:pt x="20" y="1"/>
                    <a:pt x="19" y="3"/>
                  </a:cubicBezTo>
                  <a:cubicBezTo>
                    <a:pt x="1" y="35"/>
                    <a:pt x="1" y="35"/>
                    <a:pt x="1" y="35"/>
                  </a:cubicBezTo>
                  <a:cubicBezTo>
                    <a:pt x="0" y="37"/>
                    <a:pt x="0" y="39"/>
                    <a:pt x="2" y="41"/>
                  </a:cubicBezTo>
                  <a:cubicBezTo>
                    <a:pt x="3" y="41"/>
                    <a:pt x="4" y="41"/>
                    <a:pt x="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182"/>
            <p:cNvSpPr>
              <a:spLocks/>
            </p:cNvSpPr>
            <p:nvPr/>
          </p:nvSpPr>
          <p:spPr bwMode="auto">
            <a:xfrm>
              <a:off x="3798305" y="3772056"/>
              <a:ext cx="119491" cy="163069"/>
            </a:xfrm>
            <a:custGeom>
              <a:avLst/>
              <a:gdLst>
                <a:gd name="T0" fmla="*/ 1 w 47"/>
                <a:gd name="T1" fmla="*/ 53 h 64"/>
                <a:gd name="T2" fmla="*/ 1 w 47"/>
                <a:gd name="T3" fmla="*/ 56 h 64"/>
                <a:gd name="T4" fmla="*/ 4 w 47"/>
                <a:gd name="T5" fmla="*/ 59 h 64"/>
                <a:gd name="T6" fmla="*/ 10 w 47"/>
                <a:gd name="T7" fmla="*/ 63 h 64"/>
                <a:gd name="T8" fmla="*/ 18 w 47"/>
                <a:gd name="T9" fmla="*/ 61 h 64"/>
                <a:gd name="T10" fmla="*/ 47 w 47"/>
                <a:gd name="T11" fmla="*/ 9 h 64"/>
                <a:gd name="T12" fmla="*/ 46 w 47"/>
                <a:gd name="T13" fmla="*/ 9 h 64"/>
                <a:gd name="T14" fmla="*/ 30 w 47"/>
                <a:gd name="T15" fmla="*/ 0 h 64"/>
                <a:gd name="T16" fmla="*/ 1 w 47"/>
                <a:gd name="T1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4">
                  <a:moveTo>
                    <a:pt x="1" y="53"/>
                  </a:moveTo>
                  <a:cubicBezTo>
                    <a:pt x="1" y="54"/>
                    <a:pt x="0" y="55"/>
                    <a:pt x="1" y="56"/>
                  </a:cubicBezTo>
                  <a:cubicBezTo>
                    <a:pt x="1" y="58"/>
                    <a:pt x="2" y="59"/>
                    <a:pt x="4" y="59"/>
                  </a:cubicBezTo>
                  <a:cubicBezTo>
                    <a:pt x="10" y="63"/>
                    <a:pt x="10" y="63"/>
                    <a:pt x="10" y="63"/>
                  </a:cubicBezTo>
                  <a:cubicBezTo>
                    <a:pt x="13" y="64"/>
                    <a:pt x="16" y="63"/>
                    <a:pt x="18" y="61"/>
                  </a:cubicBezTo>
                  <a:cubicBezTo>
                    <a:pt x="47" y="9"/>
                    <a:pt x="47" y="9"/>
                    <a:pt x="47" y="9"/>
                  </a:cubicBezTo>
                  <a:cubicBezTo>
                    <a:pt x="46" y="9"/>
                    <a:pt x="46" y="9"/>
                    <a:pt x="46" y="9"/>
                  </a:cubicBezTo>
                  <a:cubicBezTo>
                    <a:pt x="30" y="0"/>
                    <a:pt x="30" y="0"/>
                    <a:pt x="30" y="0"/>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83"/>
            <p:cNvSpPr>
              <a:spLocks/>
            </p:cNvSpPr>
            <p:nvPr/>
          </p:nvSpPr>
          <p:spPr bwMode="auto">
            <a:xfrm>
              <a:off x="3789870" y="3940749"/>
              <a:ext cx="26710" cy="35145"/>
            </a:xfrm>
            <a:custGeom>
              <a:avLst/>
              <a:gdLst>
                <a:gd name="T0" fmla="*/ 2 w 10"/>
                <a:gd name="T1" fmla="*/ 0 h 14"/>
                <a:gd name="T2" fmla="*/ 0 w 10"/>
                <a:gd name="T3" fmla="*/ 14 h 14"/>
                <a:gd name="T4" fmla="*/ 10 w 10"/>
                <a:gd name="T5" fmla="*/ 4 h 14"/>
                <a:gd name="T6" fmla="*/ 9 w 10"/>
                <a:gd name="T7" fmla="*/ 4 h 14"/>
                <a:gd name="T8" fmla="*/ 3 w 10"/>
                <a:gd name="T9" fmla="*/ 1 h 14"/>
                <a:gd name="T10" fmla="*/ 2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2" y="0"/>
                  </a:moveTo>
                  <a:cubicBezTo>
                    <a:pt x="0" y="14"/>
                    <a:pt x="0" y="14"/>
                    <a:pt x="0" y="14"/>
                  </a:cubicBezTo>
                  <a:cubicBezTo>
                    <a:pt x="10" y="4"/>
                    <a:pt x="10" y="4"/>
                    <a:pt x="10" y="4"/>
                  </a:cubicBezTo>
                  <a:cubicBezTo>
                    <a:pt x="10" y="4"/>
                    <a:pt x="10" y="4"/>
                    <a:pt x="9" y="4"/>
                  </a:cubicBezTo>
                  <a:cubicBezTo>
                    <a:pt x="3" y="1"/>
                    <a:pt x="3" y="1"/>
                    <a:pt x="3"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184"/>
            <p:cNvSpPr>
              <a:spLocks noEditPoints="1"/>
            </p:cNvSpPr>
            <p:nvPr/>
          </p:nvSpPr>
          <p:spPr bwMode="auto">
            <a:xfrm>
              <a:off x="3535426" y="3762216"/>
              <a:ext cx="454064" cy="333168"/>
            </a:xfrm>
            <a:custGeom>
              <a:avLst/>
              <a:gdLst>
                <a:gd name="T0" fmla="*/ 168 w 178"/>
                <a:gd name="T1" fmla="*/ 1 h 131"/>
                <a:gd name="T2" fmla="*/ 158 w 178"/>
                <a:gd name="T3" fmla="*/ 17 h 131"/>
                <a:gd name="T4" fmla="*/ 157 w 178"/>
                <a:gd name="T5" fmla="*/ 16 h 131"/>
                <a:gd name="T6" fmla="*/ 128 w 178"/>
                <a:gd name="T7" fmla="*/ 69 h 131"/>
                <a:gd name="T8" fmla="*/ 125 w 178"/>
                <a:gd name="T9" fmla="*/ 72 h 131"/>
                <a:gd name="T10" fmla="*/ 124 w 178"/>
                <a:gd name="T11" fmla="*/ 73 h 131"/>
                <a:gd name="T12" fmla="*/ 97 w 178"/>
                <a:gd name="T13" fmla="*/ 96 h 131"/>
                <a:gd name="T14" fmla="*/ 94 w 178"/>
                <a:gd name="T15" fmla="*/ 97 h 131"/>
                <a:gd name="T16" fmla="*/ 92 w 178"/>
                <a:gd name="T17" fmla="*/ 97 h 131"/>
                <a:gd name="T18" fmla="*/ 90 w 178"/>
                <a:gd name="T19" fmla="*/ 93 h 131"/>
                <a:gd name="T20" fmla="*/ 95 w 178"/>
                <a:gd name="T21" fmla="*/ 58 h 131"/>
                <a:gd name="T22" fmla="*/ 96 w 178"/>
                <a:gd name="T23" fmla="*/ 56 h 131"/>
                <a:gd name="T24" fmla="*/ 97 w 178"/>
                <a:gd name="T25" fmla="*/ 53 h 131"/>
                <a:gd name="T26" fmla="*/ 126 w 178"/>
                <a:gd name="T27" fmla="*/ 1 h 131"/>
                <a:gd name="T28" fmla="*/ 124 w 178"/>
                <a:gd name="T29" fmla="*/ 0 h 131"/>
                <a:gd name="T30" fmla="*/ 124 w 178"/>
                <a:gd name="T31" fmla="*/ 0 h 131"/>
                <a:gd name="T32" fmla="*/ 16 w 178"/>
                <a:gd name="T33" fmla="*/ 0 h 131"/>
                <a:gd name="T34" fmla="*/ 0 w 178"/>
                <a:gd name="T35" fmla="*/ 15 h 131"/>
                <a:gd name="T36" fmla="*/ 0 w 178"/>
                <a:gd name="T37" fmla="*/ 115 h 131"/>
                <a:gd name="T38" fmla="*/ 16 w 178"/>
                <a:gd name="T39" fmla="*/ 131 h 131"/>
                <a:gd name="T40" fmla="*/ 162 w 178"/>
                <a:gd name="T41" fmla="*/ 131 h 131"/>
                <a:gd name="T42" fmla="*/ 178 w 178"/>
                <a:gd name="T43" fmla="*/ 115 h 131"/>
                <a:gd name="T44" fmla="*/ 178 w 178"/>
                <a:gd name="T45" fmla="*/ 15 h 131"/>
                <a:gd name="T46" fmla="*/ 168 w 178"/>
                <a:gd name="T47" fmla="*/ 1 h 131"/>
                <a:gd name="T48" fmla="*/ 71 w 178"/>
                <a:gd name="T49" fmla="*/ 110 h 131"/>
                <a:gd name="T50" fmla="*/ 24 w 178"/>
                <a:gd name="T51" fmla="*/ 110 h 131"/>
                <a:gd name="T52" fmla="*/ 20 w 178"/>
                <a:gd name="T53" fmla="*/ 106 h 131"/>
                <a:gd name="T54" fmla="*/ 24 w 178"/>
                <a:gd name="T55" fmla="*/ 102 h 131"/>
                <a:gd name="T56" fmla="*/ 71 w 178"/>
                <a:gd name="T57" fmla="*/ 102 h 131"/>
                <a:gd name="T58" fmla="*/ 75 w 178"/>
                <a:gd name="T59" fmla="*/ 106 h 131"/>
                <a:gd name="T60" fmla="*/ 71 w 178"/>
                <a:gd name="T61" fmla="*/ 110 h 131"/>
                <a:gd name="T62" fmla="*/ 71 w 178"/>
                <a:gd name="T63" fmla="*/ 72 h 131"/>
                <a:gd name="T64" fmla="*/ 24 w 178"/>
                <a:gd name="T65" fmla="*/ 72 h 131"/>
                <a:gd name="T66" fmla="*/ 20 w 178"/>
                <a:gd name="T67" fmla="*/ 68 h 131"/>
                <a:gd name="T68" fmla="*/ 24 w 178"/>
                <a:gd name="T69" fmla="*/ 64 h 131"/>
                <a:gd name="T70" fmla="*/ 71 w 178"/>
                <a:gd name="T71" fmla="*/ 64 h 131"/>
                <a:gd name="T72" fmla="*/ 75 w 178"/>
                <a:gd name="T73" fmla="*/ 68 h 131"/>
                <a:gd name="T74" fmla="*/ 71 w 178"/>
                <a:gd name="T75" fmla="*/ 72 h 131"/>
                <a:gd name="T76" fmla="*/ 71 w 178"/>
                <a:gd name="T77" fmla="*/ 35 h 131"/>
                <a:gd name="T78" fmla="*/ 24 w 178"/>
                <a:gd name="T79" fmla="*/ 35 h 131"/>
                <a:gd name="T80" fmla="*/ 20 w 178"/>
                <a:gd name="T81" fmla="*/ 31 h 131"/>
                <a:gd name="T82" fmla="*/ 24 w 178"/>
                <a:gd name="T83" fmla="*/ 27 h 131"/>
                <a:gd name="T84" fmla="*/ 71 w 178"/>
                <a:gd name="T85" fmla="*/ 27 h 131"/>
                <a:gd name="T86" fmla="*/ 75 w 178"/>
                <a:gd name="T87" fmla="*/ 31 h 131"/>
                <a:gd name="T88" fmla="*/ 71 w 178"/>
                <a:gd name="T89"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131">
                  <a:moveTo>
                    <a:pt x="168" y="1"/>
                  </a:moveTo>
                  <a:cubicBezTo>
                    <a:pt x="158" y="17"/>
                    <a:pt x="158" y="17"/>
                    <a:pt x="158" y="17"/>
                  </a:cubicBezTo>
                  <a:cubicBezTo>
                    <a:pt x="157" y="16"/>
                    <a:pt x="157" y="16"/>
                    <a:pt x="157" y="16"/>
                  </a:cubicBezTo>
                  <a:cubicBezTo>
                    <a:pt x="128" y="69"/>
                    <a:pt x="128" y="69"/>
                    <a:pt x="128" y="69"/>
                  </a:cubicBezTo>
                  <a:cubicBezTo>
                    <a:pt x="127" y="70"/>
                    <a:pt x="126" y="71"/>
                    <a:pt x="125" y="72"/>
                  </a:cubicBezTo>
                  <a:cubicBezTo>
                    <a:pt x="125" y="72"/>
                    <a:pt x="125" y="73"/>
                    <a:pt x="124" y="73"/>
                  </a:cubicBezTo>
                  <a:cubicBezTo>
                    <a:pt x="97" y="96"/>
                    <a:pt x="97" y="96"/>
                    <a:pt x="97" y="96"/>
                  </a:cubicBezTo>
                  <a:cubicBezTo>
                    <a:pt x="96" y="97"/>
                    <a:pt x="95" y="97"/>
                    <a:pt x="94" y="97"/>
                  </a:cubicBezTo>
                  <a:cubicBezTo>
                    <a:pt x="94" y="97"/>
                    <a:pt x="93" y="97"/>
                    <a:pt x="92" y="97"/>
                  </a:cubicBezTo>
                  <a:cubicBezTo>
                    <a:pt x="91" y="96"/>
                    <a:pt x="90" y="94"/>
                    <a:pt x="90" y="93"/>
                  </a:cubicBezTo>
                  <a:cubicBezTo>
                    <a:pt x="95" y="58"/>
                    <a:pt x="95" y="58"/>
                    <a:pt x="95" y="58"/>
                  </a:cubicBezTo>
                  <a:cubicBezTo>
                    <a:pt x="95" y="57"/>
                    <a:pt x="96" y="57"/>
                    <a:pt x="96" y="56"/>
                  </a:cubicBezTo>
                  <a:cubicBezTo>
                    <a:pt x="96" y="55"/>
                    <a:pt x="97" y="54"/>
                    <a:pt x="97" y="53"/>
                  </a:cubicBezTo>
                  <a:cubicBezTo>
                    <a:pt x="126" y="1"/>
                    <a:pt x="126" y="1"/>
                    <a:pt x="126" y="1"/>
                  </a:cubicBezTo>
                  <a:cubicBezTo>
                    <a:pt x="124" y="0"/>
                    <a:pt x="124" y="0"/>
                    <a:pt x="124" y="0"/>
                  </a:cubicBezTo>
                  <a:cubicBezTo>
                    <a:pt x="124" y="0"/>
                    <a:pt x="124" y="0"/>
                    <a:pt x="124" y="0"/>
                  </a:cubicBezTo>
                  <a:cubicBezTo>
                    <a:pt x="16" y="0"/>
                    <a:pt x="16" y="0"/>
                    <a:pt x="16" y="0"/>
                  </a:cubicBezTo>
                  <a:cubicBezTo>
                    <a:pt x="7" y="0"/>
                    <a:pt x="0" y="7"/>
                    <a:pt x="0" y="15"/>
                  </a:cubicBezTo>
                  <a:cubicBezTo>
                    <a:pt x="0" y="115"/>
                    <a:pt x="0" y="115"/>
                    <a:pt x="0" y="115"/>
                  </a:cubicBezTo>
                  <a:cubicBezTo>
                    <a:pt x="0" y="124"/>
                    <a:pt x="7" y="131"/>
                    <a:pt x="16" y="131"/>
                  </a:cubicBezTo>
                  <a:cubicBezTo>
                    <a:pt x="162" y="131"/>
                    <a:pt x="162" y="131"/>
                    <a:pt x="162" y="131"/>
                  </a:cubicBezTo>
                  <a:cubicBezTo>
                    <a:pt x="171" y="131"/>
                    <a:pt x="178" y="124"/>
                    <a:pt x="178" y="115"/>
                  </a:cubicBezTo>
                  <a:cubicBezTo>
                    <a:pt x="178" y="15"/>
                    <a:pt x="178" y="15"/>
                    <a:pt x="178" y="15"/>
                  </a:cubicBezTo>
                  <a:cubicBezTo>
                    <a:pt x="178" y="9"/>
                    <a:pt x="174" y="3"/>
                    <a:pt x="168" y="1"/>
                  </a:cubicBezTo>
                  <a:close/>
                  <a:moveTo>
                    <a:pt x="71" y="110"/>
                  </a:moveTo>
                  <a:cubicBezTo>
                    <a:pt x="24" y="110"/>
                    <a:pt x="24" y="110"/>
                    <a:pt x="24" y="110"/>
                  </a:cubicBezTo>
                  <a:cubicBezTo>
                    <a:pt x="22" y="110"/>
                    <a:pt x="20" y="108"/>
                    <a:pt x="20" y="106"/>
                  </a:cubicBezTo>
                  <a:cubicBezTo>
                    <a:pt x="20" y="104"/>
                    <a:pt x="22" y="102"/>
                    <a:pt x="24" y="102"/>
                  </a:cubicBezTo>
                  <a:cubicBezTo>
                    <a:pt x="71" y="102"/>
                    <a:pt x="71" y="102"/>
                    <a:pt x="71" y="102"/>
                  </a:cubicBezTo>
                  <a:cubicBezTo>
                    <a:pt x="74" y="102"/>
                    <a:pt x="75" y="104"/>
                    <a:pt x="75" y="106"/>
                  </a:cubicBezTo>
                  <a:cubicBezTo>
                    <a:pt x="75" y="108"/>
                    <a:pt x="74" y="110"/>
                    <a:pt x="71" y="110"/>
                  </a:cubicBezTo>
                  <a:close/>
                  <a:moveTo>
                    <a:pt x="71" y="72"/>
                  </a:moveTo>
                  <a:cubicBezTo>
                    <a:pt x="24" y="72"/>
                    <a:pt x="24" y="72"/>
                    <a:pt x="24" y="72"/>
                  </a:cubicBezTo>
                  <a:cubicBezTo>
                    <a:pt x="22" y="72"/>
                    <a:pt x="20" y="71"/>
                    <a:pt x="20" y="68"/>
                  </a:cubicBezTo>
                  <a:cubicBezTo>
                    <a:pt x="20" y="66"/>
                    <a:pt x="22" y="64"/>
                    <a:pt x="24" y="64"/>
                  </a:cubicBezTo>
                  <a:cubicBezTo>
                    <a:pt x="71" y="64"/>
                    <a:pt x="71" y="64"/>
                    <a:pt x="71" y="64"/>
                  </a:cubicBezTo>
                  <a:cubicBezTo>
                    <a:pt x="74" y="64"/>
                    <a:pt x="75" y="66"/>
                    <a:pt x="75" y="68"/>
                  </a:cubicBezTo>
                  <a:cubicBezTo>
                    <a:pt x="75" y="71"/>
                    <a:pt x="74" y="72"/>
                    <a:pt x="71" y="72"/>
                  </a:cubicBezTo>
                  <a:close/>
                  <a:moveTo>
                    <a:pt x="71" y="35"/>
                  </a:moveTo>
                  <a:cubicBezTo>
                    <a:pt x="24" y="35"/>
                    <a:pt x="24" y="35"/>
                    <a:pt x="24" y="35"/>
                  </a:cubicBezTo>
                  <a:cubicBezTo>
                    <a:pt x="22" y="35"/>
                    <a:pt x="20" y="33"/>
                    <a:pt x="20" y="31"/>
                  </a:cubicBezTo>
                  <a:cubicBezTo>
                    <a:pt x="20" y="29"/>
                    <a:pt x="22" y="27"/>
                    <a:pt x="24" y="27"/>
                  </a:cubicBezTo>
                  <a:cubicBezTo>
                    <a:pt x="71" y="27"/>
                    <a:pt x="71" y="27"/>
                    <a:pt x="71" y="27"/>
                  </a:cubicBezTo>
                  <a:cubicBezTo>
                    <a:pt x="74" y="27"/>
                    <a:pt x="75" y="29"/>
                    <a:pt x="75" y="31"/>
                  </a:cubicBezTo>
                  <a:cubicBezTo>
                    <a:pt x="75" y="33"/>
                    <a:pt x="74" y="35"/>
                    <a:pt x="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185"/>
            <p:cNvSpPr>
              <a:spLocks/>
            </p:cNvSpPr>
            <p:nvPr/>
          </p:nvSpPr>
          <p:spPr bwMode="auto">
            <a:xfrm>
              <a:off x="3899520" y="3763622"/>
              <a:ext cx="40768" cy="15464"/>
            </a:xfrm>
            <a:custGeom>
              <a:avLst/>
              <a:gdLst>
                <a:gd name="T0" fmla="*/ 13 w 29"/>
                <a:gd name="T1" fmla="*/ 6 h 11"/>
                <a:gd name="T2" fmla="*/ 22 w 29"/>
                <a:gd name="T3" fmla="*/ 11 h 11"/>
                <a:gd name="T4" fmla="*/ 29 w 29"/>
                <a:gd name="T5" fmla="*/ 0 h 11"/>
                <a:gd name="T6" fmla="*/ 0 w 29"/>
                <a:gd name="T7" fmla="*/ 0 h 11"/>
                <a:gd name="T8" fmla="*/ 13 w 29"/>
                <a:gd name="T9" fmla="*/ 6 h 11"/>
              </a:gdLst>
              <a:ahLst/>
              <a:cxnLst>
                <a:cxn ang="0">
                  <a:pos x="T0" y="T1"/>
                </a:cxn>
                <a:cxn ang="0">
                  <a:pos x="T2" y="T3"/>
                </a:cxn>
                <a:cxn ang="0">
                  <a:pos x="T4" y="T5"/>
                </a:cxn>
                <a:cxn ang="0">
                  <a:pos x="T6" y="T7"/>
                </a:cxn>
                <a:cxn ang="0">
                  <a:pos x="T8" y="T9"/>
                </a:cxn>
              </a:cxnLst>
              <a:rect l="0" t="0" r="r" b="b"/>
              <a:pathLst>
                <a:path w="29" h="11">
                  <a:moveTo>
                    <a:pt x="13" y="6"/>
                  </a:moveTo>
                  <a:lnTo>
                    <a:pt x="22" y="11"/>
                  </a:lnTo>
                  <a:lnTo>
                    <a:pt x="29" y="0"/>
                  </a:lnTo>
                  <a:lnTo>
                    <a:pt x="0" y="0"/>
                  </a:lnTo>
                  <a:lnTo>
                    <a:pt x="1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1" name="文本框 50"/>
          <p:cNvSpPr txBox="1"/>
          <p:nvPr/>
        </p:nvSpPr>
        <p:spPr>
          <a:xfrm>
            <a:off x="1461499"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加强管理</a:t>
            </a:r>
          </a:p>
        </p:txBody>
      </p:sp>
      <p:sp>
        <p:nvSpPr>
          <p:cNvPr id="52" name="文本框 51"/>
          <p:cNvSpPr txBox="1"/>
          <p:nvPr/>
        </p:nvSpPr>
        <p:spPr>
          <a:xfrm>
            <a:off x="3966091"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提升专业</a:t>
            </a:r>
          </a:p>
        </p:txBody>
      </p:sp>
      <p:sp>
        <p:nvSpPr>
          <p:cNvPr id="53" name="文本框 52"/>
          <p:cNvSpPr txBox="1"/>
          <p:nvPr/>
        </p:nvSpPr>
        <p:spPr>
          <a:xfrm>
            <a:off x="6543835"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营销管理</a:t>
            </a:r>
          </a:p>
        </p:txBody>
      </p:sp>
      <p:sp>
        <p:nvSpPr>
          <p:cNvPr id="54" name="文本框 53"/>
          <p:cNvSpPr txBox="1"/>
          <p:nvPr/>
        </p:nvSpPr>
        <p:spPr>
          <a:xfrm>
            <a:off x="9085003"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技术指标</a:t>
            </a:r>
          </a:p>
        </p:txBody>
      </p:sp>
      <p:sp>
        <p:nvSpPr>
          <p:cNvPr id="55" name="文本框 54">
            <a:extLst>
              <a:ext uri="{FF2B5EF4-FFF2-40B4-BE49-F238E27FC236}">
                <a16:creationId xmlns:a16="http://schemas.microsoft.com/office/drawing/2014/main" id="{D7253455-99BE-4A79-9EB1-0B3D08BBB575}"/>
              </a:ext>
            </a:extLst>
          </p:cNvPr>
          <p:cNvSpPr txBox="1"/>
          <p:nvPr/>
        </p:nvSpPr>
        <p:spPr>
          <a:xfrm>
            <a:off x="1702521" y="4974359"/>
            <a:ext cx="9508023" cy="1980286"/>
          </a:xfrm>
          <a:prstGeom prst="rect">
            <a:avLst/>
          </a:prstGeom>
          <a:noFill/>
        </p:spPr>
        <p:txBody>
          <a:bodyPr wrap="square" rtlCol="0">
            <a:spAutoFit/>
          </a:bodyPr>
          <a:lstStyle/>
          <a:p>
            <a:pPr algn="just">
              <a:lnSpc>
                <a:spcPct val="200000"/>
              </a:lnSpc>
            </a:pPr>
            <a:r>
              <a:rPr lang="zh-CN" altLang="en-US" sz="1000" dirty="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解说所提炼的核心概念。点击输入简要文字解说，解说文字尽量概括精炼，不用多余的文字修饰简洁精准的 解说所提炼的核心概念。点击输入简要文字解说说文字尽量概括精炼，不用多余的文字修饰洁精准的 解说所提炼的核心概念。</a:t>
            </a:r>
          </a:p>
          <a:p>
            <a:pPr algn="just">
              <a:lnSpc>
                <a:spcPct val="200000"/>
              </a:lnSpc>
            </a:pPr>
            <a:endParaRPr lang="zh-CN" altLang="en-US" sz="1067" dirty="0">
              <a:solidFill>
                <a:srgbClr val="686769"/>
              </a:solidFill>
              <a:cs typeface="+mn-ea"/>
              <a:sym typeface="+mn-lt"/>
            </a:endParaRPr>
          </a:p>
          <a:p>
            <a:pPr algn="just">
              <a:lnSpc>
                <a:spcPct val="200000"/>
              </a:lnSpc>
            </a:pP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56" name="矩形 55"/>
          <p:cNvSpPr/>
          <p:nvPr/>
        </p:nvSpPr>
        <p:spPr>
          <a:xfrm>
            <a:off x="1704057" y="4518746"/>
            <a:ext cx="2262158"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项目业务拓展的标准</a:t>
            </a:r>
            <a:endParaRPr lang="en-US" altLang="zh-CN" b="1" dirty="0">
              <a:solidFill>
                <a:schemeClr val="tx1">
                  <a:lumMod val="85000"/>
                  <a:lumOff val="15000"/>
                </a:schemeClr>
              </a:solidFill>
              <a:cs typeface="+mn-ea"/>
              <a:sym typeface="+mn-lt"/>
            </a:endParaRPr>
          </a:p>
        </p:txBody>
      </p:sp>
      <p:grpSp>
        <p:nvGrpSpPr>
          <p:cNvPr id="62" name="组合 61"/>
          <p:cNvGrpSpPr/>
          <p:nvPr/>
        </p:nvGrpSpPr>
        <p:grpSpPr>
          <a:xfrm>
            <a:off x="3320458" y="458741"/>
            <a:ext cx="5572519" cy="785143"/>
            <a:chOff x="1679798" y="438128"/>
            <a:chExt cx="5572519" cy="785143"/>
          </a:xfrm>
        </p:grpSpPr>
        <p:sp>
          <p:nvSpPr>
            <p:cNvPr id="63" name="文本框 62"/>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工作不足之处</a:t>
              </a:r>
            </a:p>
          </p:txBody>
        </p:sp>
        <p:sp>
          <p:nvSpPr>
            <p:cNvPr id="64" name="文本框 63"/>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78236009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 presetClass="entr" presetSubtype="2"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1+#ppt_w/2"/>
                                          </p:val>
                                        </p:tav>
                                        <p:tav tm="100000">
                                          <p:val>
                                            <p:strVal val="#ppt_x"/>
                                          </p:val>
                                        </p:tav>
                                      </p:tavLst>
                                    </p:anim>
                                    <p:anim calcmode="lin" valueType="num">
                                      <p:cBhvr additive="base">
                                        <p:cTn id="11" dur="500" fill="hold"/>
                                        <p:tgtEl>
                                          <p:spTgt spid="4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1+#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1+#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75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par>
                          <p:cTn id="60" fill="hold">
                            <p:stCondLst>
                              <p:cond delay="1250"/>
                            </p:stCondLst>
                            <p:childTnLst>
                              <p:par>
                                <p:cTn id="61" presetID="42"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strVal val="#ppt_x"/>
                                          </p:val>
                                        </p:tav>
                                        <p:tav tm="100000">
                                          <p:val>
                                            <p:strVal val="#ppt_x"/>
                                          </p:val>
                                        </p:tav>
                                      </p:tavLst>
                                    </p:anim>
                                    <p:anim calcmode="lin" valueType="num">
                                      <p:cBhvr>
                                        <p:cTn id="6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animBg="1"/>
      <p:bldP spid="48" grpId="0" animBg="1"/>
      <p:bldP spid="49" grpId="0" animBg="1"/>
      <p:bldP spid="50"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2185437" y="8368"/>
            <a:ext cx="7810882" cy="2490039"/>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a:gsLst>
              <a:gs pos="0">
                <a:srgbClr val="B6D3B7">
                  <a:alpha val="0"/>
                </a:srgbClr>
              </a:gs>
              <a:gs pos="100000">
                <a:srgbClr val="77B6BF">
                  <a:alpha val="5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E1A9D17F-ABE9-4309-AF1D-DA6FAA76E65E}"/>
              </a:ext>
            </a:extLst>
          </p:cNvPr>
          <p:cNvSpPr txBox="1"/>
          <p:nvPr/>
        </p:nvSpPr>
        <p:spPr>
          <a:xfrm>
            <a:off x="5290218" y="459223"/>
            <a:ext cx="1968458" cy="1015663"/>
          </a:xfrm>
          <a:prstGeom prst="rect">
            <a:avLst/>
          </a:prstGeom>
          <a:noFill/>
        </p:spPr>
        <p:txBody>
          <a:bodyPr vert="horz" wrap="square" rtlCol="0">
            <a:spAutoFit/>
          </a:bodyPr>
          <a:lstStyle/>
          <a:p>
            <a:pPr algn="ctr"/>
            <a:r>
              <a:rPr lang="zh-CN" altLang="en-US" sz="6000" dirty="0">
                <a:gradFill>
                  <a:gsLst>
                    <a:gs pos="0">
                      <a:srgbClr val="92BFB5"/>
                    </a:gs>
                    <a:gs pos="100000">
                      <a:srgbClr val="52A4AE"/>
                    </a:gs>
                  </a:gsLst>
                  <a:lin ang="2700000" scaled="0"/>
                </a:gradFill>
                <a:effectLst>
                  <a:outerShdw blurRad="25400" dist="25400" dir="2700000" algn="tl">
                    <a:srgbClr val="000000">
                      <a:alpha val="25000"/>
                    </a:srgbClr>
                  </a:outerShdw>
                </a:effectLst>
                <a:cs typeface="+mn-ea"/>
                <a:sym typeface="+mn-lt"/>
              </a:rPr>
              <a:t>目录</a:t>
            </a:r>
          </a:p>
        </p:txBody>
      </p:sp>
      <p:sp>
        <p:nvSpPr>
          <p:cNvPr id="41" name="文本框 40">
            <a:extLst>
              <a:ext uri="{FF2B5EF4-FFF2-40B4-BE49-F238E27FC236}">
                <a16:creationId xmlns:a16="http://schemas.microsoft.com/office/drawing/2014/main" id="{AC7535D0-0F19-4D70-A930-67D08CBB0FB6}"/>
              </a:ext>
            </a:extLst>
          </p:cNvPr>
          <p:cNvSpPr txBox="1"/>
          <p:nvPr/>
        </p:nvSpPr>
        <p:spPr>
          <a:xfrm rot="16200000">
            <a:off x="6028228" y="457021"/>
            <a:ext cx="492443" cy="2358596"/>
          </a:xfrm>
          <a:prstGeom prst="rect">
            <a:avLst/>
          </a:prstGeom>
          <a:noFill/>
        </p:spPr>
        <p:txBody>
          <a:bodyPr vert="eaVert" wrap="square" rtlCol="0">
            <a:spAutoFit/>
          </a:bodyPr>
          <a:lstStyle/>
          <a:p>
            <a:pPr algn="dist"/>
            <a:r>
              <a:rPr lang="en-US" altLang="zh-CN" sz="2000" dirty="0">
                <a:solidFill>
                  <a:schemeClr val="tx1">
                    <a:lumMod val="85000"/>
                    <a:lumOff val="15000"/>
                  </a:schemeClr>
                </a:solidFill>
                <a:effectLst>
                  <a:outerShdw blurRad="25400" dist="25400" dir="2700000" algn="tl">
                    <a:srgbClr val="000000">
                      <a:alpha val="25000"/>
                    </a:srgbClr>
                  </a:outerShdw>
                </a:effectLst>
                <a:cs typeface="+mn-ea"/>
                <a:sym typeface="+mn-lt"/>
              </a:rPr>
              <a:t>CONTENTS</a:t>
            </a:r>
            <a:endParaRPr lang="zh-CN" altLang="en-US" sz="20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grpSp>
        <p:nvGrpSpPr>
          <p:cNvPr id="10" name="组合 9"/>
          <p:cNvGrpSpPr/>
          <p:nvPr/>
        </p:nvGrpSpPr>
        <p:grpSpPr>
          <a:xfrm>
            <a:off x="2852152" y="3401497"/>
            <a:ext cx="2956544" cy="779040"/>
            <a:chOff x="6914054" y="1071705"/>
            <a:chExt cx="2956544" cy="779040"/>
          </a:xfrm>
        </p:grpSpPr>
        <p:sp>
          <p:nvSpPr>
            <p:cNvPr id="7" name="文本框 6"/>
            <p:cNvSpPr txBox="1"/>
            <p:nvPr/>
          </p:nvSpPr>
          <p:spPr>
            <a:xfrm>
              <a:off x="6914054" y="1071705"/>
              <a:ext cx="20313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岗位工作概述</a:t>
              </a:r>
            </a:p>
          </p:txBody>
        </p:sp>
        <p:sp>
          <p:nvSpPr>
            <p:cNvPr id="34" name="矩形 33">
              <a:extLst>
                <a:ext uri="{FF2B5EF4-FFF2-40B4-BE49-F238E27FC236}">
                  <a16:creationId xmlns:a16="http://schemas.microsoft.com/office/drawing/2014/main" id="{49B9E682-55FA-4EFE-B944-C574287A5FDE}"/>
                </a:ext>
              </a:extLst>
            </p:cNvPr>
            <p:cNvSpPr/>
            <p:nvPr/>
          </p:nvSpPr>
          <p:spPr bwMode="auto">
            <a:xfrm>
              <a:off x="6958481" y="1462947"/>
              <a:ext cx="2912117"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a:t>
              </a:r>
              <a:endParaRPr lang="zh-CN" altLang="en-US" sz="800" dirty="0">
                <a:solidFill>
                  <a:schemeClr val="tx1">
                    <a:lumMod val="50000"/>
                    <a:lumOff val="50000"/>
                  </a:schemeClr>
                </a:solidFill>
                <a:cs typeface="+mn-ea"/>
                <a:sym typeface="+mn-lt"/>
              </a:endParaRPr>
            </a:p>
          </p:txBody>
        </p:sp>
      </p:grpSp>
      <p:grpSp>
        <p:nvGrpSpPr>
          <p:cNvPr id="12" name="组合 11"/>
          <p:cNvGrpSpPr/>
          <p:nvPr/>
        </p:nvGrpSpPr>
        <p:grpSpPr>
          <a:xfrm>
            <a:off x="1569850" y="3434559"/>
            <a:ext cx="1008284" cy="700477"/>
            <a:chOff x="5871092" y="1184851"/>
            <a:chExt cx="1008284" cy="700477"/>
          </a:xfrm>
        </p:grpSpPr>
        <p:grpSp>
          <p:nvGrpSpPr>
            <p:cNvPr id="9" name="组合 8"/>
            <p:cNvGrpSpPr/>
            <p:nvPr/>
          </p:nvGrpSpPr>
          <p:grpSpPr>
            <a:xfrm>
              <a:off x="5871092" y="1184851"/>
              <a:ext cx="700479" cy="700477"/>
              <a:chOff x="5953785" y="1232361"/>
              <a:chExt cx="605464" cy="605462"/>
            </a:xfrm>
          </p:grpSpPr>
          <p:sp>
            <p:nvSpPr>
              <p:cNvPr id="38" name="椭圆 3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9" name="TextBox 11">
                <a:extLst>
                  <a:ext uri="{FF2B5EF4-FFF2-40B4-BE49-F238E27FC236}">
                    <a16:creationId xmlns:a16="http://schemas.microsoft.com/office/drawing/2014/main" id="{91278FD8-3CF4-41D6-952E-9BA296858D03}"/>
                  </a:ext>
                </a:extLst>
              </p:cNvPr>
              <p:cNvSpPr txBox="1"/>
              <p:nvPr/>
            </p:nvSpPr>
            <p:spPr>
              <a:xfrm>
                <a:off x="6019149"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01</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11" name="等腰三角形 10"/>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2" name="组合 91"/>
          <p:cNvGrpSpPr/>
          <p:nvPr/>
        </p:nvGrpSpPr>
        <p:grpSpPr>
          <a:xfrm>
            <a:off x="8114038" y="3401497"/>
            <a:ext cx="2956544" cy="779040"/>
            <a:chOff x="6914054" y="1071705"/>
            <a:chExt cx="2956544" cy="779040"/>
          </a:xfrm>
        </p:grpSpPr>
        <p:sp>
          <p:nvSpPr>
            <p:cNvPr id="93" name="文本框 92"/>
            <p:cNvSpPr txBox="1"/>
            <p:nvPr/>
          </p:nvSpPr>
          <p:spPr>
            <a:xfrm>
              <a:off x="6914054" y="1071705"/>
              <a:ext cx="20313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工作完成情况</a:t>
              </a:r>
            </a:p>
          </p:txBody>
        </p:sp>
        <p:sp>
          <p:nvSpPr>
            <p:cNvPr id="94" name="矩形 93">
              <a:extLst>
                <a:ext uri="{FF2B5EF4-FFF2-40B4-BE49-F238E27FC236}">
                  <a16:creationId xmlns:a16="http://schemas.microsoft.com/office/drawing/2014/main" id="{49B9E682-55FA-4EFE-B944-C574287A5FDE}"/>
                </a:ext>
              </a:extLst>
            </p:cNvPr>
            <p:cNvSpPr/>
            <p:nvPr/>
          </p:nvSpPr>
          <p:spPr bwMode="auto">
            <a:xfrm>
              <a:off x="6958481" y="1462947"/>
              <a:ext cx="2912117"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 </a:t>
              </a:r>
              <a:endParaRPr lang="zh-CN" altLang="en-US" sz="800" dirty="0">
                <a:solidFill>
                  <a:schemeClr val="tx1">
                    <a:lumMod val="50000"/>
                    <a:lumOff val="50000"/>
                  </a:schemeClr>
                </a:solidFill>
                <a:cs typeface="+mn-ea"/>
                <a:sym typeface="+mn-lt"/>
              </a:endParaRPr>
            </a:p>
          </p:txBody>
        </p:sp>
      </p:grpSp>
      <p:grpSp>
        <p:nvGrpSpPr>
          <p:cNvPr id="95" name="组合 94"/>
          <p:cNvGrpSpPr/>
          <p:nvPr/>
        </p:nvGrpSpPr>
        <p:grpSpPr>
          <a:xfrm>
            <a:off x="6831736" y="3434559"/>
            <a:ext cx="1008284" cy="700477"/>
            <a:chOff x="5871092" y="1184851"/>
            <a:chExt cx="1008284" cy="700477"/>
          </a:xfrm>
        </p:grpSpPr>
        <p:grpSp>
          <p:nvGrpSpPr>
            <p:cNvPr id="96" name="组合 95"/>
            <p:cNvGrpSpPr/>
            <p:nvPr/>
          </p:nvGrpSpPr>
          <p:grpSpPr>
            <a:xfrm>
              <a:off x="5871092" y="1184851"/>
              <a:ext cx="700479" cy="700477"/>
              <a:chOff x="5953785" y="1232361"/>
              <a:chExt cx="605464" cy="605462"/>
            </a:xfrm>
          </p:grpSpPr>
          <p:sp>
            <p:nvSpPr>
              <p:cNvPr id="98" name="椭圆 9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99" name="TextBox 11">
                <a:extLst>
                  <a:ext uri="{FF2B5EF4-FFF2-40B4-BE49-F238E27FC236}">
                    <a16:creationId xmlns:a16="http://schemas.microsoft.com/office/drawing/2014/main" id="{91278FD8-3CF4-41D6-952E-9BA296858D03}"/>
                  </a:ext>
                </a:extLst>
              </p:cNvPr>
              <p:cNvSpPr txBox="1"/>
              <p:nvPr/>
            </p:nvSpPr>
            <p:spPr>
              <a:xfrm>
                <a:off x="6019147"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02</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97" name="等腰三角形 96"/>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0" name="组合 99"/>
          <p:cNvGrpSpPr/>
          <p:nvPr/>
        </p:nvGrpSpPr>
        <p:grpSpPr>
          <a:xfrm>
            <a:off x="2896934" y="5009010"/>
            <a:ext cx="2897566" cy="779040"/>
            <a:chOff x="6914054" y="1071705"/>
            <a:chExt cx="2897566" cy="779040"/>
          </a:xfrm>
        </p:grpSpPr>
        <p:sp>
          <p:nvSpPr>
            <p:cNvPr id="101" name="文本框 100"/>
            <p:cNvSpPr txBox="1"/>
            <p:nvPr/>
          </p:nvSpPr>
          <p:spPr>
            <a:xfrm>
              <a:off x="6914054" y="1071705"/>
              <a:ext cx="20313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工作不足之处</a:t>
              </a:r>
            </a:p>
          </p:txBody>
        </p:sp>
        <p:sp>
          <p:nvSpPr>
            <p:cNvPr id="102" name="矩形 101">
              <a:extLst>
                <a:ext uri="{FF2B5EF4-FFF2-40B4-BE49-F238E27FC236}">
                  <a16:creationId xmlns:a16="http://schemas.microsoft.com/office/drawing/2014/main" id="{49B9E682-55FA-4EFE-B944-C574287A5FDE}"/>
                </a:ext>
              </a:extLst>
            </p:cNvPr>
            <p:cNvSpPr/>
            <p:nvPr/>
          </p:nvSpPr>
          <p:spPr bwMode="auto">
            <a:xfrm>
              <a:off x="6958481" y="1462947"/>
              <a:ext cx="2853139"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 </a:t>
              </a:r>
              <a:endParaRPr lang="zh-CN" altLang="en-US" sz="800" dirty="0">
                <a:solidFill>
                  <a:schemeClr val="tx1">
                    <a:lumMod val="50000"/>
                    <a:lumOff val="50000"/>
                  </a:schemeClr>
                </a:solidFill>
                <a:cs typeface="+mn-ea"/>
                <a:sym typeface="+mn-lt"/>
              </a:endParaRPr>
            </a:p>
          </p:txBody>
        </p:sp>
      </p:grpSp>
      <p:grpSp>
        <p:nvGrpSpPr>
          <p:cNvPr id="103" name="组合 102"/>
          <p:cNvGrpSpPr/>
          <p:nvPr/>
        </p:nvGrpSpPr>
        <p:grpSpPr>
          <a:xfrm>
            <a:off x="1614632" y="5042072"/>
            <a:ext cx="1008284" cy="700477"/>
            <a:chOff x="5871092" y="1184851"/>
            <a:chExt cx="1008284" cy="700477"/>
          </a:xfrm>
        </p:grpSpPr>
        <p:grpSp>
          <p:nvGrpSpPr>
            <p:cNvPr id="104" name="组合 103"/>
            <p:cNvGrpSpPr/>
            <p:nvPr/>
          </p:nvGrpSpPr>
          <p:grpSpPr>
            <a:xfrm>
              <a:off x="5871092" y="1184851"/>
              <a:ext cx="700479" cy="700477"/>
              <a:chOff x="5953785" y="1232361"/>
              <a:chExt cx="605464" cy="605462"/>
            </a:xfrm>
          </p:grpSpPr>
          <p:sp>
            <p:nvSpPr>
              <p:cNvPr id="106" name="椭圆 105">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07" name="TextBox 11">
                <a:extLst>
                  <a:ext uri="{FF2B5EF4-FFF2-40B4-BE49-F238E27FC236}">
                    <a16:creationId xmlns:a16="http://schemas.microsoft.com/office/drawing/2014/main" id="{91278FD8-3CF4-41D6-952E-9BA296858D03}"/>
                  </a:ext>
                </a:extLst>
              </p:cNvPr>
              <p:cNvSpPr txBox="1"/>
              <p:nvPr/>
            </p:nvSpPr>
            <p:spPr>
              <a:xfrm>
                <a:off x="6019147"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03</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105" name="等腰三角形 104"/>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8" name="组合 107"/>
          <p:cNvGrpSpPr/>
          <p:nvPr/>
        </p:nvGrpSpPr>
        <p:grpSpPr>
          <a:xfrm>
            <a:off x="8114039" y="5009010"/>
            <a:ext cx="3068562" cy="766538"/>
            <a:chOff x="6914054" y="1071705"/>
            <a:chExt cx="3068562" cy="766538"/>
          </a:xfrm>
        </p:grpSpPr>
        <p:sp>
          <p:nvSpPr>
            <p:cNvPr id="109" name="文本框 108"/>
            <p:cNvSpPr txBox="1"/>
            <p:nvPr/>
          </p:nvSpPr>
          <p:spPr>
            <a:xfrm>
              <a:off x="6914054" y="1071705"/>
              <a:ext cx="2031325"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未来工作计划</a:t>
              </a:r>
            </a:p>
          </p:txBody>
        </p:sp>
        <p:sp>
          <p:nvSpPr>
            <p:cNvPr id="110" name="矩形 109">
              <a:extLst>
                <a:ext uri="{FF2B5EF4-FFF2-40B4-BE49-F238E27FC236}">
                  <a16:creationId xmlns:a16="http://schemas.microsoft.com/office/drawing/2014/main" id="{49B9E682-55FA-4EFE-B944-C574287A5FDE}"/>
                </a:ext>
              </a:extLst>
            </p:cNvPr>
            <p:cNvSpPr/>
            <p:nvPr/>
          </p:nvSpPr>
          <p:spPr bwMode="auto">
            <a:xfrm>
              <a:off x="6958482" y="1462947"/>
              <a:ext cx="3024134" cy="375296"/>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 </a:t>
              </a:r>
              <a:endParaRPr lang="zh-CN" altLang="en-US" sz="800" dirty="0">
                <a:solidFill>
                  <a:schemeClr val="tx1">
                    <a:lumMod val="50000"/>
                    <a:lumOff val="50000"/>
                  </a:schemeClr>
                </a:solidFill>
                <a:cs typeface="+mn-ea"/>
                <a:sym typeface="+mn-lt"/>
              </a:endParaRPr>
            </a:p>
          </p:txBody>
        </p:sp>
      </p:grpSp>
      <p:grpSp>
        <p:nvGrpSpPr>
          <p:cNvPr id="111" name="组合 110"/>
          <p:cNvGrpSpPr/>
          <p:nvPr/>
        </p:nvGrpSpPr>
        <p:grpSpPr>
          <a:xfrm>
            <a:off x="6831737" y="5042072"/>
            <a:ext cx="1008284" cy="700477"/>
            <a:chOff x="5871092" y="1184851"/>
            <a:chExt cx="1008284" cy="700477"/>
          </a:xfrm>
        </p:grpSpPr>
        <p:grpSp>
          <p:nvGrpSpPr>
            <p:cNvPr id="112" name="组合 111"/>
            <p:cNvGrpSpPr/>
            <p:nvPr/>
          </p:nvGrpSpPr>
          <p:grpSpPr>
            <a:xfrm>
              <a:off x="5871092" y="1184851"/>
              <a:ext cx="700479" cy="700477"/>
              <a:chOff x="5953785" y="1232361"/>
              <a:chExt cx="605464" cy="605462"/>
            </a:xfrm>
          </p:grpSpPr>
          <p:sp>
            <p:nvSpPr>
              <p:cNvPr id="114" name="椭圆 113">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15" name="TextBox 11">
                <a:extLst>
                  <a:ext uri="{FF2B5EF4-FFF2-40B4-BE49-F238E27FC236}">
                    <a16:creationId xmlns:a16="http://schemas.microsoft.com/office/drawing/2014/main" id="{91278FD8-3CF4-41D6-952E-9BA296858D03}"/>
                  </a:ext>
                </a:extLst>
              </p:cNvPr>
              <p:cNvSpPr txBox="1"/>
              <p:nvPr/>
            </p:nvSpPr>
            <p:spPr>
              <a:xfrm>
                <a:off x="6019148"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04</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113" name="等腰三角形 112"/>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等腰三角形 21"/>
          <p:cNvSpPr/>
          <p:nvPr/>
        </p:nvSpPr>
        <p:spPr>
          <a:xfrm rot="19016716">
            <a:off x="4406591" y="746458"/>
            <a:ext cx="305137" cy="22096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等腰三角形 21"/>
          <p:cNvSpPr/>
          <p:nvPr/>
        </p:nvSpPr>
        <p:spPr>
          <a:xfrm rot="4769635">
            <a:off x="7522232" y="360418"/>
            <a:ext cx="283544" cy="197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等腰三角形 21"/>
          <p:cNvSpPr/>
          <p:nvPr/>
        </p:nvSpPr>
        <p:spPr>
          <a:xfrm rot="17104780">
            <a:off x="11024259" y="6227990"/>
            <a:ext cx="241857" cy="22297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811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700">
        <p15:prstTrans prst="airplane"/>
      </p:transition>
    </mc:Choice>
    <mc:Fallback xmlns="">
      <p:transition spd="slow" advClick="0" advTm="67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Effect transition="in" filter="fade">
                                      <p:cBhvr>
                                        <p:cTn id="12" dur="500"/>
                                        <p:tgtEl>
                                          <p:spTgt spid="4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750"/>
                                        <p:tgtEl>
                                          <p:spTgt spid="41"/>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750"/>
                                        <p:tgtEl>
                                          <p:spTgt spid="40"/>
                                        </p:tgtEl>
                                      </p:cBhvr>
                                    </p:animEffect>
                                  </p:childTnLst>
                                </p:cTn>
                              </p:par>
                              <p:par>
                                <p:cTn id="29" presetID="2" presetClass="entr" presetSubtype="8"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0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25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500" fill="hold"/>
                                        <p:tgtEl>
                                          <p:spTgt spid="95"/>
                                        </p:tgtEl>
                                        <p:attrNameLst>
                                          <p:attrName>ppt_x</p:attrName>
                                        </p:attrNameLst>
                                      </p:cBhvr>
                                      <p:tavLst>
                                        <p:tav tm="0">
                                          <p:val>
                                            <p:strVal val="0-#ppt_w/2"/>
                                          </p:val>
                                        </p:tav>
                                        <p:tav tm="100000">
                                          <p:val>
                                            <p:strVal val="#ppt_x"/>
                                          </p:val>
                                        </p:tav>
                                      </p:tavLst>
                                    </p:anim>
                                    <p:anim calcmode="lin" valueType="num">
                                      <p:cBhvr additive="base">
                                        <p:cTn id="40" dur="500" fill="hold"/>
                                        <p:tgtEl>
                                          <p:spTgt spid="9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125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500" fill="hold"/>
                                        <p:tgtEl>
                                          <p:spTgt spid="103"/>
                                        </p:tgtEl>
                                        <p:attrNameLst>
                                          <p:attrName>ppt_x</p:attrName>
                                        </p:attrNameLst>
                                      </p:cBhvr>
                                      <p:tavLst>
                                        <p:tav tm="0">
                                          <p:val>
                                            <p:strVal val="0-#ppt_w/2"/>
                                          </p:val>
                                        </p:tav>
                                        <p:tav tm="100000">
                                          <p:val>
                                            <p:strVal val="#ppt_x"/>
                                          </p:val>
                                        </p:tav>
                                      </p:tavLst>
                                    </p:anim>
                                    <p:anim calcmode="lin" valueType="num">
                                      <p:cBhvr additive="base">
                                        <p:cTn id="48" dur="500" fill="hold"/>
                                        <p:tgtEl>
                                          <p:spTgt spid="10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500"/>
                                  </p:stCondLst>
                                  <p:childTnLst>
                                    <p:set>
                                      <p:cBhvr>
                                        <p:cTn id="50" dur="1" fill="hold">
                                          <p:stCondLst>
                                            <p:cond delay="0"/>
                                          </p:stCondLst>
                                        </p:cTn>
                                        <p:tgtEl>
                                          <p:spTgt spid="100"/>
                                        </p:tgtEl>
                                        <p:attrNameLst>
                                          <p:attrName>style.visibility</p:attrName>
                                        </p:attrNameLst>
                                      </p:cBhvr>
                                      <p:to>
                                        <p:strVal val="visible"/>
                                      </p:to>
                                    </p:set>
                                    <p:anim calcmode="lin" valueType="num">
                                      <p:cBhvr additive="base">
                                        <p:cTn id="51" dur="500" fill="hold"/>
                                        <p:tgtEl>
                                          <p:spTgt spid="100"/>
                                        </p:tgtEl>
                                        <p:attrNameLst>
                                          <p:attrName>ppt_x</p:attrName>
                                        </p:attrNameLst>
                                      </p:cBhvr>
                                      <p:tavLst>
                                        <p:tav tm="0">
                                          <p:val>
                                            <p:strVal val="1+#ppt_w/2"/>
                                          </p:val>
                                        </p:tav>
                                        <p:tav tm="100000">
                                          <p:val>
                                            <p:strVal val="#ppt_x"/>
                                          </p:val>
                                        </p:tav>
                                      </p:tavLst>
                                    </p:anim>
                                    <p:anim calcmode="lin" valueType="num">
                                      <p:cBhvr additive="base">
                                        <p:cTn id="52" dur="500" fill="hold"/>
                                        <p:tgtEl>
                                          <p:spTgt spid="10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750"/>
                                  </p:stCondLst>
                                  <p:childTnLst>
                                    <p:set>
                                      <p:cBhvr>
                                        <p:cTn id="54" dur="1" fill="hold">
                                          <p:stCondLst>
                                            <p:cond delay="0"/>
                                          </p:stCondLst>
                                        </p:cTn>
                                        <p:tgtEl>
                                          <p:spTgt spid="111"/>
                                        </p:tgtEl>
                                        <p:attrNameLst>
                                          <p:attrName>style.visibility</p:attrName>
                                        </p:attrNameLst>
                                      </p:cBhvr>
                                      <p:to>
                                        <p:strVal val="visible"/>
                                      </p:to>
                                    </p:set>
                                    <p:anim calcmode="lin" valueType="num">
                                      <p:cBhvr additive="base">
                                        <p:cTn id="55" dur="500" fill="hold"/>
                                        <p:tgtEl>
                                          <p:spTgt spid="111"/>
                                        </p:tgtEl>
                                        <p:attrNameLst>
                                          <p:attrName>ppt_x</p:attrName>
                                        </p:attrNameLst>
                                      </p:cBhvr>
                                      <p:tavLst>
                                        <p:tav tm="0">
                                          <p:val>
                                            <p:strVal val="0-#ppt_w/2"/>
                                          </p:val>
                                        </p:tav>
                                        <p:tav tm="100000">
                                          <p:val>
                                            <p:strVal val="#ppt_x"/>
                                          </p:val>
                                        </p:tav>
                                      </p:tavLst>
                                    </p:anim>
                                    <p:anim calcmode="lin" valueType="num">
                                      <p:cBhvr additive="base">
                                        <p:cTn id="56" dur="500" fill="hold"/>
                                        <p:tgtEl>
                                          <p:spTgt spid="111"/>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1750"/>
                                  </p:stCondLst>
                                  <p:childTnLst>
                                    <p:set>
                                      <p:cBhvr>
                                        <p:cTn id="58" dur="1" fill="hold">
                                          <p:stCondLst>
                                            <p:cond delay="0"/>
                                          </p:stCondLst>
                                        </p:cTn>
                                        <p:tgtEl>
                                          <p:spTgt spid="108"/>
                                        </p:tgtEl>
                                        <p:attrNameLst>
                                          <p:attrName>style.visibility</p:attrName>
                                        </p:attrNameLst>
                                      </p:cBhvr>
                                      <p:to>
                                        <p:strVal val="visible"/>
                                      </p:to>
                                    </p:set>
                                    <p:anim calcmode="lin" valueType="num">
                                      <p:cBhvr additive="base">
                                        <p:cTn id="59" dur="500" fill="hold"/>
                                        <p:tgtEl>
                                          <p:spTgt spid="108"/>
                                        </p:tgtEl>
                                        <p:attrNameLst>
                                          <p:attrName>ppt_x</p:attrName>
                                        </p:attrNameLst>
                                      </p:cBhvr>
                                      <p:tavLst>
                                        <p:tav tm="0">
                                          <p:val>
                                            <p:strVal val="1+#ppt_w/2"/>
                                          </p:val>
                                        </p:tav>
                                        <p:tav tm="100000">
                                          <p:val>
                                            <p:strVal val="#ppt_x"/>
                                          </p:val>
                                        </p:tav>
                                      </p:tavLst>
                                    </p:anim>
                                    <p:anim calcmode="lin" valueType="num">
                                      <p:cBhvr additive="base">
                                        <p:cTn id="60"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0" grpId="0"/>
      <p:bldP spid="41" grpId="0"/>
      <p:bldP spid="47"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1"/>
          <p:cNvSpPr/>
          <p:nvPr/>
        </p:nvSpPr>
        <p:spPr>
          <a:xfrm>
            <a:off x="7899257" y="581046"/>
            <a:ext cx="1175168" cy="144235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Lst>
            <a:ahLst/>
            <a:cxnLst>
              <a:cxn ang="0">
                <a:pos x="connsiteX0" y="connsiteY0"/>
              </a:cxn>
              <a:cxn ang="0">
                <a:pos x="connsiteX1" y="connsiteY1"/>
              </a:cxn>
              <a:cxn ang="0">
                <a:pos x="connsiteX2" y="connsiteY2"/>
              </a:cxn>
              <a:cxn ang="0">
                <a:pos x="connsiteX3" y="connsiteY3"/>
              </a:cxn>
            </a:cxnLst>
            <a:rect l="l" t="t" r="r" b="b"/>
            <a:pathLst>
              <a:path w="1175168" h="144235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1"/>
          <p:cNvSpPr/>
          <p:nvPr/>
        </p:nvSpPr>
        <p:spPr>
          <a:xfrm>
            <a:off x="7881294" y="664439"/>
            <a:ext cx="571839" cy="13764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Lst>
            <a:ahLst/>
            <a:cxnLst>
              <a:cxn ang="0">
                <a:pos x="connsiteX0" y="connsiteY0"/>
              </a:cxn>
              <a:cxn ang="0">
                <a:pos x="connsiteX1" y="connsiteY1"/>
              </a:cxn>
              <a:cxn ang="0">
                <a:pos x="connsiteX2" y="connsiteY2"/>
              </a:cxn>
              <a:cxn ang="0">
                <a:pos x="connsiteX3" y="connsiteY3"/>
              </a:cxn>
            </a:cxnLst>
            <a:rect l="l" t="t" r="r" b="b"/>
            <a:pathLst>
              <a:path w="571839" h="137645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未来工作计划</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FOUR</a:t>
              </a:r>
              <a:endParaRPr lang="zh-CN" altLang="en-US" sz="2400" b="0" spc="0" dirty="0">
                <a:solidFill>
                  <a:srgbClr val="405E62"/>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04</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52" name="等腰三角形 51"/>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21"/>
          <p:cNvSpPr/>
          <p:nvPr/>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31832457"/>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14:bounceEnd="40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382159" y="3047667"/>
            <a:ext cx="1799527" cy="3155281"/>
            <a:chOff x="1585357" y="1960123"/>
            <a:chExt cx="1799527" cy="3155281"/>
          </a:xfrm>
        </p:grpSpPr>
        <p:sp>
          <p:nvSpPr>
            <p:cNvPr id="3" name="文本框 2">
              <a:extLst>
                <a:ext uri="{FF2B5EF4-FFF2-40B4-BE49-F238E27FC236}">
                  <a16:creationId xmlns:a16="http://schemas.microsoft.com/office/drawing/2014/main" id="{D7253455-99BE-4A79-9EB1-0B3D08BBB575}"/>
                </a:ext>
              </a:extLst>
            </p:cNvPr>
            <p:cNvSpPr txBox="1"/>
            <p:nvPr/>
          </p:nvSpPr>
          <p:spPr>
            <a:xfrm>
              <a:off x="1585357" y="4099741"/>
              <a:ext cx="1799527" cy="1015663"/>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点击输入简要文字解说，解说文字尽量概括精炼，不用多余的文字修饰简洁精准的 解说所提炼的核心概念</a:t>
              </a:r>
              <a:endParaRPr lang="zh-CN" altLang="en-US" sz="1067" dirty="0">
                <a:solidFill>
                  <a:srgbClr val="686769"/>
                </a:solidFill>
                <a:cs typeface="+mn-ea"/>
                <a:sym typeface="+mn-lt"/>
              </a:endParaRPr>
            </a:p>
          </p:txBody>
        </p:sp>
        <p:sp>
          <p:nvSpPr>
            <p:cNvPr id="4" name="矩形 3"/>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重点价值</a:t>
              </a:r>
              <a:endParaRPr lang="en-US" altLang="zh-CN" b="1" dirty="0">
                <a:solidFill>
                  <a:schemeClr val="tx1">
                    <a:lumMod val="85000"/>
                    <a:lumOff val="15000"/>
                  </a:schemeClr>
                </a:solidFill>
                <a:cs typeface="+mn-ea"/>
                <a:sym typeface="+mn-lt"/>
              </a:endParaRPr>
            </a:p>
          </p:txBody>
        </p:sp>
        <p:sp>
          <p:nvSpPr>
            <p:cNvPr id="5" name="矩形 4"/>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01</a:t>
              </a:r>
            </a:p>
          </p:txBody>
        </p:sp>
        <p:cxnSp>
          <p:nvCxnSpPr>
            <p:cNvPr id="7" name="直接连接符 6"/>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936673" y="3047667"/>
            <a:ext cx="1799527" cy="3155281"/>
            <a:chOff x="1585357" y="1960123"/>
            <a:chExt cx="1799527" cy="3155281"/>
          </a:xfrm>
        </p:grpSpPr>
        <p:sp>
          <p:nvSpPr>
            <p:cNvPr id="13" name="文本框 12">
              <a:extLst>
                <a:ext uri="{FF2B5EF4-FFF2-40B4-BE49-F238E27FC236}">
                  <a16:creationId xmlns:a16="http://schemas.microsoft.com/office/drawing/2014/main" id="{D7253455-99BE-4A79-9EB1-0B3D08BBB575}"/>
                </a:ext>
              </a:extLst>
            </p:cNvPr>
            <p:cNvSpPr txBox="1"/>
            <p:nvPr/>
          </p:nvSpPr>
          <p:spPr>
            <a:xfrm>
              <a:off x="1585357" y="4099741"/>
              <a:ext cx="1799527" cy="1015663"/>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点击输入简要文字解说，解说文字尽量概括精炼，不用多余的文字修饰简洁精准的 解说所提炼的核心概念</a:t>
              </a:r>
              <a:endParaRPr lang="zh-CN" altLang="en-US" sz="1067" dirty="0">
                <a:solidFill>
                  <a:srgbClr val="686769"/>
                </a:solidFill>
                <a:cs typeface="+mn-ea"/>
                <a:sym typeface="+mn-lt"/>
              </a:endParaRPr>
            </a:p>
          </p:txBody>
        </p:sp>
        <p:sp>
          <p:nvSpPr>
            <p:cNvPr id="14" name="矩形 13"/>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工作计划</a:t>
              </a:r>
              <a:endParaRPr lang="en-US" altLang="zh-CN" b="1" dirty="0">
                <a:solidFill>
                  <a:schemeClr val="tx1">
                    <a:lumMod val="85000"/>
                    <a:lumOff val="15000"/>
                  </a:schemeClr>
                </a:solidFill>
                <a:cs typeface="+mn-ea"/>
                <a:sym typeface="+mn-lt"/>
              </a:endParaRPr>
            </a:p>
          </p:txBody>
        </p:sp>
        <p:sp>
          <p:nvSpPr>
            <p:cNvPr id="15" name="矩形 14"/>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02</a:t>
              </a:r>
            </a:p>
          </p:txBody>
        </p:sp>
        <p:cxnSp>
          <p:nvCxnSpPr>
            <p:cNvPr id="16" name="直接连接符 15"/>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491187" y="3047667"/>
            <a:ext cx="1799527" cy="3155281"/>
            <a:chOff x="1585357" y="1960123"/>
            <a:chExt cx="1799527" cy="3155281"/>
          </a:xfrm>
        </p:grpSpPr>
        <p:sp>
          <p:nvSpPr>
            <p:cNvPr id="18" name="文本框 17">
              <a:extLst>
                <a:ext uri="{FF2B5EF4-FFF2-40B4-BE49-F238E27FC236}">
                  <a16:creationId xmlns:a16="http://schemas.microsoft.com/office/drawing/2014/main" id="{D7253455-99BE-4A79-9EB1-0B3D08BBB575}"/>
                </a:ext>
              </a:extLst>
            </p:cNvPr>
            <p:cNvSpPr txBox="1"/>
            <p:nvPr/>
          </p:nvSpPr>
          <p:spPr>
            <a:xfrm>
              <a:off x="1585357" y="4099741"/>
              <a:ext cx="1799527" cy="1015663"/>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点击输入简要文字解说，解说文字尽量概括精炼，不用多余的文字修饰简洁精准的 解说所提炼的核心概念</a:t>
              </a:r>
              <a:endParaRPr lang="zh-CN" altLang="en-US" sz="1067" dirty="0">
                <a:solidFill>
                  <a:srgbClr val="686769"/>
                </a:solidFill>
                <a:cs typeface="+mn-ea"/>
                <a:sym typeface="+mn-lt"/>
              </a:endParaRPr>
            </a:p>
          </p:txBody>
        </p:sp>
        <p:sp>
          <p:nvSpPr>
            <p:cNvPr id="19" name="矩形 18"/>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项目难点</a:t>
              </a:r>
              <a:endParaRPr lang="en-US" altLang="zh-CN" b="1" dirty="0">
                <a:solidFill>
                  <a:schemeClr val="tx1">
                    <a:lumMod val="85000"/>
                    <a:lumOff val="15000"/>
                  </a:schemeClr>
                </a:solidFill>
                <a:cs typeface="+mn-ea"/>
                <a:sym typeface="+mn-lt"/>
              </a:endParaRPr>
            </a:p>
          </p:txBody>
        </p:sp>
        <p:sp>
          <p:nvSpPr>
            <p:cNvPr id="20" name="矩形 19"/>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03</a:t>
              </a:r>
            </a:p>
          </p:txBody>
        </p:sp>
        <p:cxnSp>
          <p:nvCxnSpPr>
            <p:cNvPr id="21" name="直接连接符 20"/>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9045701" y="3047667"/>
            <a:ext cx="1799527" cy="3155281"/>
            <a:chOff x="1585357" y="1960123"/>
            <a:chExt cx="1799527" cy="3155281"/>
          </a:xfrm>
        </p:grpSpPr>
        <p:sp>
          <p:nvSpPr>
            <p:cNvPr id="23" name="文本框 22">
              <a:extLst>
                <a:ext uri="{FF2B5EF4-FFF2-40B4-BE49-F238E27FC236}">
                  <a16:creationId xmlns:a16="http://schemas.microsoft.com/office/drawing/2014/main" id="{D7253455-99BE-4A79-9EB1-0B3D08BBB575}"/>
                </a:ext>
              </a:extLst>
            </p:cNvPr>
            <p:cNvSpPr txBox="1"/>
            <p:nvPr/>
          </p:nvSpPr>
          <p:spPr>
            <a:xfrm>
              <a:off x="1585357" y="4099741"/>
              <a:ext cx="1799527" cy="1015663"/>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点击输入简要文字解说，解说文字尽量概括精炼，不用多余的文字修饰简洁精准的 解说所提炼的核心概念</a:t>
              </a:r>
              <a:endParaRPr lang="zh-CN" altLang="en-US" sz="1067" dirty="0">
                <a:solidFill>
                  <a:srgbClr val="686769"/>
                </a:solidFill>
                <a:cs typeface="+mn-ea"/>
                <a:sym typeface="+mn-lt"/>
              </a:endParaRPr>
            </a:p>
          </p:txBody>
        </p:sp>
        <p:sp>
          <p:nvSpPr>
            <p:cNvPr id="24" name="矩形 23"/>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规划展望</a:t>
              </a:r>
              <a:endParaRPr lang="en-US" altLang="zh-CN" b="1" dirty="0">
                <a:solidFill>
                  <a:schemeClr val="tx1">
                    <a:lumMod val="85000"/>
                    <a:lumOff val="15000"/>
                  </a:schemeClr>
                </a:solidFill>
                <a:cs typeface="+mn-ea"/>
                <a:sym typeface="+mn-lt"/>
              </a:endParaRPr>
            </a:p>
          </p:txBody>
        </p:sp>
        <p:sp>
          <p:nvSpPr>
            <p:cNvPr id="25" name="矩形 24"/>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04</a:t>
              </a:r>
            </a:p>
          </p:txBody>
        </p:sp>
        <p:cxnSp>
          <p:nvCxnSpPr>
            <p:cNvPr id="26" name="直接连接符 25"/>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D7253455-99BE-4A79-9EB1-0B3D08BBB575}"/>
              </a:ext>
            </a:extLst>
          </p:cNvPr>
          <p:cNvSpPr txBox="1"/>
          <p:nvPr/>
        </p:nvSpPr>
        <p:spPr>
          <a:xfrm>
            <a:off x="1331486" y="1922654"/>
            <a:ext cx="9508023" cy="1477328"/>
          </a:xfrm>
          <a:prstGeom prst="rect">
            <a:avLst/>
          </a:prstGeom>
          <a:noFill/>
        </p:spPr>
        <p:txBody>
          <a:bodyPr wrap="square" rtlCol="0">
            <a:spAutoFit/>
          </a:bodyPr>
          <a:lstStyle/>
          <a:p>
            <a:pPr algn="ctr">
              <a:lnSpc>
                <a:spcPct val="200000"/>
              </a:lnSpc>
            </a:pPr>
            <a:r>
              <a:rPr lang="zh-CN" altLang="en-US" sz="1100" dirty="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解说所提炼的核心概念。点击输入简要文字解说，解说文字尽量概括精炼，不用多余的文字修饰简洁精准</a:t>
            </a:r>
            <a:endParaRPr lang="zh-CN" altLang="en-US" sz="1200" dirty="0">
              <a:solidFill>
                <a:srgbClr val="686769"/>
              </a:solidFill>
              <a:cs typeface="+mn-ea"/>
              <a:sym typeface="+mn-lt"/>
            </a:endParaRPr>
          </a:p>
          <a:p>
            <a:pPr algn="ctr">
              <a:lnSpc>
                <a:spcPct val="200000"/>
              </a:lnSpc>
            </a:pPr>
            <a:endParaRPr lang="zh-CN" altLang="en-US" sz="1100" dirty="0">
              <a:solidFill>
                <a:srgbClr val="686769"/>
              </a:solidFill>
              <a:cs typeface="+mn-ea"/>
              <a:sym typeface="+mn-lt"/>
            </a:endParaRPr>
          </a:p>
          <a:p>
            <a:pPr algn="ctr">
              <a:lnSpc>
                <a:spcPct val="200000"/>
              </a:lnSpc>
            </a:pPr>
            <a:endParaRPr lang="zh-CN" altLang="en-US" sz="1200" dirty="0">
              <a:solidFill>
                <a:srgbClr val="686769"/>
              </a:solidFill>
              <a:cs typeface="+mn-ea"/>
              <a:sym typeface="+mn-lt"/>
            </a:endParaRPr>
          </a:p>
        </p:txBody>
      </p:sp>
      <p:grpSp>
        <p:nvGrpSpPr>
          <p:cNvPr id="28" name="组合 27"/>
          <p:cNvGrpSpPr/>
          <p:nvPr/>
        </p:nvGrpSpPr>
        <p:grpSpPr>
          <a:xfrm>
            <a:off x="3320458" y="458741"/>
            <a:ext cx="5572519" cy="785143"/>
            <a:chOff x="1679798" y="438128"/>
            <a:chExt cx="5572519" cy="785143"/>
          </a:xfrm>
        </p:grpSpPr>
        <p:sp>
          <p:nvSpPr>
            <p:cNvPr id="29" name="文本框 28"/>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未来工作计划</a:t>
              </a:r>
            </a:p>
          </p:txBody>
        </p:sp>
        <p:sp>
          <p:nvSpPr>
            <p:cNvPr id="30" name="文本框 29"/>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26940880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695325" y="2325321"/>
            <a:ext cx="1994107" cy="3526971"/>
            <a:chOff x="695325" y="2170339"/>
            <a:chExt cx="1994107" cy="3526971"/>
          </a:xfrm>
        </p:grpSpPr>
        <p:grpSp>
          <p:nvGrpSpPr>
            <p:cNvPr id="7" name="组合 6"/>
            <p:cNvGrpSpPr/>
            <p:nvPr/>
          </p:nvGrpSpPr>
          <p:grpSpPr>
            <a:xfrm>
              <a:off x="695325" y="2170339"/>
              <a:ext cx="1959429" cy="3526971"/>
              <a:chOff x="1219199" y="1915886"/>
              <a:chExt cx="1959429" cy="3526971"/>
            </a:xfrm>
          </p:grpSpPr>
          <p:cxnSp>
            <p:nvCxnSpPr>
              <p:cNvPr id="4" name="直接连接符 3"/>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TextBox 19"/>
            <p:cNvSpPr txBox="1"/>
            <p:nvPr/>
          </p:nvSpPr>
          <p:spPr>
            <a:xfrm>
              <a:off x="767896" y="3096392"/>
              <a:ext cx="1882624"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未来工作计划</a:t>
              </a:r>
              <a:endParaRPr lang="en-US" altLang="zh-CN" sz="2000" b="1" dirty="0">
                <a:latin typeface="+mn-lt"/>
                <a:cs typeface="+mn-ea"/>
                <a:sym typeface="+mn-lt"/>
              </a:endParaRPr>
            </a:p>
          </p:txBody>
        </p:sp>
        <p:sp>
          <p:nvSpPr>
            <p:cNvPr id="19" name="文本框 18"/>
            <p:cNvSpPr txBox="1"/>
            <p:nvPr/>
          </p:nvSpPr>
          <p:spPr>
            <a:xfrm>
              <a:off x="767896" y="3513512"/>
              <a:ext cx="1882623" cy="147732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用户可以在</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投影仪或者计</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算机上进行演示也可</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以将演示文</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稿打印出来制</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作成胶片</a:t>
              </a:r>
            </a:p>
          </p:txBody>
        </p:sp>
        <p:sp>
          <p:nvSpPr>
            <p:cNvPr id="37" name="椭圆 28"/>
            <p:cNvSpPr/>
            <p:nvPr/>
          </p:nvSpPr>
          <p:spPr>
            <a:xfrm>
              <a:off x="862240" y="2221251"/>
              <a:ext cx="609600" cy="59070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3" name="TextBox 19"/>
            <p:cNvSpPr txBox="1"/>
            <p:nvPr/>
          </p:nvSpPr>
          <p:spPr>
            <a:xfrm>
              <a:off x="806808" y="5310366"/>
              <a:ext cx="188262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lt"/>
                  <a:cs typeface="+mn-ea"/>
                  <a:sym typeface="+mn-lt"/>
                </a:rPr>
                <a:t>阶段工作挑战</a:t>
              </a:r>
            </a:p>
          </p:txBody>
        </p:sp>
      </p:grpSp>
      <p:grpSp>
        <p:nvGrpSpPr>
          <p:cNvPr id="42" name="组合 41"/>
          <p:cNvGrpSpPr/>
          <p:nvPr/>
        </p:nvGrpSpPr>
        <p:grpSpPr>
          <a:xfrm>
            <a:off x="3642632" y="2325321"/>
            <a:ext cx="1996986" cy="3526971"/>
            <a:chOff x="3642632" y="2170339"/>
            <a:chExt cx="1996986" cy="3526971"/>
          </a:xfrm>
        </p:grpSpPr>
        <p:grpSp>
          <p:nvGrpSpPr>
            <p:cNvPr id="8" name="组合 7"/>
            <p:cNvGrpSpPr/>
            <p:nvPr/>
          </p:nvGrpSpPr>
          <p:grpSpPr>
            <a:xfrm>
              <a:off x="3642632" y="2170339"/>
              <a:ext cx="1959429" cy="3526971"/>
              <a:chOff x="1219199" y="1915886"/>
              <a:chExt cx="1959429" cy="3526971"/>
            </a:xfrm>
          </p:grpSpPr>
          <p:cxnSp>
            <p:nvCxnSpPr>
              <p:cNvPr id="9" name="直接连接符 8"/>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1" name="TextBox 19"/>
            <p:cNvSpPr txBox="1"/>
            <p:nvPr/>
          </p:nvSpPr>
          <p:spPr>
            <a:xfrm>
              <a:off x="3718082" y="3096392"/>
              <a:ext cx="1882624"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业务管理培训</a:t>
              </a:r>
              <a:endParaRPr lang="en-US" altLang="zh-CN" sz="2000" b="1" dirty="0">
                <a:latin typeface="+mn-lt"/>
                <a:cs typeface="+mn-ea"/>
                <a:sym typeface="+mn-lt"/>
              </a:endParaRPr>
            </a:p>
          </p:txBody>
        </p:sp>
        <p:sp>
          <p:nvSpPr>
            <p:cNvPr id="22" name="文本框 21"/>
            <p:cNvSpPr txBox="1"/>
            <p:nvPr/>
          </p:nvSpPr>
          <p:spPr>
            <a:xfrm>
              <a:off x="3718082" y="3513512"/>
              <a:ext cx="1882623" cy="147732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用户可以在</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投影仪或者计</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算机上进行演示也可</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以将演示文</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稿打印出来制</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作成胶片</a:t>
              </a:r>
            </a:p>
          </p:txBody>
        </p:sp>
        <p:sp>
          <p:nvSpPr>
            <p:cNvPr id="38" name="椭圆 29"/>
            <p:cNvSpPr/>
            <p:nvPr/>
          </p:nvSpPr>
          <p:spPr>
            <a:xfrm>
              <a:off x="3809547" y="2290508"/>
              <a:ext cx="609600" cy="45219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4" name="TextBox 19"/>
            <p:cNvSpPr txBox="1"/>
            <p:nvPr/>
          </p:nvSpPr>
          <p:spPr>
            <a:xfrm>
              <a:off x="3756994" y="5310366"/>
              <a:ext cx="188262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lt"/>
                  <a:cs typeface="+mn-ea"/>
                  <a:sym typeface="+mn-lt"/>
                </a:rPr>
                <a:t>阶段工作挑战</a:t>
              </a:r>
            </a:p>
          </p:txBody>
        </p:sp>
      </p:grpSp>
      <p:grpSp>
        <p:nvGrpSpPr>
          <p:cNvPr id="43" name="组合 42"/>
          <p:cNvGrpSpPr/>
          <p:nvPr/>
        </p:nvGrpSpPr>
        <p:grpSpPr>
          <a:xfrm>
            <a:off x="6589939" y="2325321"/>
            <a:ext cx="1994107" cy="3526971"/>
            <a:chOff x="6589939" y="2170339"/>
            <a:chExt cx="1994107" cy="3526971"/>
          </a:xfrm>
        </p:grpSpPr>
        <p:grpSp>
          <p:nvGrpSpPr>
            <p:cNvPr id="11" name="组合 10"/>
            <p:cNvGrpSpPr/>
            <p:nvPr/>
          </p:nvGrpSpPr>
          <p:grpSpPr>
            <a:xfrm>
              <a:off x="6589939" y="2170339"/>
              <a:ext cx="1959429" cy="3526971"/>
              <a:chOff x="1219199" y="1915886"/>
              <a:chExt cx="1959429" cy="3526971"/>
            </a:xfrm>
          </p:grpSpPr>
          <p:cxnSp>
            <p:nvCxnSpPr>
              <p:cNvPr id="12" name="直接连接符 11"/>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TextBox 19"/>
            <p:cNvSpPr txBox="1"/>
            <p:nvPr/>
          </p:nvSpPr>
          <p:spPr>
            <a:xfrm>
              <a:off x="6662510" y="3096392"/>
              <a:ext cx="1882624"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市场营销管理</a:t>
              </a:r>
              <a:endParaRPr lang="en-US" altLang="zh-CN" sz="2000" b="1" dirty="0">
                <a:latin typeface="+mn-lt"/>
                <a:cs typeface="+mn-ea"/>
                <a:sym typeface="+mn-lt"/>
              </a:endParaRPr>
            </a:p>
          </p:txBody>
        </p:sp>
        <p:sp>
          <p:nvSpPr>
            <p:cNvPr id="25" name="文本框 24"/>
            <p:cNvSpPr txBox="1"/>
            <p:nvPr/>
          </p:nvSpPr>
          <p:spPr>
            <a:xfrm>
              <a:off x="6662510" y="3513512"/>
              <a:ext cx="1882623" cy="147732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用户可以在</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投影仪或者计</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算机上进行演示也可</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以将演示文</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稿打印出来制</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作成胶片</a:t>
              </a:r>
            </a:p>
          </p:txBody>
        </p:sp>
        <p:sp>
          <p:nvSpPr>
            <p:cNvPr id="39" name="椭圆 30"/>
            <p:cNvSpPr/>
            <p:nvPr/>
          </p:nvSpPr>
          <p:spPr>
            <a:xfrm>
              <a:off x="6756854" y="2228975"/>
              <a:ext cx="609600" cy="575256"/>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5" name="TextBox 19"/>
            <p:cNvSpPr txBox="1"/>
            <p:nvPr/>
          </p:nvSpPr>
          <p:spPr>
            <a:xfrm>
              <a:off x="6701422" y="5310366"/>
              <a:ext cx="1882624" cy="369332"/>
            </a:xfrm>
            <a:prstGeom prst="rect">
              <a:avLst/>
            </a:prstGeom>
            <a:gradFill>
              <a:gsLst>
                <a:gs pos="0">
                  <a:srgbClr val="92BFB5"/>
                </a:gs>
                <a:gs pos="100000">
                  <a:srgbClr val="52A4AE"/>
                </a:gs>
              </a:gsLst>
            </a:grad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lt"/>
                  <a:cs typeface="+mn-ea"/>
                  <a:sym typeface="+mn-lt"/>
                </a:rPr>
                <a:t>阶段工作挑战</a:t>
              </a:r>
            </a:p>
          </p:txBody>
        </p:sp>
      </p:grpSp>
      <p:grpSp>
        <p:nvGrpSpPr>
          <p:cNvPr id="44" name="组合 43"/>
          <p:cNvGrpSpPr/>
          <p:nvPr/>
        </p:nvGrpSpPr>
        <p:grpSpPr>
          <a:xfrm>
            <a:off x="9537246" y="2325321"/>
            <a:ext cx="1998342" cy="3526971"/>
            <a:chOff x="9537246" y="2170339"/>
            <a:chExt cx="1998342" cy="3526971"/>
          </a:xfrm>
        </p:grpSpPr>
        <p:grpSp>
          <p:nvGrpSpPr>
            <p:cNvPr id="14" name="组合 13"/>
            <p:cNvGrpSpPr/>
            <p:nvPr/>
          </p:nvGrpSpPr>
          <p:grpSpPr>
            <a:xfrm>
              <a:off x="9537246" y="2170339"/>
              <a:ext cx="1959429" cy="3526971"/>
              <a:chOff x="1219199" y="1915886"/>
              <a:chExt cx="1959429" cy="3526971"/>
            </a:xfrm>
          </p:grpSpPr>
          <p:cxnSp>
            <p:nvCxnSpPr>
              <p:cNvPr id="15" name="直接连接符 14"/>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7" name="TextBox 19"/>
            <p:cNvSpPr txBox="1"/>
            <p:nvPr/>
          </p:nvSpPr>
          <p:spPr>
            <a:xfrm>
              <a:off x="9614052" y="3096392"/>
              <a:ext cx="1882624"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团队合作培训</a:t>
              </a:r>
              <a:endParaRPr lang="en-US" altLang="zh-CN" sz="2000" b="1" dirty="0">
                <a:latin typeface="+mn-lt"/>
                <a:cs typeface="+mn-ea"/>
                <a:sym typeface="+mn-lt"/>
              </a:endParaRPr>
            </a:p>
          </p:txBody>
        </p:sp>
        <p:sp>
          <p:nvSpPr>
            <p:cNvPr id="28" name="文本框 27"/>
            <p:cNvSpPr txBox="1"/>
            <p:nvPr/>
          </p:nvSpPr>
          <p:spPr>
            <a:xfrm>
              <a:off x="9614052" y="3513512"/>
              <a:ext cx="1882623" cy="147732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用户可以在</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投影仪或者计</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算机上进行演示也可</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以将演示文</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稿打印出来制</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作成胶片</a:t>
              </a:r>
            </a:p>
          </p:txBody>
        </p:sp>
        <p:sp>
          <p:nvSpPr>
            <p:cNvPr id="40" name="椭圆 31"/>
            <p:cNvSpPr/>
            <p:nvPr/>
          </p:nvSpPr>
          <p:spPr>
            <a:xfrm>
              <a:off x="9704161" y="2270139"/>
              <a:ext cx="609600" cy="492928"/>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6" name="TextBox 19"/>
            <p:cNvSpPr txBox="1"/>
            <p:nvPr/>
          </p:nvSpPr>
          <p:spPr>
            <a:xfrm>
              <a:off x="9652964" y="5310366"/>
              <a:ext cx="188262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800" dirty="0">
                  <a:solidFill>
                    <a:schemeClr val="bg1"/>
                  </a:solidFill>
                  <a:latin typeface="+mn-lt"/>
                  <a:cs typeface="+mn-ea"/>
                  <a:sym typeface="+mn-lt"/>
                </a:rPr>
                <a:t>阶段工作挑战</a:t>
              </a:r>
            </a:p>
          </p:txBody>
        </p:sp>
      </p:grpSp>
      <p:grpSp>
        <p:nvGrpSpPr>
          <p:cNvPr id="45" name="组合 44"/>
          <p:cNvGrpSpPr/>
          <p:nvPr/>
        </p:nvGrpSpPr>
        <p:grpSpPr>
          <a:xfrm>
            <a:off x="3320458" y="458741"/>
            <a:ext cx="5572519" cy="785143"/>
            <a:chOff x="1679798" y="438128"/>
            <a:chExt cx="5572519" cy="785143"/>
          </a:xfrm>
        </p:grpSpPr>
        <p:sp>
          <p:nvSpPr>
            <p:cNvPr id="46" name="文本框 45"/>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未来工作计划</a:t>
              </a:r>
            </a:p>
          </p:txBody>
        </p:sp>
        <p:sp>
          <p:nvSpPr>
            <p:cNvPr id="47" name="文本框 46"/>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76233577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80655" y="3184193"/>
            <a:ext cx="2867891" cy="2951018"/>
          </a:xfrm>
          <a:prstGeom prst="rect">
            <a:avLst/>
          </a:prstGeom>
          <a:blipFill dpi="0" rotWithShape="1">
            <a:blip r:embed="rId2" cstate="print">
              <a:extLst>
                <a:ext uri="{28A0092B-C50C-407E-A947-70E740481C1C}">
                  <a14:useLocalDpi xmlns:a14="http://schemas.microsoft.com/office/drawing/2010/main" val="0"/>
                </a:ext>
              </a:extLst>
            </a:blip>
            <a:srcRect/>
            <a:stretch>
              <a:fillRect l="-27174" r="-2717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p:cNvCxnSpPr/>
          <p:nvPr/>
        </p:nvCxnSpPr>
        <p:spPr>
          <a:xfrm>
            <a:off x="1080655" y="2917090"/>
            <a:ext cx="10113818" cy="0"/>
          </a:xfrm>
          <a:prstGeom prst="line">
            <a:avLst/>
          </a:prstGeom>
          <a:ln>
            <a:solidFill>
              <a:srgbClr val="52A4AE"/>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7253455-99BE-4A79-9EB1-0B3D08BBB575}"/>
              </a:ext>
            </a:extLst>
          </p:cNvPr>
          <p:cNvSpPr txBox="1"/>
          <p:nvPr/>
        </p:nvSpPr>
        <p:spPr>
          <a:xfrm>
            <a:off x="4335365" y="3931808"/>
            <a:ext cx="7025363" cy="969240"/>
          </a:xfrm>
          <a:prstGeom prst="rect">
            <a:avLst/>
          </a:prstGeom>
          <a:noFill/>
        </p:spPr>
        <p:txBody>
          <a:bodyPr wrap="square" rtlCol="0">
            <a:spAutoFit/>
          </a:bodyPr>
          <a:lstStyle/>
          <a:p>
            <a:pPr algn="just">
              <a:lnSpc>
                <a:spcPct val="200000"/>
              </a:lnSpc>
            </a:pPr>
            <a:r>
              <a:rPr lang="zh-CN" altLang="en-US" sz="1000" dirty="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a:t>
            </a:r>
            <a:endParaRPr lang="zh-CN" altLang="en-US" sz="1067" dirty="0">
              <a:solidFill>
                <a:srgbClr val="686769"/>
              </a:solidFill>
              <a:cs typeface="+mn-ea"/>
              <a:sym typeface="+mn-lt"/>
            </a:endParaRPr>
          </a:p>
        </p:txBody>
      </p:sp>
      <p:sp>
        <p:nvSpPr>
          <p:cNvPr id="7" name="矩形 6"/>
          <p:cNvSpPr/>
          <p:nvPr/>
        </p:nvSpPr>
        <p:spPr>
          <a:xfrm>
            <a:off x="4323046" y="3444889"/>
            <a:ext cx="1569660"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企业重点价值</a:t>
            </a:r>
            <a:endParaRPr lang="en-US" altLang="zh-CN" b="1" dirty="0">
              <a:solidFill>
                <a:schemeClr val="tx1">
                  <a:lumMod val="85000"/>
                  <a:lumOff val="15000"/>
                </a:schemeClr>
              </a:solidFill>
              <a:cs typeface="+mn-ea"/>
              <a:sym typeface="+mn-lt"/>
            </a:endParaRPr>
          </a:p>
        </p:txBody>
      </p:sp>
      <p:sp>
        <p:nvSpPr>
          <p:cNvPr id="8" name="矩形 7"/>
          <p:cNvSpPr/>
          <p:nvPr/>
        </p:nvSpPr>
        <p:spPr>
          <a:xfrm>
            <a:off x="433536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lumMod val="75000"/>
                    <a:lumOff val="25000"/>
                  </a:schemeClr>
                </a:solidFill>
                <a:cs typeface="+mn-ea"/>
                <a:sym typeface="+mn-lt"/>
              </a:rPr>
              <a:t>科学重点</a:t>
            </a:r>
          </a:p>
        </p:txBody>
      </p:sp>
      <p:sp>
        <p:nvSpPr>
          <p:cNvPr id="9" name="矩形 8"/>
          <p:cNvSpPr/>
          <p:nvPr/>
        </p:nvSpPr>
        <p:spPr>
          <a:xfrm>
            <a:off x="577512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lumMod val="75000"/>
                    <a:lumOff val="25000"/>
                  </a:schemeClr>
                </a:solidFill>
                <a:cs typeface="+mn-ea"/>
                <a:sym typeface="+mn-lt"/>
              </a:rPr>
              <a:t>科学重点</a:t>
            </a:r>
          </a:p>
        </p:txBody>
      </p:sp>
      <p:sp>
        <p:nvSpPr>
          <p:cNvPr id="10" name="矩形 9"/>
          <p:cNvSpPr/>
          <p:nvPr/>
        </p:nvSpPr>
        <p:spPr>
          <a:xfrm>
            <a:off x="721488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lumMod val="75000"/>
                    <a:lumOff val="25000"/>
                  </a:schemeClr>
                </a:solidFill>
                <a:cs typeface="+mn-ea"/>
                <a:sym typeface="+mn-lt"/>
              </a:rPr>
              <a:t>科学重点</a:t>
            </a:r>
          </a:p>
        </p:txBody>
      </p:sp>
      <p:sp>
        <p:nvSpPr>
          <p:cNvPr id="11" name="文本框 10"/>
          <p:cNvSpPr txBox="1"/>
          <p:nvPr/>
        </p:nvSpPr>
        <p:spPr>
          <a:xfrm>
            <a:off x="928252"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重点价值观</a:t>
            </a:r>
          </a:p>
        </p:txBody>
      </p:sp>
      <p:sp>
        <p:nvSpPr>
          <p:cNvPr id="12" name="文本框 11"/>
          <p:cNvSpPr txBox="1"/>
          <p:nvPr/>
        </p:nvSpPr>
        <p:spPr>
          <a:xfrm>
            <a:off x="3117270"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生产力提升</a:t>
            </a:r>
          </a:p>
        </p:txBody>
      </p:sp>
      <p:sp>
        <p:nvSpPr>
          <p:cNvPr id="13" name="文本框 12"/>
          <p:cNvSpPr txBox="1"/>
          <p:nvPr/>
        </p:nvSpPr>
        <p:spPr>
          <a:xfrm>
            <a:off x="5306288"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企业文化标准</a:t>
            </a:r>
          </a:p>
        </p:txBody>
      </p:sp>
      <p:sp>
        <p:nvSpPr>
          <p:cNvPr id="14" name="文本框 13"/>
          <p:cNvSpPr txBox="1"/>
          <p:nvPr/>
        </p:nvSpPr>
        <p:spPr>
          <a:xfrm>
            <a:off x="7495306"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人群消费</a:t>
            </a:r>
          </a:p>
        </p:txBody>
      </p:sp>
      <p:sp>
        <p:nvSpPr>
          <p:cNvPr id="15" name="文本框 14"/>
          <p:cNvSpPr txBox="1"/>
          <p:nvPr/>
        </p:nvSpPr>
        <p:spPr>
          <a:xfrm>
            <a:off x="9684324"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产品模式</a:t>
            </a:r>
          </a:p>
        </p:txBody>
      </p:sp>
      <p:grpSp>
        <p:nvGrpSpPr>
          <p:cNvPr id="19" name="组合 18"/>
          <p:cNvGrpSpPr/>
          <p:nvPr/>
        </p:nvGrpSpPr>
        <p:grpSpPr>
          <a:xfrm>
            <a:off x="3320458" y="458741"/>
            <a:ext cx="5572519" cy="785143"/>
            <a:chOff x="1679798" y="438128"/>
            <a:chExt cx="5572519" cy="785143"/>
          </a:xfrm>
        </p:grpSpPr>
        <p:sp>
          <p:nvSpPr>
            <p:cNvPr id="20" name="文本框 19"/>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未来工作计划</a:t>
              </a:r>
            </a:p>
          </p:txBody>
        </p:sp>
        <p:sp>
          <p:nvSpPr>
            <p:cNvPr id="21" name="文本框 20"/>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61666597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14" presetClass="entr" presetSubtype="10" fill="hold" grpId="0" nodeType="withEffect">
                                  <p:stCondLst>
                                    <p:cond delay="25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P spid="10" grpId="0" animBg="1"/>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41"/>
          <p:cNvSpPr/>
          <p:nvPr/>
        </p:nvSpPr>
        <p:spPr>
          <a:xfrm>
            <a:off x="985066" y="461684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任意多边形 42"/>
          <p:cNvSpPr/>
          <p:nvPr/>
        </p:nvSpPr>
        <p:spPr>
          <a:xfrm>
            <a:off x="4604433" y="461684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任意多边形 43"/>
          <p:cNvSpPr/>
          <p:nvPr/>
        </p:nvSpPr>
        <p:spPr>
          <a:xfrm>
            <a:off x="8223800" y="461300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Rectangle 13" descr="FD1DDF730CE4456e89755B07FE1653D0# #Rectangle 13"/>
          <p:cNvSpPr>
            <a:spLocks noChangeArrowheads="1"/>
          </p:cNvSpPr>
          <p:nvPr/>
        </p:nvSpPr>
        <p:spPr bwMode="auto">
          <a:xfrm>
            <a:off x="2096878" y="2910882"/>
            <a:ext cx="1968883"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单击此处添加简短说明，添加简短文字，具体文字添加此处。</a:t>
            </a:r>
            <a:endParaRPr lang="en-US" altLang="zh-CN" sz="1000" dirty="0">
              <a:solidFill>
                <a:schemeClr val="tx1">
                  <a:lumMod val="65000"/>
                  <a:lumOff val="35000"/>
                </a:schemeClr>
              </a:solidFill>
              <a:cs typeface="+mn-ea"/>
              <a:sym typeface="+mn-lt"/>
            </a:endParaRPr>
          </a:p>
        </p:txBody>
      </p:sp>
      <p:sp>
        <p:nvSpPr>
          <p:cNvPr id="29" name="TextBox 28"/>
          <p:cNvSpPr txBox="1"/>
          <p:nvPr/>
        </p:nvSpPr>
        <p:spPr>
          <a:xfrm>
            <a:off x="2096878" y="2540995"/>
            <a:ext cx="1853513" cy="276999"/>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800" dirty="0">
                <a:solidFill>
                  <a:schemeClr val="tx1">
                    <a:lumMod val="85000"/>
                    <a:lumOff val="15000"/>
                  </a:schemeClr>
                </a:solidFill>
                <a:latin typeface="+mn-lt"/>
                <a:ea typeface="+mn-ea"/>
                <a:cs typeface="+mn-ea"/>
                <a:sym typeface="+mn-lt"/>
              </a:rPr>
              <a:t>团队协作能力强</a:t>
            </a:r>
          </a:p>
        </p:txBody>
      </p:sp>
      <p:sp>
        <p:nvSpPr>
          <p:cNvPr id="59" name="Rectangle 13" descr="FD1DDF730CE4456e89755B07FE1653D0# #Rectangle 13"/>
          <p:cNvSpPr>
            <a:spLocks noChangeArrowheads="1"/>
          </p:cNvSpPr>
          <p:nvPr/>
        </p:nvSpPr>
        <p:spPr bwMode="auto">
          <a:xfrm>
            <a:off x="5798713" y="2910882"/>
            <a:ext cx="1876703"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单击此处添加简短说明，添加简短文字，具体文字添加此处。</a:t>
            </a:r>
            <a:endParaRPr lang="en-US" altLang="zh-CN" sz="1000" dirty="0">
              <a:solidFill>
                <a:schemeClr val="tx1">
                  <a:lumMod val="65000"/>
                  <a:lumOff val="35000"/>
                </a:schemeClr>
              </a:solidFill>
              <a:cs typeface="+mn-ea"/>
              <a:sym typeface="+mn-lt"/>
            </a:endParaRPr>
          </a:p>
        </p:txBody>
      </p:sp>
      <p:sp>
        <p:nvSpPr>
          <p:cNvPr id="60" name="TextBox 59"/>
          <p:cNvSpPr txBox="1"/>
          <p:nvPr/>
        </p:nvSpPr>
        <p:spPr>
          <a:xfrm>
            <a:off x="5798713" y="2540995"/>
            <a:ext cx="1593431" cy="276999"/>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800" dirty="0">
                <a:solidFill>
                  <a:schemeClr val="tx1">
                    <a:lumMod val="85000"/>
                    <a:lumOff val="15000"/>
                  </a:schemeClr>
                </a:solidFill>
                <a:latin typeface="+mn-lt"/>
                <a:ea typeface="+mn-ea"/>
                <a:cs typeface="+mn-ea"/>
                <a:sym typeface="+mn-lt"/>
              </a:rPr>
              <a:t>操作方式科学</a:t>
            </a:r>
          </a:p>
        </p:txBody>
      </p:sp>
      <p:sp>
        <p:nvSpPr>
          <p:cNvPr id="61" name="Rectangle 13" descr="FD1DDF730CE4456e89755B07FE1653D0# #Rectangle 13"/>
          <p:cNvSpPr>
            <a:spLocks noChangeArrowheads="1"/>
          </p:cNvSpPr>
          <p:nvPr/>
        </p:nvSpPr>
        <p:spPr bwMode="auto">
          <a:xfrm>
            <a:off x="9408368" y="2910882"/>
            <a:ext cx="1852610"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单击此处添加简短说明，添加简短文字，具体文字添加此处。</a:t>
            </a:r>
            <a:endParaRPr lang="en-US" altLang="zh-CN" sz="1000" dirty="0">
              <a:solidFill>
                <a:schemeClr val="tx1">
                  <a:lumMod val="65000"/>
                  <a:lumOff val="35000"/>
                </a:schemeClr>
              </a:solidFill>
              <a:cs typeface="+mn-ea"/>
              <a:sym typeface="+mn-lt"/>
            </a:endParaRPr>
          </a:p>
        </p:txBody>
      </p:sp>
      <p:sp>
        <p:nvSpPr>
          <p:cNvPr id="62" name="TextBox 61"/>
          <p:cNvSpPr txBox="1"/>
          <p:nvPr/>
        </p:nvSpPr>
        <p:spPr>
          <a:xfrm>
            <a:off x="9408368" y="2540995"/>
            <a:ext cx="1853513" cy="276999"/>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800" dirty="0">
                <a:solidFill>
                  <a:schemeClr val="tx1">
                    <a:lumMod val="85000"/>
                    <a:lumOff val="15000"/>
                  </a:schemeClr>
                </a:solidFill>
                <a:latin typeface="+mn-lt"/>
                <a:ea typeface="+mn-ea"/>
                <a:cs typeface="+mn-ea"/>
                <a:sym typeface="+mn-lt"/>
              </a:rPr>
              <a:t>资金准备充足</a:t>
            </a:r>
          </a:p>
        </p:txBody>
      </p:sp>
      <p:sp>
        <p:nvSpPr>
          <p:cNvPr id="63" name="Rectangle 13" descr="FD1DDF730CE4456e89755B07FE1653D0# #Rectangle 13"/>
          <p:cNvSpPr>
            <a:spLocks noChangeArrowheads="1"/>
          </p:cNvSpPr>
          <p:nvPr/>
        </p:nvSpPr>
        <p:spPr bwMode="auto">
          <a:xfrm>
            <a:off x="2096878" y="4943341"/>
            <a:ext cx="1878825"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单击此处添加简短说明，添加简短文字，具体文字添加此处。</a:t>
            </a:r>
            <a:endParaRPr lang="en-US" altLang="zh-CN" sz="1000" dirty="0">
              <a:solidFill>
                <a:schemeClr val="tx1">
                  <a:lumMod val="65000"/>
                  <a:lumOff val="35000"/>
                </a:schemeClr>
              </a:solidFill>
              <a:cs typeface="+mn-ea"/>
              <a:sym typeface="+mn-lt"/>
            </a:endParaRPr>
          </a:p>
        </p:txBody>
      </p:sp>
      <p:sp>
        <p:nvSpPr>
          <p:cNvPr id="64" name="TextBox 63"/>
          <p:cNvSpPr txBox="1"/>
          <p:nvPr/>
        </p:nvSpPr>
        <p:spPr>
          <a:xfrm>
            <a:off x="2096878" y="4558229"/>
            <a:ext cx="1255368" cy="276999"/>
          </a:xfrm>
          <a:prstGeom prst="rect">
            <a:avLst/>
          </a:prstGeom>
          <a:noFill/>
        </p:spPr>
        <p:txBody>
          <a:bodyPr wrap="square" lIns="0" tIns="0" rIns="0" bIns="0" rtlCol="0">
            <a:spAutoFit/>
          </a:bodyPr>
          <a:lstStyle>
            <a:defPPr>
              <a:defRPr lang="zh-CN"/>
            </a:defPPr>
            <a:lvl1pPr>
              <a:defRPr sz="1800" b="1">
                <a:solidFill>
                  <a:schemeClr val="accent1"/>
                </a:solidFill>
                <a:latin typeface="微软雅黑" pitchFamily="34" charset="-122"/>
                <a:ea typeface="微软雅黑" pitchFamily="34" charset="-122"/>
              </a:defRPr>
            </a:lvl1pPr>
          </a:lstStyle>
          <a:p>
            <a:r>
              <a:rPr lang="zh-CN" altLang="en-US" dirty="0">
                <a:solidFill>
                  <a:schemeClr val="tx1">
                    <a:lumMod val="85000"/>
                    <a:lumOff val="15000"/>
                  </a:schemeClr>
                </a:solidFill>
                <a:latin typeface="+mn-lt"/>
                <a:ea typeface="+mn-ea"/>
                <a:cs typeface="+mn-ea"/>
                <a:sym typeface="+mn-lt"/>
              </a:rPr>
              <a:t>主要任务</a:t>
            </a:r>
          </a:p>
        </p:txBody>
      </p:sp>
      <p:sp>
        <p:nvSpPr>
          <p:cNvPr id="65" name="Rectangle 13" descr="FD1DDF730CE4456e89755B07FE1653D0# #Rectangle 13"/>
          <p:cNvSpPr>
            <a:spLocks noChangeArrowheads="1"/>
          </p:cNvSpPr>
          <p:nvPr/>
        </p:nvSpPr>
        <p:spPr bwMode="auto">
          <a:xfrm>
            <a:off x="5798713" y="4943341"/>
            <a:ext cx="1958089"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单击此处添加简短说明，添加简短文字，具体文字添加此处。</a:t>
            </a:r>
            <a:endParaRPr lang="en-US" altLang="zh-CN" sz="1000" dirty="0">
              <a:solidFill>
                <a:schemeClr val="tx1">
                  <a:lumMod val="65000"/>
                  <a:lumOff val="35000"/>
                </a:schemeClr>
              </a:solidFill>
              <a:cs typeface="+mn-ea"/>
              <a:sym typeface="+mn-lt"/>
            </a:endParaRPr>
          </a:p>
        </p:txBody>
      </p:sp>
      <p:sp>
        <p:nvSpPr>
          <p:cNvPr id="66" name="TextBox 65"/>
          <p:cNvSpPr txBox="1"/>
          <p:nvPr/>
        </p:nvSpPr>
        <p:spPr>
          <a:xfrm>
            <a:off x="5798713" y="4558229"/>
            <a:ext cx="1255368" cy="276999"/>
          </a:xfrm>
          <a:prstGeom prst="rect">
            <a:avLst/>
          </a:prstGeom>
          <a:noFill/>
        </p:spPr>
        <p:txBody>
          <a:bodyPr wrap="square" lIns="0" tIns="0" rIns="0" bIns="0" rtlCol="0">
            <a:spAutoFit/>
          </a:bodyPr>
          <a:lstStyle>
            <a:defPPr>
              <a:defRPr lang="zh-CN"/>
            </a:defPPr>
            <a:lvl1pPr>
              <a:defRPr sz="1800" b="1">
                <a:solidFill>
                  <a:schemeClr val="accent1"/>
                </a:solidFill>
                <a:latin typeface="微软雅黑" pitchFamily="34" charset="-122"/>
                <a:ea typeface="微软雅黑" pitchFamily="34" charset="-122"/>
              </a:defRPr>
            </a:lvl1pPr>
          </a:lstStyle>
          <a:p>
            <a:r>
              <a:rPr lang="zh-CN" altLang="en-US" dirty="0">
                <a:solidFill>
                  <a:schemeClr val="tx1">
                    <a:lumMod val="85000"/>
                    <a:lumOff val="15000"/>
                  </a:schemeClr>
                </a:solidFill>
                <a:latin typeface="+mn-lt"/>
                <a:ea typeface="+mn-ea"/>
                <a:cs typeface="+mn-ea"/>
                <a:sym typeface="+mn-lt"/>
              </a:rPr>
              <a:t>时间进度</a:t>
            </a:r>
          </a:p>
        </p:txBody>
      </p:sp>
      <p:sp>
        <p:nvSpPr>
          <p:cNvPr id="67" name="Rectangle 13" descr="FD1DDF730CE4456e89755B07FE1653D0# #Rectangle 13"/>
          <p:cNvSpPr>
            <a:spLocks noChangeArrowheads="1"/>
          </p:cNvSpPr>
          <p:nvPr/>
        </p:nvSpPr>
        <p:spPr bwMode="auto">
          <a:xfrm>
            <a:off x="9408368" y="4943341"/>
            <a:ext cx="1853241"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单击此处添加简短说明，添加简短文字，具体文字添加此处。</a:t>
            </a:r>
            <a:endParaRPr lang="en-US" altLang="zh-CN" sz="1000" dirty="0">
              <a:solidFill>
                <a:schemeClr val="tx1">
                  <a:lumMod val="65000"/>
                  <a:lumOff val="35000"/>
                </a:schemeClr>
              </a:solidFill>
              <a:cs typeface="+mn-ea"/>
              <a:sym typeface="+mn-lt"/>
            </a:endParaRPr>
          </a:p>
        </p:txBody>
      </p:sp>
      <p:sp>
        <p:nvSpPr>
          <p:cNvPr id="68" name="TextBox 67"/>
          <p:cNvSpPr txBox="1"/>
          <p:nvPr/>
        </p:nvSpPr>
        <p:spPr>
          <a:xfrm>
            <a:off x="9408368" y="4558229"/>
            <a:ext cx="1255368" cy="276999"/>
          </a:xfrm>
          <a:prstGeom prst="rect">
            <a:avLst/>
          </a:prstGeom>
          <a:noFill/>
        </p:spPr>
        <p:txBody>
          <a:bodyPr wrap="square" lIns="0" tIns="0" rIns="0" bIns="0" rtlCol="0">
            <a:spAutoFit/>
          </a:bodyPr>
          <a:lstStyle>
            <a:defPPr>
              <a:defRPr lang="zh-CN"/>
            </a:defPPr>
            <a:lvl1pPr>
              <a:defRPr sz="1800" b="1">
                <a:solidFill>
                  <a:schemeClr val="accent1"/>
                </a:solidFill>
                <a:latin typeface="微软雅黑" pitchFamily="34" charset="-122"/>
                <a:ea typeface="微软雅黑" pitchFamily="34" charset="-122"/>
              </a:defRPr>
            </a:lvl1pPr>
          </a:lstStyle>
          <a:p>
            <a:r>
              <a:rPr lang="zh-CN" altLang="en-US" dirty="0">
                <a:solidFill>
                  <a:schemeClr val="tx1">
                    <a:lumMod val="85000"/>
                    <a:lumOff val="15000"/>
                  </a:schemeClr>
                </a:solidFill>
                <a:latin typeface="+mn-lt"/>
                <a:ea typeface="+mn-ea"/>
                <a:cs typeface="+mn-ea"/>
                <a:sym typeface="+mn-lt"/>
              </a:rPr>
              <a:t>效益预测</a:t>
            </a:r>
          </a:p>
        </p:txBody>
      </p:sp>
      <p:sp>
        <p:nvSpPr>
          <p:cNvPr id="39" name="任意多边形 38"/>
          <p:cNvSpPr/>
          <p:nvPr/>
        </p:nvSpPr>
        <p:spPr>
          <a:xfrm>
            <a:off x="985066" y="2619555"/>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任意多边形 39"/>
          <p:cNvSpPr/>
          <p:nvPr/>
        </p:nvSpPr>
        <p:spPr>
          <a:xfrm>
            <a:off x="4604433" y="2619555"/>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任意多边形 40"/>
          <p:cNvSpPr/>
          <p:nvPr/>
        </p:nvSpPr>
        <p:spPr>
          <a:xfrm>
            <a:off x="8223800" y="2615715"/>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KSO_Shape"/>
          <p:cNvSpPr>
            <a:spLocks/>
          </p:cNvSpPr>
          <p:nvPr/>
        </p:nvSpPr>
        <p:spPr bwMode="auto">
          <a:xfrm>
            <a:off x="1176529" y="2970510"/>
            <a:ext cx="506882" cy="34806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25" name="KSO_Shape"/>
          <p:cNvSpPr>
            <a:spLocks/>
          </p:cNvSpPr>
          <p:nvPr/>
        </p:nvSpPr>
        <p:spPr bwMode="auto">
          <a:xfrm>
            <a:off x="4816428" y="2909145"/>
            <a:ext cx="472062" cy="46734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26" name="KSO_Shape"/>
          <p:cNvSpPr>
            <a:spLocks/>
          </p:cNvSpPr>
          <p:nvPr/>
        </p:nvSpPr>
        <p:spPr bwMode="auto">
          <a:xfrm>
            <a:off x="1216653" y="4933144"/>
            <a:ext cx="426634" cy="36263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70" name="KSO_Shape"/>
          <p:cNvSpPr/>
          <p:nvPr/>
        </p:nvSpPr>
        <p:spPr>
          <a:xfrm>
            <a:off x="8461865" y="2909145"/>
            <a:ext cx="413678" cy="41367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srgbClr val="FFFFFF"/>
              </a:solidFill>
              <a:cs typeface="+mn-ea"/>
              <a:sym typeface="+mn-lt"/>
            </a:endParaRPr>
          </a:p>
        </p:txBody>
      </p:sp>
      <p:sp>
        <p:nvSpPr>
          <p:cNvPr id="71" name="KSO_Shape"/>
          <p:cNvSpPr>
            <a:spLocks/>
          </p:cNvSpPr>
          <p:nvPr/>
        </p:nvSpPr>
        <p:spPr bwMode="auto">
          <a:xfrm>
            <a:off x="8483121" y="4936166"/>
            <a:ext cx="371166" cy="31982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sp>
        <p:nvSpPr>
          <p:cNvPr id="75" name="KSO_Shape"/>
          <p:cNvSpPr>
            <a:spLocks/>
          </p:cNvSpPr>
          <p:nvPr/>
        </p:nvSpPr>
        <p:spPr bwMode="auto">
          <a:xfrm>
            <a:off x="4822706" y="4883666"/>
            <a:ext cx="453262" cy="45401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nvGrpSpPr>
          <p:cNvPr id="31" name="组合 30"/>
          <p:cNvGrpSpPr/>
          <p:nvPr/>
        </p:nvGrpSpPr>
        <p:grpSpPr>
          <a:xfrm>
            <a:off x="3320458" y="458741"/>
            <a:ext cx="5572519" cy="785143"/>
            <a:chOff x="1679798" y="438128"/>
            <a:chExt cx="5572519" cy="785143"/>
          </a:xfrm>
        </p:grpSpPr>
        <p:sp>
          <p:nvSpPr>
            <p:cNvPr id="32" name="文本框 3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未来工作计划</a:t>
              </a:r>
            </a:p>
          </p:txBody>
        </p:sp>
        <p:sp>
          <p:nvSpPr>
            <p:cNvPr id="33" name="文本框 3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57465644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anim calcmode="lin" valueType="num">
                                      <p:cBhvr>
                                        <p:cTn id="17" dur="500" fill="hold"/>
                                        <p:tgtEl>
                                          <p:spTgt spid="39"/>
                                        </p:tgtEl>
                                        <p:attrNameLst>
                                          <p:attrName>ppt_x</p:attrName>
                                        </p:attrNameLst>
                                      </p:cBhvr>
                                      <p:tavLst>
                                        <p:tav tm="0">
                                          <p:val>
                                            <p:fltVal val="0.5"/>
                                          </p:val>
                                        </p:tav>
                                        <p:tav tm="100000">
                                          <p:val>
                                            <p:strVal val="#ppt_x"/>
                                          </p:val>
                                        </p:tav>
                                      </p:tavLst>
                                    </p:anim>
                                    <p:anim calcmode="lin" valueType="num">
                                      <p:cBhvr>
                                        <p:cTn id="18" dur="500" fill="hold"/>
                                        <p:tgtEl>
                                          <p:spTgt spid="3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fltVal val="0.5"/>
                                          </p:val>
                                        </p:tav>
                                        <p:tav tm="100000">
                                          <p:val>
                                            <p:strVal val="#ppt_x"/>
                                          </p:val>
                                        </p:tav>
                                      </p:tavLst>
                                    </p:anim>
                                    <p:anim calcmode="lin" valueType="num">
                                      <p:cBhvr>
                                        <p:cTn id="32" dur="500" fill="hold"/>
                                        <p:tgtEl>
                                          <p:spTgt spid="40"/>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anim calcmode="lin" valueType="num">
                                      <p:cBhvr>
                                        <p:cTn id="38" dur="500" fill="hold"/>
                                        <p:tgtEl>
                                          <p:spTgt spid="70"/>
                                        </p:tgtEl>
                                        <p:attrNameLst>
                                          <p:attrName>ppt_x</p:attrName>
                                        </p:attrNameLst>
                                      </p:cBhvr>
                                      <p:tavLst>
                                        <p:tav tm="0">
                                          <p:val>
                                            <p:fltVal val="0.5"/>
                                          </p:val>
                                        </p:tav>
                                        <p:tav tm="100000">
                                          <p:val>
                                            <p:strVal val="#ppt_x"/>
                                          </p:val>
                                        </p:tav>
                                      </p:tavLst>
                                    </p:anim>
                                    <p:anim calcmode="lin" valueType="num">
                                      <p:cBhvr>
                                        <p:cTn id="39" dur="500" fill="hold"/>
                                        <p:tgtEl>
                                          <p:spTgt spid="7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fltVal val="0.5"/>
                                          </p:val>
                                        </p:tav>
                                        <p:tav tm="100000">
                                          <p:val>
                                            <p:strVal val="#ppt_x"/>
                                          </p:val>
                                        </p:tav>
                                      </p:tavLst>
                                    </p:anim>
                                    <p:anim calcmode="lin" valueType="num">
                                      <p:cBhvr>
                                        <p:cTn id="46" dur="500" fill="hold"/>
                                        <p:tgtEl>
                                          <p:spTgt spid="4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anim calcmode="lin" valueType="num">
                                      <p:cBhvr>
                                        <p:cTn id="52" dur="500" fill="hold"/>
                                        <p:tgtEl>
                                          <p:spTgt spid="71"/>
                                        </p:tgtEl>
                                        <p:attrNameLst>
                                          <p:attrName>ppt_x</p:attrName>
                                        </p:attrNameLst>
                                      </p:cBhvr>
                                      <p:tavLst>
                                        <p:tav tm="0">
                                          <p:val>
                                            <p:fltVal val="0.5"/>
                                          </p:val>
                                        </p:tav>
                                        <p:tav tm="100000">
                                          <p:val>
                                            <p:strVal val="#ppt_x"/>
                                          </p:val>
                                        </p:tav>
                                      </p:tavLst>
                                    </p:anim>
                                    <p:anim calcmode="lin" valueType="num">
                                      <p:cBhvr>
                                        <p:cTn id="53" dur="500" fill="hold"/>
                                        <p:tgtEl>
                                          <p:spTgt spid="71"/>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animEffect transition="in" filter="fade">
                                      <p:cBhvr>
                                        <p:cTn id="58" dur="500"/>
                                        <p:tgtEl>
                                          <p:spTgt spid="44"/>
                                        </p:tgtEl>
                                      </p:cBhvr>
                                    </p:animEffect>
                                    <p:anim calcmode="lin" valueType="num">
                                      <p:cBhvr>
                                        <p:cTn id="59" dur="500" fill="hold"/>
                                        <p:tgtEl>
                                          <p:spTgt spid="44"/>
                                        </p:tgtEl>
                                        <p:attrNameLst>
                                          <p:attrName>ppt_x</p:attrName>
                                        </p:attrNameLst>
                                      </p:cBhvr>
                                      <p:tavLst>
                                        <p:tav tm="0">
                                          <p:val>
                                            <p:fltVal val="0.5"/>
                                          </p:val>
                                        </p:tav>
                                        <p:tav tm="100000">
                                          <p:val>
                                            <p:strVal val="#ppt_x"/>
                                          </p:val>
                                        </p:tav>
                                      </p:tavLst>
                                    </p:anim>
                                    <p:anim calcmode="lin" valueType="num">
                                      <p:cBhvr>
                                        <p:cTn id="60" dur="500" fill="hold"/>
                                        <p:tgtEl>
                                          <p:spTgt spid="44"/>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anim calcmode="lin" valueType="num">
                                      <p:cBhvr>
                                        <p:cTn id="66" dur="500" fill="hold"/>
                                        <p:tgtEl>
                                          <p:spTgt spid="75"/>
                                        </p:tgtEl>
                                        <p:attrNameLst>
                                          <p:attrName>ppt_x</p:attrName>
                                        </p:attrNameLst>
                                      </p:cBhvr>
                                      <p:tavLst>
                                        <p:tav tm="0">
                                          <p:val>
                                            <p:fltVal val="0.5"/>
                                          </p:val>
                                        </p:tav>
                                        <p:tav tm="100000">
                                          <p:val>
                                            <p:strVal val="#ppt_x"/>
                                          </p:val>
                                        </p:tav>
                                      </p:tavLst>
                                    </p:anim>
                                    <p:anim calcmode="lin" valueType="num">
                                      <p:cBhvr>
                                        <p:cTn id="67" dur="500" fill="hold"/>
                                        <p:tgtEl>
                                          <p:spTgt spid="75"/>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anim calcmode="lin" valueType="num">
                                      <p:cBhvr>
                                        <p:cTn id="73" dur="500" fill="hold"/>
                                        <p:tgtEl>
                                          <p:spTgt spid="43"/>
                                        </p:tgtEl>
                                        <p:attrNameLst>
                                          <p:attrName>ppt_x</p:attrName>
                                        </p:attrNameLst>
                                      </p:cBhvr>
                                      <p:tavLst>
                                        <p:tav tm="0">
                                          <p:val>
                                            <p:fltVal val="0.5"/>
                                          </p:val>
                                        </p:tav>
                                        <p:tav tm="100000">
                                          <p:val>
                                            <p:strVal val="#ppt_x"/>
                                          </p:val>
                                        </p:tav>
                                      </p:tavLst>
                                    </p:anim>
                                    <p:anim calcmode="lin" valueType="num">
                                      <p:cBhvr>
                                        <p:cTn id="74" dur="500" fill="hold"/>
                                        <p:tgtEl>
                                          <p:spTgt spid="43"/>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anim calcmode="lin" valueType="num">
                                      <p:cBhvr>
                                        <p:cTn id="80" dur="500" fill="hold"/>
                                        <p:tgtEl>
                                          <p:spTgt spid="26"/>
                                        </p:tgtEl>
                                        <p:attrNameLst>
                                          <p:attrName>ppt_x</p:attrName>
                                        </p:attrNameLst>
                                      </p:cBhvr>
                                      <p:tavLst>
                                        <p:tav tm="0">
                                          <p:val>
                                            <p:fltVal val="0.5"/>
                                          </p:val>
                                        </p:tav>
                                        <p:tav tm="100000">
                                          <p:val>
                                            <p:strVal val="#ppt_x"/>
                                          </p:val>
                                        </p:tav>
                                      </p:tavLst>
                                    </p:anim>
                                    <p:anim calcmode="lin" valueType="num">
                                      <p:cBhvr>
                                        <p:cTn id="81" dur="500" fill="hold"/>
                                        <p:tgtEl>
                                          <p:spTgt spid="26"/>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anim calcmode="lin" valueType="num">
                                      <p:cBhvr>
                                        <p:cTn id="87" dur="500" fill="hold"/>
                                        <p:tgtEl>
                                          <p:spTgt spid="42"/>
                                        </p:tgtEl>
                                        <p:attrNameLst>
                                          <p:attrName>ppt_x</p:attrName>
                                        </p:attrNameLst>
                                      </p:cBhvr>
                                      <p:tavLst>
                                        <p:tav tm="0">
                                          <p:val>
                                            <p:fltVal val="0.5"/>
                                          </p:val>
                                        </p:tav>
                                        <p:tav tm="100000">
                                          <p:val>
                                            <p:strVal val="#ppt_x"/>
                                          </p:val>
                                        </p:tav>
                                      </p:tavLst>
                                    </p:anim>
                                    <p:anim calcmode="lin" valueType="num">
                                      <p:cBhvr>
                                        <p:cTn id="88" dur="500" fill="hold"/>
                                        <p:tgtEl>
                                          <p:spTgt spid="42"/>
                                        </p:tgtEl>
                                        <p:attrNameLst>
                                          <p:attrName>ppt_y</p:attrName>
                                        </p:attrNameLst>
                                      </p:cBhvr>
                                      <p:tavLst>
                                        <p:tav tm="0">
                                          <p:val>
                                            <p:fltVal val="0.5"/>
                                          </p:val>
                                        </p:tav>
                                        <p:tav tm="100000">
                                          <p:val>
                                            <p:strVal val="#ppt_y"/>
                                          </p:val>
                                        </p:tav>
                                      </p:tavLst>
                                    </p:anim>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par>
                                <p:cTn id="96" presetID="22" presetClass="entr" presetSubtype="8" fill="hold" grpId="0" nodeType="withEffect">
                                  <p:stCondLst>
                                    <p:cond delay="20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500"/>
                                        <p:tgtEl>
                                          <p:spTgt spid="60"/>
                                        </p:tgtEl>
                                      </p:cBhvr>
                                    </p:animEffect>
                                  </p:childTnLst>
                                </p:cTn>
                              </p:par>
                              <p:par>
                                <p:cTn id="99" presetID="22" presetClass="entr" presetSubtype="8" fill="hold" grpId="0" nodeType="withEffect">
                                  <p:stCondLst>
                                    <p:cond delay="200"/>
                                  </p:stCondLst>
                                  <p:childTnLst>
                                    <p:set>
                                      <p:cBhvr>
                                        <p:cTn id="100" dur="1" fill="hold">
                                          <p:stCondLst>
                                            <p:cond delay="0"/>
                                          </p:stCondLst>
                                        </p:cTn>
                                        <p:tgtEl>
                                          <p:spTgt spid="59"/>
                                        </p:tgtEl>
                                        <p:attrNameLst>
                                          <p:attrName>style.visibility</p:attrName>
                                        </p:attrNameLst>
                                      </p:cBhvr>
                                      <p:to>
                                        <p:strVal val="visible"/>
                                      </p:to>
                                    </p:set>
                                    <p:animEffect transition="in" filter="wipe(left)">
                                      <p:cBhvr>
                                        <p:cTn id="101" dur="500"/>
                                        <p:tgtEl>
                                          <p:spTgt spid="59"/>
                                        </p:tgtEl>
                                      </p:cBhvr>
                                    </p:animEffect>
                                  </p:childTnLst>
                                </p:cTn>
                              </p:par>
                              <p:par>
                                <p:cTn id="102" presetID="22" presetClass="entr" presetSubtype="8" fill="hold" grpId="0" nodeType="withEffect">
                                  <p:stCondLst>
                                    <p:cond delay="400"/>
                                  </p:stCondLst>
                                  <p:childTnLst>
                                    <p:set>
                                      <p:cBhvr>
                                        <p:cTn id="103" dur="1" fill="hold">
                                          <p:stCondLst>
                                            <p:cond delay="0"/>
                                          </p:stCondLst>
                                        </p:cTn>
                                        <p:tgtEl>
                                          <p:spTgt spid="62"/>
                                        </p:tgtEl>
                                        <p:attrNameLst>
                                          <p:attrName>style.visibility</p:attrName>
                                        </p:attrNameLst>
                                      </p:cBhvr>
                                      <p:to>
                                        <p:strVal val="visible"/>
                                      </p:to>
                                    </p:set>
                                    <p:animEffect transition="in" filter="wipe(left)">
                                      <p:cBhvr>
                                        <p:cTn id="104" dur="500"/>
                                        <p:tgtEl>
                                          <p:spTgt spid="62"/>
                                        </p:tgtEl>
                                      </p:cBhvr>
                                    </p:animEffect>
                                  </p:childTnLst>
                                </p:cTn>
                              </p:par>
                              <p:par>
                                <p:cTn id="105" presetID="22" presetClass="entr" presetSubtype="8" fill="hold" grpId="0" nodeType="withEffect">
                                  <p:stCondLst>
                                    <p:cond delay="40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par>
                                <p:cTn id="108" presetID="22" presetClass="entr" presetSubtype="8" fill="hold" grpId="0" nodeType="withEffect">
                                  <p:stCondLst>
                                    <p:cond delay="600"/>
                                  </p:stCondLst>
                                  <p:childTnLst>
                                    <p:set>
                                      <p:cBhvr>
                                        <p:cTn id="109" dur="1" fill="hold">
                                          <p:stCondLst>
                                            <p:cond delay="0"/>
                                          </p:stCondLst>
                                        </p:cTn>
                                        <p:tgtEl>
                                          <p:spTgt spid="68"/>
                                        </p:tgtEl>
                                        <p:attrNameLst>
                                          <p:attrName>style.visibility</p:attrName>
                                        </p:attrNameLst>
                                      </p:cBhvr>
                                      <p:to>
                                        <p:strVal val="visible"/>
                                      </p:to>
                                    </p:set>
                                    <p:animEffect transition="in" filter="wipe(left)">
                                      <p:cBhvr>
                                        <p:cTn id="110" dur="500"/>
                                        <p:tgtEl>
                                          <p:spTgt spid="68"/>
                                        </p:tgtEl>
                                      </p:cBhvr>
                                    </p:animEffect>
                                  </p:childTnLst>
                                </p:cTn>
                              </p:par>
                              <p:par>
                                <p:cTn id="111" presetID="22" presetClass="entr" presetSubtype="8" fill="hold" grpId="0" nodeType="withEffect">
                                  <p:stCondLst>
                                    <p:cond delay="600"/>
                                  </p:stCondLst>
                                  <p:childTnLst>
                                    <p:set>
                                      <p:cBhvr>
                                        <p:cTn id="112" dur="1" fill="hold">
                                          <p:stCondLst>
                                            <p:cond delay="0"/>
                                          </p:stCondLst>
                                        </p:cTn>
                                        <p:tgtEl>
                                          <p:spTgt spid="67"/>
                                        </p:tgtEl>
                                        <p:attrNameLst>
                                          <p:attrName>style.visibility</p:attrName>
                                        </p:attrNameLst>
                                      </p:cBhvr>
                                      <p:to>
                                        <p:strVal val="visible"/>
                                      </p:to>
                                    </p:set>
                                    <p:animEffect transition="in" filter="wipe(left)">
                                      <p:cBhvr>
                                        <p:cTn id="113" dur="500"/>
                                        <p:tgtEl>
                                          <p:spTgt spid="67"/>
                                        </p:tgtEl>
                                      </p:cBhvr>
                                    </p:animEffect>
                                  </p:childTnLst>
                                </p:cTn>
                              </p:par>
                              <p:par>
                                <p:cTn id="114" presetID="22" presetClass="entr" presetSubtype="8" fill="hold" grpId="0" nodeType="withEffect">
                                  <p:stCondLst>
                                    <p:cond delay="80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500"/>
                                        <p:tgtEl>
                                          <p:spTgt spid="66"/>
                                        </p:tgtEl>
                                      </p:cBhvr>
                                    </p:animEffect>
                                  </p:childTnLst>
                                </p:cTn>
                              </p:par>
                              <p:par>
                                <p:cTn id="117" presetID="22" presetClass="entr" presetSubtype="8" fill="hold" grpId="0" nodeType="withEffect">
                                  <p:stCondLst>
                                    <p:cond delay="800"/>
                                  </p:stCondLst>
                                  <p:childTnLst>
                                    <p:set>
                                      <p:cBhvr>
                                        <p:cTn id="118" dur="1" fill="hold">
                                          <p:stCondLst>
                                            <p:cond delay="0"/>
                                          </p:stCondLst>
                                        </p:cTn>
                                        <p:tgtEl>
                                          <p:spTgt spid="65"/>
                                        </p:tgtEl>
                                        <p:attrNameLst>
                                          <p:attrName>style.visibility</p:attrName>
                                        </p:attrNameLst>
                                      </p:cBhvr>
                                      <p:to>
                                        <p:strVal val="visible"/>
                                      </p:to>
                                    </p:set>
                                    <p:animEffect transition="in" filter="wipe(left)">
                                      <p:cBhvr>
                                        <p:cTn id="119" dur="500"/>
                                        <p:tgtEl>
                                          <p:spTgt spid="65"/>
                                        </p:tgtEl>
                                      </p:cBhvr>
                                    </p:animEffect>
                                  </p:childTnLst>
                                </p:cTn>
                              </p:par>
                              <p:par>
                                <p:cTn id="120" presetID="22" presetClass="entr" presetSubtype="8" fill="hold" grpId="0" nodeType="withEffect">
                                  <p:stCondLst>
                                    <p:cond delay="1000"/>
                                  </p:stCondLst>
                                  <p:childTnLst>
                                    <p:set>
                                      <p:cBhvr>
                                        <p:cTn id="121" dur="1" fill="hold">
                                          <p:stCondLst>
                                            <p:cond delay="0"/>
                                          </p:stCondLst>
                                        </p:cTn>
                                        <p:tgtEl>
                                          <p:spTgt spid="64"/>
                                        </p:tgtEl>
                                        <p:attrNameLst>
                                          <p:attrName>style.visibility</p:attrName>
                                        </p:attrNameLst>
                                      </p:cBhvr>
                                      <p:to>
                                        <p:strVal val="visible"/>
                                      </p:to>
                                    </p:set>
                                    <p:animEffect transition="in" filter="wipe(left)">
                                      <p:cBhvr>
                                        <p:cTn id="122" dur="500"/>
                                        <p:tgtEl>
                                          <p:spTgt spid="64"/>
                                        </p:tgtEl>
                                      </p:cBhvr>
                                    </p:animEffect>
                                  </p:childTnLst>
                                </p:cTn>
                              </p:par>
                              <p:par>
                                <p:cTn id="123" presetID="22" presetClass="entr" presetSubtype="8" fill="hold" grpId="0" nodeType="withEffect">
                                  <p:stCondLst>
                                    <p:cond delay="1000"/>
                                  </p:stCondLst>
                                  <p:childTnLst>
                                    <p:set>
                                      <p:cBhvr>
                                        <p:cTn id="124" dur="1" fill="hold">
                                          <p:stCondLst>
                                            <p:cond delay="0"/>
                                          </p:stCondLst>
                                        </p:cTn>
                                        <p:tgtEl>
                                          <p:spTgt spid="63"/>
                                        </p:tgtEl>
                                        <p:attrNameLst>
                                          <p:attrName>style.visibility</p:attrName>
                                        </p:attrNameLst>
                                      </p:cBhvr>
                                      <p:to>
                                        <p:strVal val="visible"/>
                                      </p:to>
                                    </p:set>
                                    <p:animEffect transition="in" filter="wipe(left)">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7" grpId="0"/>
      <p:bldP spid="29" grpId="0"/>
      <p:bldP spid="59" grpId="0"/>
      <p:bldP spid="60" grpId="0"/>
      <p:bldP spid="61" grpId="0"/>
      <p:bldP spid="62" grpId="0"/>
      <p:bldP spid="63" grpId="0"/>
      <p:bldP spid="64" grpId="0"/>
      <p:bldP spid="65" grpId="0"/>
      <p:bldP spid="66" grpId="0"/>
      <p:bldP spid="67" grpId="0"/>
      <p:bldP spid="68" grpId="0"/>
      <p:bldP spid="39" grpId="0" animBg="1"/>
      <p:bldP spid="40" grpId="0" animBg="1"/>
      <p:bldP spid="41" grpId="0" animBg="1"/>
      <p:bldP spid="23" grpId="0" animBg="1"/>
      <p:bldP spid="25" grpId="0" animBg="1"/>
      <p:bldP spid="26" grpId="0" animBg="1"/>
      <p:bldP spid="70" grpId="0" animBg="1"/>
      <p:bldP spid="71" grpId="0" animBg="1"/>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563" y="2050473"/>
            <a:ext cx="4876800" cy="1731818"/>
          </a:xfrm>
          <a:prstGeom prst="rect">
            <a:avLst/>
          </a:prstGeom>
          <a:blipFill dpi="0" rotWithShape="1">
            <a:blip r:embed="rId2" cstate="print">
              <a:extLst>
                <a:ext uri="{28A0092B-C50C-407E-A947-70E740481C1C}">
                  <a14:useLocalDpi xmlns:a14="http://schemas.microsoft.com/office/drawing/2010/main" val="0"/>
                </a:ext>
              </a:extLst>
            </a:blip>
            <a:srcRect/>
            <a:stretch>
              <a:fillRect t="-20400" b="-20400"/>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D7253455-99BE-4A79-9EB1-0B3D08BBB575}"/>
              </a:ext>
            </a:extLst>
          </p:cNvPr>
          <p:cNvSpPr txBox="1"/>
          <p:nvPr/>
        </p:nvSpPr>
        <p:spPr>
          <a:xfrm>
            <a:off x="705474" y="4128126"/>
            <a:ext cx="4974889" cy="1569660"/>
          </a:xfrm>
          <a:prstGeom prst="rect">
            <a:avLst/>
          </a:prstGeom>
          <a:noFill/>
        </p:spPr>
        <p:txBody>
          <a:bodyPr wrap="square" rtlCol="0">
            <a:spAutoFit/>
          </a:bodyPr>
          <a:lstStyle/>
          <a:p>
            <a:pPr algn="just">
              <a:lnSpc>
                <a:spcPct val="200000"/>
              </a:lnSpc>
            </a:pPr>
            <a:r>
              <a:rPr lang="zh-CN" altLang="en-US" sz="1200" dirty="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a:t>
            </a:r>
            <a:endParaRPr lang="zh-CN" altLang="en-US" sz="1400" dirty="0">
              <a:solidFill>
                <a:srgbClr val="686769"/>
              </a:solidFill>
              <a:cs typeface="+mn-ea"/>
              <a:sym typeface="+mn-lt"/>
            </a:endParaRPr>
          </a:p>
        </p:txBody>
      </p:sp>
      <p:grpSp>
        <p:nvGrpSpPr>
          <p:cNvPr id="7" name="组合 6"/>
          <p:cNvGrpSpPr/>
          <p:nvPr/>
        </p:nvGrpSpPr>
        <p:grpSpPr>
          <a:xfrm>
            <a:off x="6373520" y="1953490"/>
            <a:ext cx="5278155" cy="999875"/>
            <a:chOff x="5916319" y="2105893"/>
            <a:chExt cx="5278155" cy="999875"/>
          </a:xfrm>
        </p:grpSpPr>
        <p:sp>
          <p:nvSpPr>
            <p:cNvPr id="5" name="文本框 4">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点击输入简要文字解说解说文字尽量概不用多余的文字修饰简洁精准的 解说所提炼的核心概念点击输入简要文字解说说文字尽量概括精炼</a:t>
              </a:r>
              <a:endParaRPr lang="zh-CN" altLang="en-US" sz="1067" dirty="0">
                <a:solidFill>
                  <a:srgbClr val="686769"/>
                </a:solidFill>
                <a:cs typeface="+mn-ea"/>
                <a:sym typeface="+mn-lt"/>
              </a:endParaRPr>
            </a:p>
          </p:txBody>
        </p:sp>
        <p:sp>
          <p:nvSpPr>
            <p:cNvPr id="6" name="矩形 5"/>
            <p:cNvSpPr/>
            <p:nvPr/>
          </p:nvSpPr>
          <p:spPr>
            <a:xfrm>
              <a:off x="5916319" y="2105893"/>
              <a:ext cx="2470548" cy="417358"/>
            </a:xfrm>
            <a:prstGeom prst="rect">
              <a:avLst/>
            </a:prstGeom>
          </p:spPr>
          <p:txBody>
            <a:bodyPr wrap="none">
              <a:spAutoFit/>
            </a:bodyPr>
            <a:lstStyle/>
            <a:p>
              <a:pPr>
                <a:lnSpc>
                  <a:spcPct val="130000"/>
                </a:lnSpc>
              </a:pPr>
              <a:r>
                <a:rPr lang="en-US" altLang="zh-CN" b="1" dirty="0">
                  <a:solidFill>
                    <a:srgbClr val="52A4AE"/>
                  </a:solidFill>
                  <a:cs typeface="+mn-ea"/>
                  <a:sym typeface="+mn-lt"/>
                </a:rPr>
                <a:t>01 /   </a:t>
              </a:r>
              <a:r>
                <a:rPr lang="zh-CN" altLang="en-US" b="1" dirty="0">
                  <a:solidFill>
                    <a:schemeClr val="tx1">
                      <a:lumMod val="85000"/>
                      <a:lumOff val="15000"/>
                    </a:schemeClr>
                  </a:solidFill>
                  <a:cs typeface="+mn-ea"/>
                  <a:sym typeface="+mn-lt"/>
                </a:rPr>
                <a:t>重点未来的走势</a:t>
              </a:r>
              <a:endParaRPr lang="en-US" altLang="zh-CN" b="1" dirty="0">
                <a:solidFill>
                  <a:schemeClr val="tx1">
                    <a:lumMod val="85000"/>
                    <a:lumOff val="15000"/>
                  </a:schemeClr>
                </a:solidFill>
                <a:cs typeface="+mn-ea"/>
                <a:sym typeface="+mn-lt"/>
              </a:endParaRPr>
            </a:p>
          </p:txBody>
        </p:sp>
      </p:grpSp>
      <p:grpSp>
        <p:nvGrpSpPr>
          <p:cNvPr id="8" name="组合 7"/>
          <p:cNvGrpSpPr/>
          <p:nvPr/>
        </p:nvGrpSpPr>
        <p:grpSpPr>
          <a:xfrm>
            <a:off x="6373520" y="3435927"/>
            <a:ext cx="5278155" cy="999875"/>
            <a:chOff x="5916319" y="2105893"/>
            <a:chExt cx="5278155" cy="999875"/>
          </a:xfrm>
        </p:grpSpPr>
        <p:sp>
          <p:nvSpPr>
            <p:cNvPr id="9" name="文本框 8">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点击输入简要文字解说解说文字尽量概不用多余的文字修饰简洁精准的 解说所提炼的核心概念点击输入简要文字解说说文字尽量概括精炼</a:t>
              </a:r>
              <a:endParaRPr lang="zh-CN" altLang="en-US" sz="1067" dirty="0">
                <a:solidFill>
                  <a:srgbClr val="686769"/>
                </a:solidFill>
                <a:cs typeface="+mn-ea"/>
                <a:sym typeface="+mn-lt"/>
              </a:endParaRPr>
            </a:p>
          </p:txBody>
        </p:sp>
        <p:sp>
          <p:nvSpPr>
            <p:cNvPr id="10" name="矩形 9"/>
            <p:cNvSpPr/>
            <p:nvPr/>
          </p:nvSpPr>
          <p:spPr>
            <a:xfrm>
              <a:off x="5916319" y="2105893"/>
              <a:ext cx="2932213" cy="417358"/>
            </a:xfrm>
            <a:prstGeom prst="rect">
              <a:avLst/>
            </a:prstGeom>
          </p:spPr>
          <p:txBody>
            <a:bodyPr wrap="none">
              <a:spAutoFit/>
            </a:bodyPr>
            <a:lstStyle/>
            <a:p>
              <a:pPr>
                <a:lnSpc>
                  <a:spcPct val="130000"/>
                </a:lnSpc>
              </a:pPr>
              <a:r>
                <a:rPr lang="en-US" altLang="zh-CN" b="1" dirty="0">
                  <a:solidFill>
                    <a:srgbClr val="52A4AE"/>
                  </a:solidFill>
                  <a:cs typeface="+mn-ea"/>
                  <a:sym typeface="+mn-lt"/>
                </a:rPr>
                <a:t>02 /   </a:t>
              </a:r>
              <a:r>
                <a:rPr lang="zh-CN" altLang="en-US" b="1" dirty="0">
                  <a:solidFill>
                    <a:schemeClr val="tx1">
                      <a:lumMod val="85000"/>
                      <a:lumOff val="15000"/>
                    </a:schemeClr>
                  </a:solidFill>
                  <a:cs typeface="+mn-ea"/>
                  <a:sym typeface="+mn-lt"/>
                </a:rPr>
                <a:t>科技兴农的发展步骤</a:t>
              </a:r>
              <a:endParaRPr lang="en-US" altLang="zh-CN" b="1" dirty="0">
                <a:solidFill>
                  <a:schemeClr val="tx1">
                    <a:lumMod val="85000"/>
                    <a:lumOff val="15000"/>
                  </a:schemeClr>
                </a:solidFill>
                <a:cs typeface="+mn-ea"/>
                <a:sym typeface="+mn-lt"/>
              </a:endParaRPr>
            </a:p>
          </p:txBody>
        </p:sp>
      </p:grpSp>
      <p:grpSp>
        <p:nvGrpSpPr>
          <p:cNvPr id="11" name="组合 10"/>
          <p:cNvGrpSpPr/>
          <p:nvPr/>
        </p:nvGrpSpPr>
        <p:grpSpPr>
          <a:xfrm>
            <a:off x="6373520" y="4918364"/>
            <a:ext cx="5278155" cy="999875"/>
            <a:chOff x="5916319" y="2105893"/>
            <a:chExt cx="5278155" cy="999875"/>
          </a:xfrm>
        </p:grpSpPr>
        <p:sp>
          <p:nvSpPr>
            <p:cNvPr id="12" name="文本框 11">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a:solidFill>
                    <a:srgbClr val="686769"/>
                  </a:solidFill>
                  <a:cs typeface="+mn-ea"/>
                  <a:sym typeface="+mn-lt"/>
                </a:rPr>
                <a:t>点击输入简要文字解说解说文字尽量概不用多余的文字修饰简洁精准的 解说所提炼的核心概念点击输入简要文字解说说文字尽量概括精炼</a:t>
              </a:r>
              <a:endParaRPr lang="zh-CN" altLang="en-US" sz="1067" dirty="0">
                <a:solidFill>
                  <a:srgbClr val="686769"/>
                </a:solidFill>
                <a:cs typeface="+mn-ea"/>
                <a:sym typeface="+mn-lt"/>
              </a:endParaRPr>
            </a:p>
          </p:txBody>
        </p:sp>
        <p:sp>
          <p:nvSpPr>
            <p:cNvPr id="13" name="矩形 12"/>
            <p:cNvSpPr/>
            <p:nvPr/>
          </p:nvSpPr>
          <p:spPr>
            <a:xfrm>
              <a:off x="5916319" y="2105893"/>
              <a:ext cx="2470548" cy="417358"/>
            </a:xfrm>
            <a:prstGeom prst="rect">
              <a:avLst/>
            </a:prstGeom>
          </p:spPr>
          <p:txBody>
            <a:bodyPr wrap="none">
              <a:spAutoFit/>
            </a:bodyPr>
            <a:lstStyle/>
            <a:p>
              <a:pPr>
                <a:lnSpc>
                  <a:spcPct val="130000"/>
                </a:lnSpc>
              </a:pPr>
              <a:r>
                <a:rPr lang="en-US" altLang="zh-CN" b="1" dirty="0">
                  <a:solidFill>
                    <a:srgbClr val="52A4AE"/>
                  </a:solidFill>
                  <a:cs typeface="+mn-ea"/>
                  <a:sym typeface="+mn-lt"/>
                </a:rPr>
                <a:t>03 /   </a:t>
              </a:r>
              <a:r>
                <a:rPr lang="zh-CN" altLang="en-US" b="1" dirty="0">
                  <a:solidFill>
                    <a:schemeClr val="tx1">
                      <a:lumMod val="85000"/>
                      <a:lumOff val="15000"/>
                    </a:schemeClr>
                  </a:solidFill>
                  <a:cs typeface="+mn-ea"/>
                  <a:sym typeface="+mn-lt"/>
                </a:rPr>
                <a:t>重点产品成熟化</a:t>
              </a:r>
              <a:endParaRPr lang="en-US" altLang="zh-CN" b="1" dirty="0">
                <a:solidFill>
                  <a:schemeClr val="tx1">
                    <a:lumMod val="85000"/>
                    <a:lumOff val="15000"/>
                  </a:schemeClr>
                </a:solidFill>
                <a:cs typeface="+mn-ea"/>
                <a:sym typeface="+mn-lt"/>
              </a:endParaRPr>
            </a:p>
          </p:txBody>
        </p:sp>
      </p:grpSp>
      <p:grpSp>
        <p:nvGrpSpPr>
          <p:cNvPr id="17" name="组合 16"/>
          <p:cNvGrpSpPr/>
          <p:nvPr/>
        </p:nvGrpSpPr>
        <p:grpSpPr>
          <a:xfrm>
            <a:off x="3320458" y="458741"/>
            <a:ext cx="5572519" cy="785143"/>
            <a:chOff x="1679798" y="438128"/>
            <a:chExt cx="5572519" cy="785143"/>
          </a:xfrm>
        </p:grpSpPr>
        <p:sp>
          <p:nvSpPr>
            <p:cNvPr id="18" name="文本框 17"/>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未来工作计划</a:t>
              </a:r>
            </a:p>
          </p:txBody>
        </p:sp>
        <p:sp>
          <p:nvSpPr>
            <p:cNvPr id="19" name="文本框 18"/>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6185407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21"/>
          <p:cNvSpPr/>
          <p:nvPr/>
        </p:nvSpPr>
        <p:spPr>
          <a:xfrm>
            <a:off x="10881363" y="228730"/>
            <a:ext cx="972984" cy="2397095"/>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1857239"/>
              <a:gd name="connsiteY0" fmla="*/ 666791 h 1558058"/>
              <a:gd name="connsiteX1" fmla="*/ 1702129 w 1857239"/>
              <a:gd name="connsiteY1" fmla="*/ 0 h 1558058"/>
              <a:gd name="connsiteX2" fmla="*/ 1857239 w 1857239"/>
              <a:gd name="connsiteY2" fmla="*/ 1558058 h 1558058"/>
              <a:gd name="connsiteX3" fmla="*/ 0 w 1857239"/>
              <a:gd name="connsiteY3" fmla="*/ 666791 h 1558058"/>
              <a:gd name="connsiteX0" fmla="*/ 0 w 972984"/>
              <a:gd name="connsiteY0" fmla="*/ 495969 h 1558058"/>
              <a:gd name="connsiteX1" fmla="*/ 817874 w 972984"/>
              <a:gd name="connsiteY1" fmla="*/ 0 h 1558058"/>
              <a:gd name="connsiteX2" fmla="*/ 972984 w 972984"/>
              <a:gd name="connsiteY2" fmla="*/ 1558058 h 1558058"/>
              <a:gd name="connsiteX3" fmla="*/ 0 w 972984"/>
              <a:gd name="connsiteY3" fmla="*/ 495969 h 1558058"/>
              <a:gd name="connsiteX0" fmla="*/ 0 w 972984"/>
              <a:gd name="connsiteY0" fmla="*/ 812492 h 1874581"/>
              <a:gd name="connsiteX1" fmla="*/ 345601 w 972984"/>
              <a:gd name="connsiteY1" fmla="*/ 0 h 1874581"/>
              <a:gd name="connsiteX2" fmla="*/ 972984 w 972984"/>
              <a:gd name="connsiteY2" fmla="*/ 1874581 h 1874581"/>
              <a:gd name="connsiteX3" fmla="*/ 0 w 972984"/>
              <a:gd name="connsiteY3" fmla="*/ 812492 h 1874581"/>
              <a:gd name="connsiteX0" fmla="*/ 0 w 972984"/>
              <a:gd name="connsiteY0" fmla="*/ 1335006 h 2397095"/>
              <a:gd name="connsiteX1" fmla="*/ 54198 w 972984"/>
              <a:gd name="connsiteY1" fmla="*/ 0 h 2397095"/>
              <a:gd name="connsiteX2" fmla="*/ 972984 w 972984"/>
              <a:gd name="connsiteY2" fmla="*/ 2397095 h 2397095"/>
              <a:gd name="connsiteX3" fmla="*/ 0 w 972984"/>
              <a:gd name="connsiteY3" fmla="*/ 1335006 h 2397095"/>
            </a:gdLst>
            <a:ahLst/>
            <a:cxnLst>
              <a:cxn ang="0">
                <a:pos x="connsiteX0" y="connsiteY0"/>
              </a:cxn>
              <a:cxn ang="0">
                <a:pos x="connsiteX1" y="connsiteY1"/>
              </a:cxn>
              <a:cxn ang="0">
                <a:pos x="connsiteX2" y="connsiteY2"/>
              </a:cxn>
              <a:cxn ang="0">
                <a:pos x="connsiteX3" y="connsiteY3"/>
              </a:cxn>
            </a:cxnLst>
            <a:rect l="l" t="t" r="r" b="b"/>
            <a:pathLst>
              <a:path w="972984" h="2397095">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6"/>
          <p:cNvSpPr/>
          <p:nvPr/>
        </p:nvSpPr>
        <p:spPr>
          <a:xfrm flipV="1">
            <a:off x="10802982" y="11043"/>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154930F2-2839-4D7F-90FD-A5E513DE108E}"/>
              </a:ext>
            </a:extLst>
          </p:cNvPr>
          <p:cNvSpPr txBox="1"/>
          <p:nvPr/>
        </p:nvSpPr>
        <p:spPr bwMode="auto">
          <a:xfrm>
            <a:off x="917260" y="3378811"/>
            <a:ext cx="6819720" cy="9233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5400" b="0" spc="0" dirty="0">
                <a:solidFill>
                  <a:srgbClr val="405E62"/>
                </a:solidFill>
                <a:effectLst>
                  <a:outerShdw blurRad="25400" dist="25400" dir="2700000" algn="tl">
                    <a:srgbClr val="000000">
                      <a:alpha val="25000"/>
                    </a:srgbClr>
                  </a:outerShdw>
                </a:effectLst>
                <a:latin typeface="+mn-lt"/>
                <a:ea typeface="+mn-ea"/>
                <a:cs typeface="+mn-ea"/>
                <a:sym typeface="+mn-lt"/>
              </a:rPr>
              <a:t>谢谢观看</a:t>
            </a:r>
          </a:p>
        </p:txBody>
      </p:sp>
      <p:sp>
        <p:nvSpPr>
          <p:cNvPr id="31" name="矩形 30">
            <a:extLst>
              <a:ext uri="{FF2B5EF4-FFF2-40B4-BE49-F238E27FC236}">
                <a16:creationId xmlns:a16="http://schemas.microsoft.com/office/drawing/2014/main" id="{7E5685AF-2F1A-4C00-A35B-D740EA9D940C}"/>
              </a:ext>
            </a:extLst>
          </p:cNvPr>
          <p:cNvSpPr/>
          <p:nvPr/>
        </p:nvSpPr>
        <p:spPr>
          <a:xfrm>
            <a:off x="157843" y="2174604"/>
            <a:ext cx="6922119" cy="1243611"/>
          </a:xfrm>
          <a:prstGeom prst="rect">
            <a:avLst/>
          </a:prstGeom>
        </p:spPr>
        <p:txBody>
          <a:bodyPr wrap="square" lIns="51435" tIns="25718" rIns="51435" bIns="25718" anchor="ctr" anchorCtr="1">
            <a:spAutoFit/>
          </a:bodyPr>
          <a:lstStyle/>
          <a:p>
            <a:pPr>
              <a:lnSpc>
                <a:spcPct val="130000"/>
              </a:lnSpc>
            </a:pPr>
            <a:r>
              <a:rPr lang="en-US" altLang="zh-CN" sz="6600" dirty="0">
                <a:ln w="19050">
                  <a:noFill/>
                </a:ln>
                <a:solidFill>
                  <a:srgbClr val="405E62"/>
                </a:solidFill>
                <a:effectLst>
                  <a:outerShdw blurRad="25400" dist="25400" dir="2700000" algn="tl">
                    <a:srgbClr val="000000">
                      <a:alpha val="25000"/>
                    </a:srgbClr>
                  </a:outerShdw>
                </a:effectLst>
                <a:cs typeface="+mn-ea"/>
                <a:sym typeface="+mn-lt"/>
              </a:rPr>
              <a:t>THANK YOU</a:t>
            </a:r>
            <a:endParaRPr lang="zh-CN" altLang="en-US" sz="6600" dirty="0">
              <a:ln w="19050">
                <a:noFill/>
              </a:ln>
              <a:solidFill>
                <a:srgbClr val="405E62"/>
              </a:solidFill>
              <a:effectLst>
                <a:outerShdw blurRad="25400" dist="25400" dir="2700000" algn="tl">
                  <a:srgbClr val="000000">
                    <a:alpha val="25000"/>
                  </a:srgbClr>
                </a:outerShdw>
              </a:effectLst>
              <a:cs typeface="+mn-ea"/>
              <a:sym typeface="+mn-lt"/>
            </a:endParaRPr>
          </a:p>
        </p:txBody>
      </p:sp>
      <p:sp>
        <p:nvSpPr>
          <p:cNvPr id="34" name="等腰三角形 21"/>
          <p:cNvSpPr/>
          <p:nvPr/>
        </p:nvSpPr>
        <p:spPr>
          <a:xfrm>
            <a:off x="7778663" y="751561"/>
            <a:ext cx="1089764" cy="789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15181" y="1954954"/>
            <a:ext cx="839950" cy="864297"/>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Lst>
            <a:ahLst/>
            <a:cxnLst>
              <a:cxn ang="0">
                <a:pos x="connsiteX0" y="connsiteY0"/>
              </a:cxn>
              <a:cxn ang="0">
                <a:pos x="connsiteX1" y="connsiteY1"/>
              </a:cxn>
              <a:cxn ang="0">
                <a:pos x="connsiteX2" y="connsiteY2"/>
              </a:cxn>
              <a:cxn ang="0">
                <a:pos x="connsiteX3" y="connsiteY3"/>
              </a:cxn>
            </a:cxnLst>
            <a:rect l="l" t="t" r="r" b="b"/>
            <a:pathLst>
              <a:path w="839950" h="864297">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a:off x="8764510" y="1124618"/>
            <a:ext cx="1702129" cy="118626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37"/>
          <p:cNvSpPr/>
          <p:nvPr/>
        </p:nvSpPr>
        <p:spPr>
          <a:xfrm flipV="1">
            <a:off x="11016343" y="-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a:off x="10048625" y="1541081"/>
            <a:ext cx="1805722" cy="1146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1729229"/>
              <a:gd name="connsiteY0" fmla="*/ 698988 h 698988"/>
              <a:gd name="connsiteX1" fmla="*/ 626743 w 1729229"/>
              <a:gd name="connsiteY1" fmla="*/ 0 h 698988"/>
              <a:gd name="connsiteX2" fmla="*/ 1729229 w 1729229"/>
              <a:gd name="connsiteY2" fmla="*/ 623136 h 698988"/>
              <a:gd name="connsiteX3" fmla="*/ 0 w 1729229"/>
              <a:gd name="connsiteY3" fmla="*/ 698988 h 698988"/>
              <a:gd name="connsiteX0" fmla="*/ 0 w 1729229"/>
              <a:gd name="connsiteY0" fmla="*/ 1146139 h 1146139"/>
              <a:gd name="connsiteX1" fmla="*/ 817662 w 1729229"/>
              <a:gd name="connsiteY1" fmla="*/ 0 h 1146139"/>
              <a:gd name="connsiteX2" fmla="*/ 1729229 w 1729229"/>
              <a:gd name="connsiteY2" fmla="*/ 1070287 h 1146139"/>
              <a:gd name="connsiteX3" fmla="*/ 0 w 1729229"/>
              <a:gd name="connsiteY3" fmla="*/ 1146139 h 1146139"/>
            </a:gdLst>
            <a:ahLst/>
            <a:cxnLst>
              <a:cxn ang="0">
                <a:pos x="connsiteX0" y="connsiteY0"/>
              </a:cxn>
              <a:cxn ang="0">
                <a:pos x="connsiteX1" y="connsiteY1"/>
              </a:cxn>
              <a:cxn ang="0">
                <a:pos x="connsiteX2" y="connsiteY2"/>
              </a:cxn>
              <a:cxn ang="0">
                <a:pos x="connsiteX3" y="connsiteY3"/>
              </a:cxn>
            </a:cxnLst>
            <a:rect l="l" t="t" r="r" b="b"/>
            <a:pathLst>
              <a:path w="1729229" h="114613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21"/>
          <p:cNvSpPr/>
          <p:nvPr/>
        </p:nvSpPr>
        <p:spPr>
          <a:xfrm>
            <a:off x="9269857" y="4320327"/>
            <a:ext cx="464169" cy="60125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Lst>
            <a:ahLst/>
            <a:cxnLst>
              <a:cxn ang="0">
                <a:pos x="connsiteX0" y="connsiteY0"/>
              </a:cxn>
              <a:cxn ang="0">
                <a:pos x="connsiteX1" y="connsiteY1"/>
              </a:cxn>
              <a:cxn ang="0">
                <a:pos x="connsiteX2" y="connsiteY2"/>
              </a:cxn>
              <a:cxn ang="0">
                <a:pos x="connsiteX3" y="connsiteY3"/>
              </a:cxn>
            </a:cxnLst>
            <a:rect l="l" t="t" r="r" b="b"/>
            <a:pathLst>
              <a:path w="464169" h="601250">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等腰三角形 21"/>
          <p:cNvSpPr/>
          <p:nvPr/>
        </p:nvSpPr>
        <p:spPr>
          <a:xfrm>
            <a:off x="757402" y="6106635"/>
            <a:ext cx="478741" cy="44135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21"/>
          <p:cNvSpPr/>
          <p:nvPr/>
        </p:nvSpPr>
        <p:spPr>
          <a:xfrm>
            <a:off x="1341873" y="5422432"/>
            <a:ext cx="191526" cy="1608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 name="connsiteX0" fmla="*/ 0 w 507885"/>
              <a:gd name="connsiteY0" fmla="*/ 143102 h 441356"/>
              <a:gd name="connsiteX1" fmla="*/ 213384 w 507885"/>
              <a:gd name="connsiteY1" fmla="*/ 0 h 441356"/>
              <a:gd name="connsiteX2" fmla="*/ 507885 w 507885"/>
              <a:gd name="connsiteY2" fmla="*/ 441356 h 441356"/>
              <a:gd name="connsiteX3" fmla="*/ 0 w 507885"/>
              <a:gd name="connsiteY3" fmla="*/ 143102 h 441356"/>
              <a:gd name="connsiteX0" fmla="*/ 0 w 507885"/>
              <a:gd name="connsiteY0" fmla="*/ 33812 h 332066"/>
              <a:gd name="connsiteX1" fmla="*/ 191526 w 507885"/>
              <a:gd name="connsiteY1" fmla="*/ 0 h 332066"/>
              <a:gd name="connsiteX2" fmla="*/ 507885 w 507885"/>
              <a:gd name="connsiteY2" fmla="*/ 332066 h 332066"/>
              <a:gd name="connsiteX3" fmla="*/ 0 w 507885"/>
              <a:gd name="connsiteY3" fmla="*/ 33812 h 332066"/>
              <a:gd name="connsiteX0" fmla="*/ 0 w 191526"/>
              <a:gd name="connsiteY0" fmla="*/ 33812 h 160844"/>
              <a:gd name="connsiteX1" fmla="*/ 191526 w 191526"/>
              <a:gd name="connsiteY1" fmla="*/ 0 h 160844"/>
              <a:gd name="connsiteX2" fmla="*/ 139939 w 191526"/>
              <a:gd name="connsiteY2" fmla="*/ 160844 h 160844"/>
              <a:gd name="connsiteX3" fmla="*/ 0 w 191526"/>
              <a:gd name="connsiteY3" fmla="*/ 33812 h 160844"/>
            </a:gdLst>
            <a:ahLst/>
            <a:cxnLst>
              <a:cxn ang="0">
                <a:pos x="connsiteX0" y="connsiteY0"/>
              </a:cxn>
              <a:cxn ang="0">
                <a:pos x="connsiteX1" y="connsiteY1"/>
              </a:cxn>
              <a:cxn ang="0">
                <a:pos x="connsiteX2" y="connsiteY2"/>
              </a:cxn>
              <a:cxn ang="0">
                <a:pos x="connsiteX3" y="connsiteY3"/>
              </a:cxn>
            </a:cxnLst>
            <a:rect l="l" t="t" r="r" b="b"/>
            <a:pathLst>
              <a:path w="191526" h="160844">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5" name="直接连接符 44"/>
          <p:cNvCxnSpPr/>
          <p:nvPr/>
        </p:nvCxnSpPr>
        <p:spPr>
          <a:xfrm>
            <a:off x="566229" y="2374137"/>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752102"/>
      </p:ext>
    </p:extLst>
  </p:cSld>
  <p:clrMapOvr>
    <a:masterClrMapping/>
  </p:clrMapOvr>
  <mc:AlternateContent xmlns:mc="http://schemas.openxmlformats.org/markup-compatibility/2006" xmlns:p14="http://schemas.microsoft.com/office/powerpoint/2010/main">
    <mc:Choice Requires="p14">
      <p:transition spd="slow" p14:dur="4000" advClick="0" advTm="6800">
        <p14:vortex dir="r"/>
      </p:transition>
    </mc:Choice>
    <mc:Fallback xmlns="">
      <p:transition spd="slow" advClick="0" advTm="6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1+#ppt_w/2"/>
                                          </p:val>
                                        </p:tav>
                                        <p:tav tm="100000">
                                          <p:val>
                                            <p:strVal val="#ppt_x"/>
                                          </p:val>
                                        </p:tav>
                                      </p:tavLst>
                                    </p:anim>
                                    <p:anim calcmode="lin" valueType="num">
                                      <p:cBhvr additive="base">
                                        <p:cTn id="16" dur="75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1+#ppt_w/2"/>
                                          </p:val>
                                        </p:tav>
                                        <p:tav tm="100000">
                                          <p:val>
                                            <p:strVal val="#ppt_x"/>
                                          </p:val>
                                        </p:tav>
                                      </p:tavLst>
                                    </p:anim>
                                    <p:anim calcmode="lin" valueType="num">
                                      <p:cBhvr additive="base">
                                        <p:cTn id="20" dur="75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750" fill="hold"/>
                                        <p:tgtEl>
                                          <p:spTgt spid="37"/>
                                        </p:tgtEl>
                                        <p:attrNameLst>
                                          <p:attrName>ppt_x</p:attrName>
                                        </p:attrNameLst>
                                      </p:cBhvr>
                                      <p:tavLst>
                                        <p:tav tm="0">
                                          <p:val>
                                            <p:strVal val="1+#ppt_w/2"/>
                                          </p:val>
                                        </p:tav>
                                        <p:tav tm="100000">
                                          <p:val>
                                            <p:strVal val="#ppt_x"/>
                                          </p:val>
                                        </p:tav>
                                      </p:tavLst>
                                    </p:anim>
                                    <p:anim calcmode="lin" valueType="num">
                                      <p:cBhvr additive="base">
                                        <p:cTn id="24" dur="75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1+#ppt_w/2"/>
                                          </p:val>
                                        </p:tav>
                                        <p:tav tm="100000">
                                          <p:val>
                                            <p:strVal val="#ppt_x"/>
                                          </p:val>
                                        </p:tav>
                                      </p:tavLst>
                                    </p:anim>
                                    <p:anim calcmode="lin" valueType="num">
                                      <p:cBhvr additive="base">
                                        <p:cTn id="28" dur="750" fill="hold"/>
                                        <p:tgtEl>
                                          <p:spTgt spid="38"/>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1+#ppt_w/2"/>
                                          </p:val>
                                        </p:tav>
                                        <p:tav tm="100000">
                                          <p:val>
                                            <p:strVal val="#ppt_x"/>
                                          </p:val>
                                        </p:tav>
                                      </p:tavLst>
                                    </p:anim>
                                    <p:anim calcmode="lin" valueType="num">
                                      <p:cBhvr additive="base">
                                        <p:cTn id="32" dur="750" fill="hold"/>
                                        <p:tgtEl>
                                          <p:spTgt spid="39"/>
                                        </p:tgtEl>
                                        <p:attrNameLst>
                                          <p:attrName>ppt_y</p:attrName>
                                        </p:attrNameLst>
                                      </p:cBhvr>
                                      <p:tavLst>
                                        <p:tav tm="0">
                                          <p:val>
                                            <p:strVal val="0-#ppt_h/2"/>
                                          </p:val>
                                        </p:tav>
                                        <p:tav tm="100000">
                                          <p:val>
                                            <p:strVal val="#ppt_y"/>
                                          </p:val>
                                        </p:tav>
                                      </p:tavLst>
                                    </p:anim>
                                  </p:childTnLst>
                                </p:cTn>
                              </p:par>
                              <p:par>
                                <p:cTn id="33" presetID="2" presetClass="entr" presetSubtype="6" decel="10000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750" fill="hold"/>
                                        <p:tgtEl>
                                          <p:spTgt spid="40"/>
                                        </p:tgtEl>
                                        <p:attrNameLst>
                                          <p:attrName>ppt_x</p:attrName>
                                        </p:attrNameLst>
                                      </p:cBhvr>
                                      <p:tavLst>
                                        <p:tav tm="0">
                                          <p:val>
                                            <p:strVal val="1+#ppt_w/2"/>
                                          </p:val>
                                        </p:tav>
                                        <p:tav tm="100000">
                                          <p:val>
                                            <p:strVal val="#ppt_x"/>
                                          </p:val>
                                        </p:tav>
                                      </p:tavLst>
                                    </p:anim>
                                    <p:anim calcmode="lin" valueType="num">
                                      <p:cBhvr additive="base">
                                        <p:cTn id="36" dur="75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750" fill="hold"/>
                                        <p:tgtEl>
                                          <p:spTgt spid="43"/>
                                        </p:tgtEl>
                                        <p:attrNameLst>
                                          <p:attrName>ppt_x</p:attrName>
                                        </p:attrNameLst>
                                      </p:cBhvr>
                                      <p:tavLst>
                                        <p:tav tm="0">
                                          <p:val>
                                            <p:strVal val="0-#ppt_w/2"/>
                                          </p:val>
                                        </p:tav>
                                        <p:tav tm="100000">
                                          <p:val>
                                            <p:strVal val="#ppt_x"/>
                                          </p:val>
                                        </p:tav>
                                      </p:tavLst>
                                    </p:anim>
                                    <p:anim calcmode="lin" valueType="num">
                                      <p:cBhvr additive="base">
                                        <p:cTn id="40" dur="75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750" fill="hold"/>
                                        <p:tgtEl>
                                          <p:spTgt spid="44"/>
                                        </p:tgtEl>
                                        <p:attrNameLst>
                                          <p:attrName>ppt_x</p:attrName>
                                        </p:attrNameLst>
                                      </p:cBhvr>
                                      <p:tavLst>
                                        <p:tav tm="0">
                                          <p:val>
                                            <p:strVal val="0-#ppt_w/2"/>
                                          </p:val>
                                        </p:tav>
                                        <p:tav tm="100000">
                                          <p:val>
                                            <p:strVal val="#ppt_x"/>
                                          </p:val>
                                        </p:tav>
                                      </p:tavLst>
                                    </p:anim>
                                    <p:anim calcmode="lin" valueType="num">
                                      <p:cBhvr additive="base">
                                        <p:cTn id="44" dur="750" fill="hold"/>
                                        <p:tgtEl>
                                          <p:spTgt spid="44"/>
                                        </p:tgtEl>
                                        <p:attrNameLst>
                                          <p:attrName>ppt_y</p:attrName>
                                        </p:attrNameLst>
                                      </p:cBhvr>
                                      <p:tavLst>
                                        <p:tav tm="0">
                                          <p:val>
                                            <p:strVal val="1+#ppt_h/2"/>
                                          </p:val>
                                        </p:tav>
                                        <p:tav tm="100000">
                                          <p:val>
                                            <p:strVal val="#ppt_y"/>
                                          </p:val>
                                        </p:tav>
                                      </p:tavLst>
                                    </p:anim>
                                  </p:childTnLst>
                                </p:cTn>
                              </p:par>
                              <p:par>
                                <p:cTn id="45" presetID="41" presetClass="entr" presetSubtype="0" fill="hold" grpId="0" nodeType="withEffect">
                                  <p:stCondLst>
                                    <p:cond delay="500"/>
                                  </p:stCondLst>
                                  <p:iterate type="lt">
                                    <p:tmPct val="10000"/>
                                  </p:iterate>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2"/>
                                        </p:tgtEl>
                                        <p:attrNameLst>
                                          <p:attrName>ppt_y</p:attrName>
                                        </p:attrNameLst>
                                      </p:cBhvr>
                                      <p:tavLst>
                                        <p:tav tm="0">
                                          <p:val>
                                            <p:strVal val="#ppt_y"/>
                                          </p:val>
                                        </p:tav>
                                        <p:tav tm="100000">
                                          <p:val>
                                            <p:strVal val="#ppt_y"/>
                                          </p:val>
                                        </p:tav>
                                      </p:tavLst>
                                    </p:anim>
                                    <p:anim calcmode="lin" valueType="num">
                                      <p:cBhvr>
                                        <p:cTn id="4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2"/>
                                        </p:tgtEl>
                                      </p:cBhvr>
                                    </p:animEffect>
                                  </p:childTnLst>
                                </p:cTn>
                              </p:par>
                              <p:par>
                                <p:cTn id="52" presetID="22" presetClass="entr" presetSubtype="1" fill="hold" nodeType="withEffect">
                                  <p:stCondLst>
                                    <p:cond delay="50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35" presetClass="path" presetSubtype="0" accel="50000" decel="50000" fill="hold" grpId="1" nodeType="withEffect">
                                  <p:stCondLst>
                                    <p:cond delay="500"/>
                                  </p:stCondLst>
                                  <p:childTnLst>
                                    <p:animMotion origin="layout" path="M 0.26303 1.11111E-6 L 0.01303 1.11111E-6 " pathEditMode="relative" rAng="0" ptsTypes="AA">
                                      <p:cBhvr>
                                        <p:cTn id="59" dur="1250" fill="hold"/>
                                        <p:tgtEl>
                                          <p:spTgt spid="3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p:bldP spid="31" grpId="0"/>
      <p:bldP spid="31" grpId="1"/>
      <p:bldP spid="34" grpId="0" animBg="1"/>
      <p:bldP spid="35" grpId="0" animBg="1"/>
      <p:bldP spid="37" grpId="0" animBg="1"/>
      <p:bldP spid="38" grpId="0" animBg="1"/>
      <p:bldP spid="39" grpId="0" animBg="1"/>
      <p:bldP spid="40"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10" name="矩形 9">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岗位工作概述</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ONE</a:t>
              </a:r>
              <a:endParaRPr lang="zh-CN" altLang="en-US" sz="2400" b="0" spc="0" dirty="0">
                <a:solidFill>
                  <a:srgbClr val="405E62"/>
                </a:solidFill>
                <a:latin typeface="+mn-lt"/>
                <a:ea typeface="+mn-ea"/>
                <a:cs typeface="+mn-ea"/>
                <a:sym typeface="+mn-lt"/>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01</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64887992"/>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1+#ppt_w/2"/>
                                              </p:val>
                                            </p:tav>
                                            <p:tav tm="100000">
                                              <p:val>
                                                <p:strVal val="#ppt_x"/>
                                              </p:val>
                                            </p:tav>
                                          </p:tavLst>
                                        </p:anim>
                                        <p:anim calcmode="lin" valueType="num">
                                          <p:cBhvr additive="base">
                                            <p:cTn id="12" dur="75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1+#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1+#ppt_w/2"/>
                                              </p:val>
                                            </p:tav>
                                            <p:tav tm="100000">
                                              <p:val>
                                                <p:strVal val="#ppt_x"/>
                                              </p:val>
                                            </p:tav>
                                          </p:tavLst>
                                        </p:anim>
                                        <p:anim calcmode="lin" valueType="num">
                                          <p:cBhvr additive="base">
                                            <p:cTn id="24" dur="75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1+#ppt_w/2"/>
                                              </p:val>
                                            </p:tav>
                                            <p:tav tm="100000">
                                              <p:val>
                                                <p:strVal val="#ppt_x"/>
                                              </p:val>
                                            </p:tav>
                                          </p:tavLst>
                                        </p:anim>
                                        <p:anim calcmode="lin" valueType="num">
                                          <p:cBhvr additive="base">
                                            <p:cTn id="28" dur="75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750" fill="hold"/>
                                            <p:tgtEl>
                                              <p:spTgt spid="33"/>
                                            </p:tgtEl>
                                            <p:attrNameLst>
                                              <p:attrName>ppt_x</p:attrName>
                                            </p:attrNameLst>
                                          </p:cBhvr>
                                          <p:tavLst>
                                            <p:tav tm="0">
                                              <p:val>
                                                <p:strVal val="1+#ppt_w/2"/>
                                              </p:val>
                                            </p:tav>
                                            <p:tav tm="100000">
                                              <p:val>
                                                <p:strVal val="#ppt_x"/>
                                              </p:val>
                                            </p:tav>
                                          </p:tavLst>
                                        </p:anim>
                                        <p:anim calcmode="lin" valueType="num">
                                          <p:cBhvr additive="base">
                                            <p:cTn id="32" dur="75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750" fill="hold"/>
                                            <p:tgtEl>
                                              <p:spTgt spid="36"/>
                                            </p:tgtEl>
                                            <p:attrNameLst>
                                              <p:attrName>ppt_x</p:attrName>
                                            </p:attrNameLst>
                                          </p:cBhvr>
                                          <p:tavLst>
                                            <p:tav tm="0">
                                              <p:val>
                                                <p:strVal val="1+#ppt_w/2"/>
                                              </p:val>
                                            </p:tav>
                                            <p:tav tm="100000">
                                              <p:val>
                                                <p:strVal val="#ppt_x"/>
                                              </p:val>
                                            </p:tav>
                                          </p:tavLst>
                                        </p:anim>
                                        <p:anim calcmode="lin" valueType="num">
                                          <p:cBhvr additive="base">
                                            <p:cTn id="36" dur="750" fill="hold"/>
                                            <p:tgtEl>
                                              <p:spTgt spid="36"/>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750" fill="hold"/>
                                            <p:tgtEl>
                                              <p:spTgt spid="37"/>
                                            </p:tgtEl>
                                            <p:attrNameLst>
                                              <p:attrName>ppt_x</p:attrName>
                                            </p:attrNameLst>
                                          </p:cBhvr>
                                          <p:tavLst>
                                            <p:tav tm="0">
                                              <p:val>
                                                <p:strVal val="1+#ppt_w/2"/>
                                              </p:val>
                                            </p:tav>
                                            <p:tav tm="100000">
                                              <p:val>
                                                <p:strVal val="#ppt_x"/>
                                              </p:val>
                                            </p:tav>
                                          </p:tavLst>
                                        </p:anim>
                                        <p:anim calcmode="lin" valueType="num">
                                          <p:cBhvr additive="base">
                                            <p:cTn id="40" dur="750" fill="hold"/>
                                            <p:tgtEl>
                                              <p:spTgt spid="37"/>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1+#ppt_w/2"/>
                                              </p:val>
                                            </p:tav>
                                            <p:tav tm="100000">
                                              <p:val>
                                                <p:strVal val="#ppt_x"/>
                                              </p:val>
                                            </p:tav>
                                          </p:tavLst>
                                        </p:anim>
                                        <p:anim calcmode="lin" valueType="num">
                                          <p:cBhvr additive="base">
                                            <p:cTn id="44" dur="750" fill="hold"/>
                                            <p:tgtEl>
                                              <p:spTgt spid="38"/>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750" fill="hold"/>
                                            <p:tgtEl>
                                              <p:spTgt spid="39"/>
                                            </p:tgtEl>
                                            <p:attrNameLst>
                                              <p:attrName>ppt_x</p:attrName>
                                            </p:attrNameLst>
                                          </p:cBhvr>
                                          <p:tavLst>
                                            <p:tav tm="0">
                                              <p:val>
                                                <p:strVal val="1+#ppt_w/2"/>
                                              </p:val>
                                            </p:tav>
                                            <p:tav tm="100000">
                                              <p:val>
                                                <p:strVal val="#ppt_x"/>
                                              </p:val>
                                            </p:tav>
                                          </p:tavLst>
                                        </p:anim>
                                        <p:anim calcmode="lin" valueType="num">
                                          <p:cBhvr additive="base">
                                            <p:cTn id="48" dur="75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2"/>
                                            </p:tgtEl>
                                            <p:attrNameLst>
                                              <p:attrName>style.visibility</p:attrName>
                                            </p:attrNameLst>
                                          </p:cBhvr>
                                          <p:to>
                                            <p:strVal val="visible"/>
                                          </p:to>
                                        </p:set>
                                        <p:anim calcmode="lin" valueType="num" p14:bounceEnd="40000">
                                          <p:cBhvr additive="base">
                                            <p:cTn id="51"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2"/>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ppt_x</p:attrName>
                                            </p:attrNameLst>
                                          </p:cBhvr>
                                          <p:tavLst>
                                            <p:tav tm="0">
                                              <p:val>
                                                <p:strVal val="#ppt_x-#ppt_w*1.125000"/>
                                              </p:val>
                                            </p:tav>
                                            <p:tav tm="100000">
                                              <p:val>
                                                <p:strVal val="#ppt_x"/>
                                              </p:val>
                                            </p:tav>
                                          </p:tavLst>
                                        </p:anim>
                                        <p:animEffect transition="in" filter="wipe(righ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animBg="1"/>
          <p:bldP spid="30" grpId="0" animBg="1"/>
          <p:bldP spid="31" grpId="0" animBg="1"/>
          <p:bldP spid="32" grpId="0" animBg="1"/>
          <p:bldP spid="33" grpId="0" animBg="1"/>
          <p:bldP spid="36" grpId="0" animBg="1"/>
          <p:bldP spid="37" grpId="0" animBg="1"/>
          <p:bldP spid="38"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1+#ppt_w/2"/>
                                              </p:val>
                                            </p:tav>
                                            <p:tav tm="100000">
                                              <p:val>
                                                <p:strVal val="#ppt_x"/>
                                              </p:val>
                                            </p:tav>
                                          </p:tavLst>
                                        </p:anim>
                                        <p:anim calcmode="lin" valueType="num">
                                          <p:cBhvr additive="base">
                                            <p:cTn id="12" dur="75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1+#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1+#ppt_w/2"/>
                                              </p:val>
                                            </p:tav>
                                            <p:tav tm="100000">
                                              <p:val>
                                                <p:strVal val="#ppt_x"/>
                                              </p:val>
                                            </p:tav>
                                          </p:tavLst>
                                        </p:anim>
                                        <p:anim calcmode="lin" valueType="num">
                                          <p:cBhvr additive="base">
                                            <p:cTn id="24" dur="75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1+#ppt_w/2"/>
                                              </p:val>
                                            </p:tav>
                                            <p:tav tm="100000">
                                              <p:val>
                                                <p:strVal val="#ppt_x"/>
                                              </p:val>
                                            </p:tav>
                                          </p:tavLst>
                                        </p:anim>
                                        <p:anim calcmode="lin" valueType="num">
                                          <p:cBhvr additive="base">
                                            <p:cTn id="28" dur="75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750" fill="hold"/>
                                            <p:tgtEl>
                                              <p:spTgt spid="33"/>
                                            </p:tgtEl>
                                            <p:attrNameLst>
                                              <p:attrName>ppt_x</p:attrName>
                                            </p:attrNameLst>
                                          </p:cBhvr>
                                          <p:tavLst>
                                            <p:tav tm="0">
                                              <p:val>
                                                <p:strVal val="1+#ppt_w/2"/>
                                              </p:val>
                                            </p:tav>
                                            <p:tav tm="100000">
                                              <p:val>
                                                <p:strVal val="#ppt_x"/>
                                              </p:val>
                                            </p:tav>
                                          </p:tavLst>
                                        </p:anim>
                                        <p:anim calcmode="lin" valueType="num">
                                          <p:cBhvr additive="base">
                                            <p:cTn id="32" dur="75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750" fill="hold"/>
                                            <p:tgtEl>
                                              <p:spTgt spid="36"/>
                                            </p:tgtEl>
                                            <p:attrNameLst>
                                              <p:attrName>ppt_x</p:attrName>
                                            </p:attrNameLst>
                                          </p:cBhvr>
                                          <p:tavLst>
                                            <p:tav tm="0">
                                              <p:val>
                                                <p:strVal val="1+#ppt_w/2"/>
                                              </p:val>
                                            </p:tav>
                                            <p:tav tm="100000">
                                              <p:val>
                                                <p:strVal val="#ppt_x"/>
                                              </p:val>
                                            </p:tav>
                                          </p:tavLst>
                                        </p:anim>
                                        <p:anim calcmode="lin" valueType="num">
                                          <p:cBhvr additive="base">
                                            <p:cTn id="36" dur="750" fill="hold"/>
                                            <p:tgtEl>
                                              <p:spTgt spid="36"/>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750" fill="hold"/>
                                            <p:tgtEl>
                                              <p:spTgt spid="37"/>
                                            </p:tgtEl>
                                            <p:attrNameLst>
                                              <p:attrName>ppt_x</p:attrName>
                                            </p:attrNameLst>
                                          </p:cBhvr>
                                          <p:tavLst>
                                            <p:tav tm="0">
                                              <p:val>
                                                <p:strVal val="1+#ppt_w/2"/>
                                              </p:val>
                                            </p:tav>
                                            <p:tav tm="100000">
                                              <p:val>
                                                <p:strVal val="#ppt_x"/>
                                              </p:val>
                                            </p:tav>
                                          </p:tavLst>
                                        </p:anim>
                                        <p:anim calcmode="lin" valueType="num">
                                          <p:cBhvr additive="base">
                                            <p:cTn id="40" dur="750" fill="hold"/>
                                            <p:tgtEl>
                                              <p:spTgt spid="37"/>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1+#ppt_w/2"/>
                                              </p:val>
                                            </p:tav>
                                            <p:tav tm="100000">
                                              <p:val>
                                                <p:strVal val="#ppt_x"/>
                                              </p:val>
                                            </p:tav>
                                          </p:tavLst>
                                        </p:anim>
                                        <p:anim calcmode="lin" valueType="num">
                                          <p:cBhvr additive="base">
                                            <p:cTn id="44" dur="750" fill="hold"/>
                                            <p:tgtEl>
                                              <p:spTgt spid="38"/>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750" fill="hold"/>
                                            <p:tgtEl>
                                              <p:spTgt spid="39"/>
                                            </p:tgtEl>
                                            <p:attrNameLst>
                                              <p:attrName>ppt_x</p:attrName>
                                            </p:attrNameLst>
                                          </p:cBhvr>
                                          <p:tavLst>
                                            <p:tav tm="0">
                                              <p:val>
                                                <p:strVal val="1+#ppt_w/2"/>
                                              </p:val>
                                            </p:tav>
                                            <p:tav tm="100000">
                                              <p:val>
                                                <p:strVal val="#ppt_x"/>
                                              </p:val>
                                            </p:tav>
                                          </p:tavLst>
                                        </p:anim>
                                        <p:anim calcmode="lin" valueType="num">
                                          <p:cBhvr additive="base">
                                            <p:cTn id="48" dur="75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750" fill="hold"/>
                                            <p:tgtEl>
                                              <p:spTgt spid="2"/>
                                            </p:tgtEl>
                                            <p:attrNameLst>
                                              <p:attrName>ppt_x</p:attrName>
                                            </p:attrNameLst>
                                          </p:cBhvr>
                                          <p:tavLst>
                                            <p:tav tm="0">
                                              <p:val>
                                                <p:strVal val="#ppt_x"/>
                                              </p:val>
                                            </p:tav>
                                            <p:tav tm="100000">
                                              <p:val>
                                                <p:strVal val="#ppt_x"/>
                                              </p:val>
                                            </p:tav>
                                          </p:tavLst>
                                        </p:anim>
                                        <p:anim calcmode="lin" valueType="num">
                                          <p:cBhvr additive="base">
                                            <p:cTn id="52" dur="750" fill="hold"/>
                                            <p:tgtEl>
                                              <p:spTgt spid="2"/>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ppt_x</p:attrName>
                                            </p:attrNameLst>
                                          </p:cBhvr>
                                          <p:tavLst>
                                            <p:tav tm="0">
                                              <p:val>
                                                <p:strVal val="#ppt_x-#ppt_w*1.125000"/>
                                              </p:val>
                                            </p:tav>
                                            <p:tav tm="100000">
                                              <p:val>
                                                <p:strVal val="#ppt_x"/>
                                              </p:val>
                                            </p:tav>
                                          </p:tavLst>
                                        </p:anim>
                                        <p:animEffect transition="in" filter="wipe(righ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animBg="1"/>
          <p:bldP spid="30" grpId="0" animBg="1"/>
          <p:bldP spid="31" grpId="0" animBg="1"/>
          <p:bldP spid="32" grpId="0" animBg="1"/>
          <p:bldP spid="33" grpId="0" animBg="1"/>
          <p:bldP spid="36" grpId="0" animBg="1"/>
          <p:bldP spid="37" grpId="0" animBg="1"/>
          <p:bldP spid="38" grpId="0" animBg="1"/>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4979672"/>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0" name="TextBox 68">
            <a:extLst>
              <a:ext uri="{FF2B5EF4-FFF2-40B4-BE49-F238E27FC236}">
                <a16:creationId xmlns:a16="http://schemas.microsoft.com/office/drawing/2014/main" id="{38E9DA1F-AB27-4F69-9052-1B3BEB6A3137}"/>
              </a:ext>
            </a:extLst>
          </p:cNvPr>
          <p:cNvSpPr txBox="1"/>
          <p:nvPr/>
        </p:nvSpPr>
        <p:spPr>
          <a:xfrm>
            <a:off x="954683" y="5603188"/>
            <a:ext cx="2627448"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专业</a:t>
            </a:r>
          </a:p>
        </p:txBody>
      </p:sp>
      <p:sp>
        <p:nvSpPr>
          <p:cNvPr id="61" name="TextBox 70">
            <a:extLst>
              <a:ext uri="{FF2B5EF4-FFF2-40B4-BE49-F238E27FC236}">
                <a16:creationId xmlns:a16="http://schemas.microsoft.com/office/drawing/2014/main" id="{0E603D73-99DC-4486-BECB-FACB45A2808E}"/>
              </a:ext>
            </a:extLst>
          </p:cNvPr>
          <p:cNvSpPr txBox="1"/>
          <p:nvPr/>
        </p:nvSpPr>
        <p:spPr>
          <a:xfrm>
            <a:off x="3699161" y="5603188"/>
            <a:ext cx="2627448"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项目</a:t>
            </a:r>
          </a:p>
        </p:txBody>
      </p:sp>
      <p:sp>
        <p:nvSpPr>
          <p:cNvPr id="62" name="TextBox 71">
            <a:extLst>
              <a:ext uri="{FF2B5EF4-FFF2-40B4-BE49-F238E27FC236}">
                <a16:creationId xmlns:a16="http://schemas.microsoft.com/office/drawing/2014/main" id="{1EDD1F03-7191-4C6D-A365-C3C7A7932675}"/>
              </a:ext>
            </a:extLst>
          </p:cNvPr>
          <p:cNvSpPr txBox="1"/>
          <p:nvPr/>
        </p:nvSpPr>
        <p:spPr>
          <a:xfrm>
            <a:off x="6443639" y="5603188"/>
            <a:ext cx="2627448"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管理</a:t>
            </a:r>
          </a:p>
        </p:txBody>
      </p:sp>
      <p:sp>
        <p:nvSpPr>
          <p:cNvPr id="63" name="TextBox 72">
            <a:extLst>
              <a:ext uri="{FF2B5EF4-FFF2-40B4-BE49-F238E27FC236}">
                <a16:creationId xmlns:a16="http://schemas.microsoft.com/office/drawing/2014/main" id="{5254BD3D-40F5-4E64-B15B-1559556C1683}"/>
              </a:ext>
            </a:extLst>
          </p:cNvPr>
          <p:cNvSpPr txBox="1"/>
          <p:nvPr/>
        </p:nvSpPr>
        <p:spPr>
          <a:xfrm>
            <a:off x="9188118" y="5579069"/>
            <a:ext cx="2345146"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培训</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pic>
        <p:nvPicPr>
          <p:cNvPr id="9" name="图片 8">
            <a:extLst>
              <a:ext uri="{FF2B5EF4-FFF2-40B4-BE49-F238E27FC236}">
                <a16:creationId xmlns:a16="http://schemas.microsoft.com/office/drawing/2014/main" id="{E62B1DB2-DC5A-4598-8487-9643F77FE6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99867" y="1836082"/>
            <a:ext cx="4518914" cy="3145857"/>
          </a:xfrm>
          <a:prstGeom prst="rect">
            <a:avLst/>
          </a:prstGeom>
          <a:ln>
            <a:noFill/>
          </a:ln>
        </p:spPr>
      </p:pic>
      <p:grpSp>
        <p:nvGrpSpPr>
          <p:cNvPr id="3" name="组合 2">
            <a:extLst>
              <a:ext uri="{FF2B5EF4-FFF2-40B4-BE49-F238E27FC236}">
                <a16:creationId xmlns:a16="http://schemas.microsoft.com/office/drawing/2014/main" id="{58CD568A-C8AC-41E9-BDEC-95EAE095B53C}"/>
              </a:ext>
            </a:extLst>
          </p:cNvPr>
          <p:cNvGrpSpPr/>
          <p:nvPr/>
        </p:nvGrpSpPr>
        <p:grpSpPr>
          <a:xfrm>
            <a:off x="4198095" y="1792172"/>
            <a:ext cx="7794036" cy="3230880"/>
            <a:chOff x="4198095" y="1635760"/>
            <a:chExt cx="7794036" cy="3230880"/>
          </a:xfrm>
        </p:grpSpPr>
        <p:sp>
          <p:nvSpPr>
            <p:cNvPr id="50" name="矩形 49">
              <a:extLst>
                <a:ext uri="{FF2B5EF4-FFF2-40B4-BE49-F238E27FC236}">
                  <a16:creationId xmlns:a16="http://schemas.microsoft.com/office/drawing/2014/main" id="{D4720E5F-E668-4CF2-B984-C485DBB2FD95}"/>
                </a:ext>
              </a:extLst>
            </p:cNvPr>
            <p:cNvSpPr/>
            <p:nvPr/>
          </p:nvSpPr>
          <p:spPr>
            <a:xfrm>
              <a:off x="4718784" y="1635760"/>
              <a:ext cx="7273347" cy="3230880"/>
            </a:xfrm>
            <a:prstGeom prst="rect">
              <a:avLst/>
            </a:prstGeom>
            <a:gradFill>
              <a:gsLst>
                <a:gs pos="0">
                  <a:srgbClr val="92BFB5"/>
                </a:gs>
                <a:gs pos="100000">
                  <a:srgbClr val="52A4AE"/>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 name="等腰三角形 1">
              <a:extLst>
                <a:ext uri="{FF2B5EF4-FFF2-40B4-BE49-F238E27FC236}">
                  <a16:creationId xmlns:a16="http://schemas.microsoft.com/office/drawing/2014/main" id="{A976914C-750F-4CA8-B18E-1B86A7BD53C8}"/>
                </a:ext>
              </a:extLst>
            </p:cNvPr>
            <p:cNvSpPr/>
            <p:nvPr/>
          </p:nvSpPr>
          <p:spPr>
            <a:xfrm rot="16200000" flipH="1">
              <a:off x="4156440" y="2952753"/>
              <a:ext cx="604000" cy="520690"/>
            </a:xfrm>
            <a:prstGeom prst="triangle">
              <a:avLst/>
            </a:prstGeom>
            <a:gradFill>
              <a:gsLst>
                <a:gs pos="0">
                  <a:srgbClr val="019CAA"/>
                </a:gs>
                <a:gs pos="100000">
                  <a:srgbClr val="306E7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6" name="TextBox 74">
            <a:extLst>
              <a:ext uri="{FF2B5EF4-FFF2-40B4-BE49-F238E27FC236}">
                <a16:creationId xmlns:a16="http://schemas.microsoft.com/office/drawing/2014/main" id="{4220BC86-951D-4C5C-B080-C3559765B902}"/>
              </a:ext>
            </a:extLst>
          </p:cNvPr>
          <p:cNvSpPr txBox="1"/>
          <p:nvPr/>
        </p:nvSpPr>
        <p:spPr>
          <a:xfrm>
            <a:off x="5279800" y="2685577"/>
            <a:ext cx="6481521" cy="2603790"/>
          </a:xfrm>
          <a:prstGeom prst="rect">
            <a:avLst/>
          </a:prstGeom>
          <a:noFill/>
        </p:spPr>
        <p:txBody>
          <a:bodyPr wrap="square" rtlCol="0">
            <a:spAutoFit/>
          </a:bodyPr>
          <a:lstStyle/>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点击输入简要文字内容</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文字内容需概括精炼，不用多余的文字修饰，</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言简意赅的说明该项内容。点击输入简要文字内容，文字内容需概括</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精炼，不用多余的文字修饰，言简意赅的说明该项内容。</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点击输入简要文字内容，文字内容</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需概括精炼，不用多余的文字修饰言简意赅的说明该项内容。</a:t>
            </a:r>
          </a:p>
          <a:p>
            <a:pPr marL="171450" indent="-171450" algn="just">
              <a:lnSpc>
                <a:spcPct val="170000"/>
              </a:lnSpc>
              <a:buFont typeface="Wingdings" panose="05000000000000000000" pitchFamily="2" charset="2"/>
              <a:buChar char="l"/>
            </a:pPr>
            <a:endParaRPr lang="zh-CN" altLang="en-US" sz="1200" dirty="0">
              <a:solidFill>
                <a:schemeClr val="bg1"/>
              </a:solidFill>
              <a:cs typeface="+mn-ea"/>
              <a:sym typeface="+mn-lt"/>
            </a:endParaRPr>
          </a:p>
          <a:p>
            <a:pPr marL="171450" indent="-171450" algn="just">
              <a:lnSpc>
                <a:spcPct val="170000"/>
              </a:lnSpc>
              <a:buFont typeface="Wingdings" panose="05000000000000000000" pitchFamily="2" charset="2"/>
              <a:buChar char="l"/>
            </a:pPr>
            <a:endParaRPr lang="zh-CN" altLang="en-US" sz="1200" dirty="0">
              <a:solidFill>
                <a:schemeClr val="bg1"/>
              </a:solidFill>
              <a:cs typeface="+mn-ea"/>
              <a:sym typeface="+mn-lt"/>
            </a:endParaRPr>
          </a:p>
        </p:txBody>
      </p:sp>
      <p:sp>
        <p:nvSpPr>
          <p:cNvPr id="47" name="TextBox 1">
            <a:extLst>
              <a:ext uri="{FF2B5EF4-FFF2-40B4-BE49-F238E27FC236}">
                <a16:creationId xmlns:a16="http://schemas.microsoft.com/office/drawing/2014/main" id="{D4A30C7B-ECC5-42C8-A442-1D1C2226B636}"/>
              </a:ext>
            </a:extLst>
          </p:cNvPr>
          <p:cNvSpPr txBox="1"/>
          <p:nvPr/>
        </p:nvSpPr>
        <p:spPr>
          <a:xfrm>
            <a:off x="5279921" y="2176531"/>
            <a:ext cx="5131176" cy="461665"/>
          </a:xfrm>
          <a:prstGeom prst="rect">
            <a:avLst/>
          </a:prstGeom>
          <a:noFill/>
        </p:spPr>
        <p:txBody>
          <a:bodyPr wrap="square" rtlCol="0">
            <a:spAutoFit/>
          </a:bodyPr>
          <a:lstStyle/>
          <a:p>
            <a:r>
              <a:rPr lang="zh-CN" altLang="en-US" sz="2400" b="1" dirty="0">
                <a:solidFill>
                  <a:schemeClr val="bg1"/>
                </a:solidFill>
                <a:cs typeface="+mn-ea"/>
                <a:sym typeface="+mn-lt"/>
              </a:rPr>
              <a:t>阶段性工作述职报告</a:t>
            </a:r>
          </a:p>
        </p:txBody>
      </p:sp>
      <p:grpSp>
        <p:nvGrpSpPr>
          <p:cNvPr id="26" name="组合 25"/>
          <p:cNvGrpSpPr/>
          <p:nvPr/>
        </p:nvGrpSpPr>
        <p:grpSpPr>
          <a:xfrm>
            <a:off x="3320458" y="458741"/>
            <a:ext cx="5572519" cy="785143"/>
            <a:chOff x="1679798" y="438128"/>
            <a:chExt cx="5572519" cy="785143"/>
          </a:xfrm>
        </p:grpSpPr>
        <p:sp>
          <p:nvSpPr>
            <p:cNvPr id="27" name="文本框 26"/>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岗位工作概述</a:t>
              </a:r>
            </a:p>
          </p:txBody>
        </p:sp>
        <p:sp>
          <p:nvSpPr>
            <p:cNvPr id="28" name="文本框 27"/>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18514035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2"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47"/>
                                        </p:tgtEl>
                                        <p:attrNameLst>
                                          <p:attrName>style.visibility</p:attrName>
                                        </p:attrNameLst>
                                      </p:cBhvr>
                                      <p:to>
                                        <p:strVal val="visible"/>
                                      </p:to>
                                    </p:set>
                                    <p:anim by="(-#ppt_w*2)" calcmode="lin" valueType="num">
                                      <p:cBhvr rctx="PPT">
                                        <p:cTn id="23" dur="250" autoRev="1" fill="hold">
                                          <p:stCondLst>
                                            <p:cond delay="0"/>
                                          </p:stCondLst>
                                        </p:cTn>
                                        <p:tgtEl>
                                          <p:spTgt spid="47"/>
                                        </p:tgtEl>
                                        <p:attrNameLst>
                                          <p:attrName>ppt_w</p:attrName>
                                        </p:attrNameLst>
                                      </p:cBhvr>
                                    </p:anim>
                                    <p:anim by="(#ppt_w*0.50)" calcmode="lin" valueType="num">
                                      <p:cBhvr>
                                        <p:cTn id="24" dur="250" decel="50000" autoRev="1" fill="hold">
                                          <p:stCondLst>
                                            <p:cond delay="0"/>
                                          </p:stCondLst>
                                        </p:cTn>
                                        <p:tgtEl>
                                          <p:spTgt spid="47"/>
                                        </p:tgtEl>
                                        <p:attrNameLst>
                                          <p:attrName>ppt_x</p:attrName>
                                        </p:attrNameLst>
                                      </p:cBhvr>
                                    </p:anim>
                                    <p:anim from="(-#ppt_h/2)" to="(#ppt_y)" calcmode="lin" valueType="num">
                                      <p:cBhvr>
                                        <p:cTn id="25" dur="500" fill="hold">
                                          <p:stCondLst>
                                            <p:cond delay="0"/>
                                          </p:stCondLst>
                                        </p:cTn>
                                        <p:tgtEl>
                                          <p:spTgt spid="47"/>
                                        </p:tgtEl>
                                        <p:attrNameLst>
                                          <p:attrName>ppt_y</p:attrName>
                                        </p:attrNameLst>
                                      </p:cBhvr>
                                    </p:anim>
                                    <p:animRot by="21600000">
                                      <p:cBhvr>
                                        <p:cTn id="26" dur="500" fill="hold">
                                          <p:stCondLst>
                                            <p:cond delay="0"/>
                                          </p:stCondLst>
                                        </p:cTn>
                                        <p:tgtEl>
                                          <p:spTgt spid="47"/>
                                        </p:tgtEl>
                                        <p:attrNameLst>
                                          <p:attrName>r</p:attrName>
                                        </p:attrNameLst>
                                      </p:cBhvr>
                                    </p:animRot>
                                  </p:childTnLst>
                                </p:cTn>
                              </p:par>
                            </p:childTnLst>
                          </p:cTn>
                        </p:par>
                        <p:par>
                          <p:cTn id="27" fill="hold">
                            <p:stCondLst>
                              <p:cond delay="19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750"/>
                                        <p:tgtEl>
                                          <p:spTgt spid="46"/>
                                        </p:tgtEl>
                                      </p:cBhvr>
                                    </p:animEffect>
                                    <p:anim calcmode="lin" valueType="num">
                                      <p:cBhvr>
                                        <p:cTn id="31" dur="750" fill="hold"/>
                                        <p:tgtEl>
                                          <p:spTgt spid="46"/>
                                        </p:tgtEl>
                                        <p:attrNameLst>
                                          <p:attrName>ppt_x</p:attrName>
                                        </p:attrNameLst>
                                      </p:cBhvr>
                                      <p:tavLst>
                                        <p:tav tm="0">
                                          <p:val>
                                            <p:strVal val="#ppt_x"/>
                                          </p:val>
                                        </p:tav>
                                        <p:tav tm="100000">
                                          <p:val>
                                            <p:strVal val="#ppt_x"/>
                                          </p:val>
                                        </p:tav>
                                      </p:tavLst>
                                    </p:anim>
                                    <p:anim calcmode="lin" valueType="num">
                                      <p:cBhvr>
                                        <p:cTn id="32" dur="75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2650"/>
                            </p:stCondLst>
                            <p:childTnLst>
                              <p:par>
                                <p:cTn id="34" presetID="23" presetClass="entr" presetSubtype="32"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strVal val="4*#ppt_w"/>
                                          </p:val>
                                        </p:tav>
                                        <p:tav tm="100000">
                                          <p:val>
                                            <p:strVal val="#ppt_w"/>
                                          </p:val>
                                        </p:tav>
                                      </p:tavLst>
                                    </p:anim>
                                    <p:anim calcmode="lin" valueType="num">
                                      <p:cBhvr>
                                        <p:cTn id="37" dur="500" fill="hold"/>
                                        <p:tgtEl>
                                          <p:spTgt spid="60"/>
                                        </p:tgtEl>
                                        <p:attrNameLst>
                                          <p:attrName>ppt_h</p:attrName>
                                        </p:attrNameLst>
                                      </p:cBhvr>
                                      <p:tavLst>
                                        <p:tav tm="0">
                                          <p:val>
                                            <p:strVal val="4*#ppt_h"/>
                                          </p:val>
                                        </p:tav>
                                        <p:tav tm="100000">
                                          <p:val>
                                            <p:strVal val="#ppt_h"/>
                                          </p:val>
                                        </p:tav>
                                      </p:tavLst>
                                    </p:anim>
                                  </p:childTnLst>
                                </p:cTn>
                              </p:par>
                            </p:childTnLst>
                          </p:cTn>
                        </p:par>
                        <p:par>
                          <p:cTn id="38" fill="hold">
                            <p:stCondLst>
                              <p:cond delay="3150"/>
                            </p:stCondLst>
                            <p:childTnLst>
                              <p:par>
                                <p:cTn id="39" presetID="23" presetClass="entr" presetSubtype="32"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strVal val="4*#ppt_w"/>
                                          </p:val>
                                        </p:tav>
                                        <p:tav tm="100000">
                                          <p:val>
                                            <p:strVal val="#ppt_w"/>
                                          </p:val>
                                        </p:tav>
                                      </p:tavLst>
                                    </p:anim>
                                    <p:anim calcmode="lin" valueType="num">
                                      <p:cBhvr>
                                        <p:cTn id="42" dur="500" fill="hold"/>
                                        <p:tgtEl>
                                          <p:spTgt spid="61"/>
                                        </p:tgtEl>
                                        <p:attrNameLst>
                                          <p:attrName>ppt_h</p:attrName>
                                        </p:attrNameLst>
                                      </p:cBhvr>
                                      <p:tavLst>
                                        <p:tav tm="0">
                                          <p:val>
                                            <p:strVal val="4*#ppt_h"/>
                                          </p:val>
                                        </p:tav>
                                        <p:tav tm="100000">
                                          <p:val>
                                            <p:strVal val="#ppt_h"/>
                                          </p:val>
                                        </p:tav>
                                      </p:tavLst>
                                    </p:anim>
                                  </p:childTnLst>
                                </p:cTn>
                              </p:par>
                            </p:childTnLst>
                          </p:cTn>
                        </p:par>
                        <p:par>
                          <p:cTn id="43" fill="hold">
                            <p:stCondLst>
                              <p:cond delay="3650"/>
                            </p:stCondLst>
                            <p:childTnLst>
                              <p:par>
                                <p:cTn id="44" presetID="23" presetClass="entr" presetSubtype="32"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strVal val="4*#ppt_w"/>
                                          </p:val>
                                        </p:tav>
                                        <p:tav tm="100000">
                                          <p:val>
                                            <p:strVal val="#ppt_w"/>
                                          </p:val>
                                        </p:tav>
                                      </p:tavLst>
                                    </p:anim>
                                    <p:anim calcmode="lin" valueType="num">
                                      <p:cBhvr>
                                        <p:cTn id="47" dur="500" fill="hold"/>
                                        <p:tgtEl>
                                          <p:spTgt spid="62"/>
                                        </p:tgtEl>
                                        <p:attrNameLst>
                                          <p:attrName>ppt_h</p:attrName>
                                        </p:attrNameLst>
                                      </p:cBhvr>
                                      <p:tavLst>
                                        <p:tav tm="0">
                                          <p:val>
                                            <p:strVal val="4*#ppt_h"/>
                                          </p:val>
                                        </p:tav>
                                        <p:tav tm="100000">
                                          <p:val>
                                            <p:strVal val="#ppt_h"/>
                                          </p:val>
                                        </p:tav>
                                      </p:tavLst>
                                    </p:anim>
                                  </p:childTnLst>
                                </p:cTn>
                              </p:par>
                            </p:childTnLst>
                          </p:cTn>
                        </p:par>
                        <p:par>
                          <p:cTn id="48" fill="hold">
                            <p:stCondLst>
                              <p:cond delay="4150"/>
                            </p:stCondLst>
                            <p:childTnLst>
                              <p:par>
                                <p:cTn id="49" presetID="23" presetClass="entr" presetSubtype="32"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strVal val="4*#ppt_w"/>
                                          </p:val>
                                        </p:tav>
                                        <p:tav tm="100000">
                                          <p:val>
                                            <p:strVal val="#ppt_w"/>
                                          </p:val>
                                        </p:tav>
                                      </p:tavLst>
                                    </p:anim>
                                    <p:anim calcmode="lin" valueType="num">
                                      <p:cBhvr>
                                        <p:cTn id="52" dur="500" fill="hold"/>
                                        <p:tgtEl>
                                          <p:spTgt spid="6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55386" y="3226526"/>
            <a:ext cx="1946456" cy="2481943"/>
            <a:chOff x="1055386" y="2468880"/>
            <a:chExt cx="1946456" cy="2481943"/>
          </a:xfrm>
          <a:effectLst>
            <a:outerShdw blurRad="101600" dist="38100" dir="2700000" algn="tl" rotWithShape="0">
              <a:prstClr val="black">
                <a:alpha val="25000"/>
              </a:prstClr>
            </a:outerShdw>
          </a:effectLst>
        </p:grpSpPr>
        <p:sp>
          <p:nvSpPr>
            <p:cNvPr id="2" name="矩形 1"/>
            <p:cNvSpPr/>
            <p:nvPr/>
          </p:nvSpPr>
          <p:spPr>
            <a:xfrm>
              <a:off x="1055386" y="2468880"/>
              <a:ext cx="1946456" cy="1711234"/>
            </a:xfrm>
            <a:prstGeom prst="rect">
              <a:avLst/>
            </a:prstGeom>
            <a:blipFill dpi="0" rotWithShape="1">
              <a:blip r:embed="rId2" cstate="print">
                <a:extLst>
                  <a:ext uri="{28A0092B-C50C-407E-A947-70E740481C1C}">
                    <a14:useLocalDpi xmlns:a14="http://schemas.microsoft.com/office/drawing/2010/main" val="0"/>
                  </a:ext>
                </a:extLst>
              </a:blip>
              <a:srcRect/>
              <a:stretch>
                <a:fillRect l="-15937" r="-159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售前咨询</a:t>
              </a:r>
            </a:p>
          </p:txBody>
        </p:sp>
      </p:grpSp>
      <p:grpSp>
        <p:nvGrpSpPr>
          <p:cNvPr id="20" name="组合 19"/>
          <p:cNvGrpSpPr/>
          <p:nvPr/>
        </p:nvGrpSpPr>
        <p:grpSpPr>
          <a:xfrm>
            <a:off x="3811649" y="3226526"/>
            <a:ext cx="1946456" cy="2481943"/>
            <a:chOff x="1055386" y="2468880"/>
            <a:chExt cx="1946456" cy="2481943"/>
          </a:xfrm>
          <a:effectLst>
            <a:outerShdw blurRad="101600" dist="38100" dir="2700000" algn="tl" rotWithShape="0">
              <a:prstClr val="black">
                <a:alpha val="25000"/>
              </a:prstClr>
            </a:outerShdw>
          </a:effectLst>
        </p:grpSpPr>
        <p:sp>
          <p:nvSpPr>
            <p:cNvPr id="21" name="矩形 20"/>
            <p:cNvSpPr/>
            <p:nvPr/>
          </p:nvSpPr>
          <p:spPr>
            <a:xfrm>
              <a:off x="1055386" y="2468880"/>
              <a:ext cx="1946456" cy="1711234"/>
            </a:xfrm>
            <a:prstGeom prst="rect">
              <a:avLst/>
            </a:prstGeom>
            <a:blipFill dpi="0" rotWithShape="1">
              <a:blip r:embed="rId3" cstate="print">
                <a:extLst>
                  <a:ext uri="{28A0092B-C50C-407E-A947-70E740481C1C}">
                    <a14:useLocalDpi xmlns:a14="http://schemas.microsoft.com/office/drawing/2010/main" val="0"/>
                  </a:ext>
                </a:extLst>
              </a:blip>
              <a:srcRect/>
              <a:stretch>
                <a:fillRect l="-37915" r="-379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项目管理</a:t>
              </a:r>
            </a:p>
          </p:txBody>
        </p:sp>
      </p:grpSp>
      <p:grpSp>
        <p:nvGrpSpPr>
          <p:cNvPr id="23" name="组合 22"/>
          <p:cNvGrpSpPr/>
          <p:nvPr/>
        </p:nvGrpSpPr>
        <p:grpSpPr>
          <a:xfrm>
            <a:off x="6567912" y="3226526"/>
            <a:ext cx="1946456" cy="2481943"/>
            <a:chOff x="1055386" y="2468880"/>
            <a:chExt cx="1946456" cy="2481943"/>
          </a:xfrm>
          <a:effectLst>
            <a:outerShdw blurRad="101600" dist="38100" dir="2700000" algn="tl" rotWithShape="0">
              <a:prstClr val="black">
                <a:alpha val="25000"/>
              </a:prstClr>
            </a:outerShdw>
          </a:effectLst>
        </p:grpSpPr>
        <p:sp>
          <p:nvSpPr>
            <p:cNvPr id="24" name="矩形 23"/>
            <p:cNvSpPr/>
            <p:nvPr/>
          </p:nvSpPr>
          <p:spPr>
            <a:xfrm>
              <a:off x="1055386" y="2468880"/>
              <a:ext cx="1946456" cy="1711234"/>
            </a:xfrm>
            <a:prstGeom prst="rect">
              <a:avLst/>
            </a:prstGeom>
            <a:blipFill dpi="0" rotWithShape="1">
              <a:blip r:embed="rId4" cstate="print">
                <a:extLst>
                  <a:ext uri="{28A0092B-C50C-407E-A947-70E740481C1C}">
                    <a14:useLocalDpi xmlns:a14="http://schemas.microsoft.com/office/drawing/2010/main" val="0"/>
                  </a:ext>
                </a:extLst>
              </a:blip>
              <a:srcRect/>
              <a:stretch>
                <a:fillRect l="-15937" r="-159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市场营销</a:t>
              </a:r>
            </a:p>
          </p:txBody>
        </p:sp>
      </p:grpSp>
      <p:grpSp>
        <p:nvGrpSpPr>
          <p:cNvPr id="26" name="组合 25"/>
          <p:cNvGrpSpPr/>
          <p:nvPr/>
        </p:nvGrpSpPr>
        <p:grpSpPr>
          <a:xfrm>
            <a:off x="9324175" y="3226526"/>
            <a:ext cx="1946456" cy="2481943"/>
            <a:chOff x="1055386" y="2468880"/>
            <a:chExt cx="1946456" cy="2481943"/>
          </a:xfrm>
          <a:effectLst>
            <a:outerShdw blurRad="101600" dist="38100" dir="2700000" algn="tl" rotWithShape="0">
              <a:prstClr val="black">
                <a:alpha val="25000"/>
              </a:prstClr>
            </a:outerShdw>
          </a:effectLst>
        </p:grpSpPr>
        <p:sp>
          <p:nvSpPr>
            <p:cNvPr id="27" name="矩形 26"/>
            <p:cNvSpPr/>
            <p:nvPr/>
          </p:nvSpPr>
          <p:spPr>
            <a:xfrm>
              <a:off x="1055386" y="2468880"/>
              <a:ext cx="1946456" cy="1711234"/>
            </a:xfrm>
            <a:prstGeom prst="rect">
              <a:avLst/>
            </a:prstGeom>
            <a:blipFill dpi="0" rotWithShape="1">
              <a:blip r:embed="rId5" cstate="print">
                <a:extLst>
                  <a:ext uri="{28A0092B-C50C-407E-A947-70E740481C1C}">
                    <a14:useLocalDpi xmlns:a14="http://schemas.microsoft.com/office/drawing/2010/main" val="0"/>
                  </a:ext>
                </a:extLst>
              </a:blip>
              <a:srcRect/>
              <a:stretch>
                <a:fillRect l="-22507" r="-225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售后回访</a:t>
              </a:r>
            </a:p>
          </p:txBody>
        </p:sp>
      </p:grpSp>
      <p:sp>
        <p:nvSpPr>
          <p:cNvPr id="29" name="矩形 28">
            <a:extLst>
              <a:ext uri="{FF2B5EF4-FFF2-40B4-BE49-F238E27FC236}">
                <a16:creationId xmlns:a16="http://schemas.microsoft.com/office/drawing/2014/main" id="{C4D6F3A9-2A45-42D5-8CF0-E1028620FD2C}"/>
              </a:ext>
            </a:extLst>
          </p:cNvPr>
          <p:cNvSpPr/>
          <p:nvPr/>
        </p:nvSpPr>
        <p:spPr>
          <a:xfrm>
            <a:off x="1080450" y="2237539"/>
            <a:ext cx="10244779" cy="613694"/>
          </a:xfrm>
          <a:prstGeom prst="rect">
            <a:avLst/>
          </a:prstGeom>
        </p:spPr>
        <p:txBody>
          <a:bodyPr wrap="square">
            <a:spAutoFit/>
          </a:bodyPr>
          <a:lstStyle/>
          <a:p>
            <a:pPr algn="just" fontAlgn="base">
              <a:lnSpc>
                <a:spcPct val="150000"/>
              </a:lnSpc>
              <a:spcBef>
                <a:spcPct val="0"/>
              </a:spcBef>
              <a:spcAft>
                <a:spcPct val="0"/>
              </a:spcAft>
            </a:pPr>
            <a:r>
              <a:rPr lang="zh-CN" altLang="en-US" sz="1200" dirty="0">
                <a:solidFill>
                  <a:schemeClr val="tx1">
                    <a:lumMod val="50000"/>
                    <a:lumOff val="50000"/>
                  </a:schemeClr>
                </a:solidFill>
                <a:cs typeface="+mn-ea"/>
                <a:sym typeface="+mn-lt"/>
              </a:rPr>
              <a:t>微笑是一种国际礼仪，是唯一一种不分国籍的通用语言。能充分体现一个人的热情、修养和魅力。是最能赋予人好感，增加友善和沟通，愉悦心情的表现方式。微笑是一种国际礼仪，是唯一一种不分国籍的通用语言。能充分体现一个人的热情、修养和魅力。</a:t>
            </a:r>
          </a:p>
        </p:txBody>
      </p:sp>
      <p:grpSp>
        <p:nvGrpSpPr>
          <p:cNvPr id="16" name="组合 15"/>
          <p:cNvGrpSpPr/>
          <p:nvPr/>
        </p:nvGrpSpPr>
        <p:grpSpPr>
          <a:xfrm>
            <a:off x="3320458" y="458741"/>
            <a:ext cx="5572519" cy="785143"/>
            <a:chOff x="1679798" y="438128"/>
            <a:chExt cx="5572519" cy="785143"/>
          </a:xfrm>
        </p:grpSpPr>
        <p:sp>
          <p:nvSpPr>
            <p:cNvPr id="17" name="文本框 16"/>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岗位工作概述</a:t>
              </a:r>
            </a:p>
          </p:txBody>
        </p:sp>
        <p:sp>
          <p:nvSpPr>
            <p:cNvPr id="18" name="文本框 17"/>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69558218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3146"/>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1648"/>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2148"/>
                            </p:stCondLst>
                            <p:childTnLst>
                              <p:par>
                                <p:cTn id="16" presetID="2" presetClass="entr" presetSubtype="4"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2648"/>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148"/>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25053"/>
            <a:ext cx="12192000" cy="375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684419" y="2245895"/>
            <a:ext cx="2919663" cy="2919663"/>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219199" y="3064042"/>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725550" y="2349427"/>
            <a:ext cx="2423839" cy="1140202"/>
            <a:chOff x="8143731" y="1931262"/>
            <a:chExt cx="2423839" cy="1140202"/>
          </a:xfrm>
        </p:grpSpPr>
        <p:cxnSp>
          <p:nvCxnSpPr>
            <p:cNvPr id="10" name="直接连接符 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13" name="组合 12"/>
          <p:cNvGrpSpPr/>
          <p:nvPr/>
        </p:nvGrpSpPr>
        <p:grpSpPr>
          <a:xfrm>
            <a:off x="5725550" y="4092910"/>
            <a:ext cx="2423839" cy="1140202"/>
            <a:chOff x="8143731" y="1931262"/>
            <a:chExt cx="2423839" cy="1140202"/>
          </a:xfrm>
        </p:grpSpPr>
        <p:cxnSp>
          <p:nvCxnSpPr>
            <p:cNvPr id="14" name="直接连接符 13"/>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p:txBody>
        </p:sp>
        <p:sp>
          <p:nvSpPr>
            <p:cNvPr id="16"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17" name="组合 16"/>
          <p:cNvGrpSpPr/>
          <p:nvPr/>
        </p:nvGrpSpPr>
        <p:grpSpPr>
          <a:xfrm>
            <a:off x="8820936" y="2349427"/>
            <a:ext cx="2423839" cy="1140202"/>
            <a:chOff x="8143731" y="1931262"/>
            <a:chExt cx="2423839" cy="1140202"/>
          </a:xfrm>
        </p:grpSpPr>
        <p:cxnSp>
          <p:nvCxnSpPr>
            <p:cNvPr id="18" name="直接连接符 17"/>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p:txBody>
        </p:sp>
        <p:sp>
          <p:nvSpPr>
            <p:cNvPr id="20"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21" name="组合 20"/>
          <p:cNvGrpSpPr/>
          <p:nvPr/>
        </p:nvGrpSpPr>
        <p:grpSpPr>
          <a:xfrm>
            <a:off x="8820936" y="4092910"/>
            <a:ext cx="2423839" cy="1140202"/>
            <a:chOff x="8143731" y="1931262"/>
            <a:chExt cx="2423839" cy="1140202"/>
          </a:xfrm>
        </p:grpSpPr>
        <p:cxnSp>
          <p:nvCxnSpPr>
            <p:cNvPr id="22" name="直接连接符 21"/>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p:txBody>
        </p:sp>
        <p:sp>
          <p:nvSpPr>
            <p:cNvPr id="24"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需求类别一</a:t>
              </a:r>
              <a:endParaRPr lang="en-US" altLang="zh-CN" sz="1400" dirty="0">
                <a:solidFill>
                  <a:srgbClr val="4F4D50"/>
                </a:solidFill>
                <a:cs typeface="+mn-ea"/>
                <a:sym typeface="+mn-lt"/>
              </a:endParaRPr>
            </a:p>
          </p:txBody>
        </p:sp>
      </p:grpSp>
      <p:sp>
        <p:nvSpPr>
          <p:cNvPr id="25" name="文本框 24"/>
          <p:cNvSpPr txBox="1"/>
          <p:nvPr/>
        </p:nvSpPr>
        <p:spPr>
          <a:xfrm>
            <a:off x="2754407" y="3399874"/>
            <a:ext cx="829073" cy="830997"/>
          </a:xfrm>
          <a:prstGeom prst="rect">
            <a:avLst/>
          </a:prstGeom>
          <a:noFill/>
        </p:spPr>
        <p:txBody>
          <a:bodyPr wrap="none" rtlCol="0">
            <a:spAutoFit/>
          </a:bodyPr>
          <a:lstStyle/>
          <a:p>
            <a:pPr algn="ctr"/>
            <a:r>
              <a:rPr lang="zh-CN" altLang="en-US" sz="2400" b="1" dirty="0">
                <a:solidFill>
                  <a:schemeClr val="tx1">
                    <a:lumMod val="85000"/>
                    <a:lumOff val="15000"/>
                  </a:schemeClr>
                </a:solidFill>
                <a:cs typeface="+mn-ea"/>
                <a:sym typeface="+mn-lt"/>
              </a:rPr>
              <a:t>四大</a:t>
            </a:r>
            <a:endParaRPr lang="en-US" altLang="zh-CN" sz="2400" b="1" dirty="0">
              <a:solidFill>
                <a:schemeClr val="tx1">
                  <a:lumMod val="85000"/>
                  <a:lumOff val="15000"/>
                </a:schemeClr>
              </a:solidFill>
              <a:cs typeface="+mn-ea"/>
              <a:sym typeface="+mn-lt"/>
            </a:endParaRPr>
          </a:p>
          <a:p>
            <a:pPr algn="ctr"/>
            <a:r>
              <a:rPr lang="zh-CN" altLang="en-US" sz="2400" b="1" dirty="0">
                <a:solidFill>
                  <a:schemeClr val="tx1">
                    <a:lumMod val="85000"/>
                    <a:lumOff val="15000"/>
                  </a:schemeClr>
                </a:solidFill>
                <a:cs typeface="+mn-ea"/>
                <a:sym typeface="+mn-lt"/>
              </a:rPr>
              <a:t>项目</a:t>
            </a:r>
          </a:p>
        </p:txBody>
      </p:sp>
      <p:sp>
        <p:nvSpPr>
          <p:cNvPr id="50" name="AutoShape 112"/>
          <p:cNvSpPr/>
          <p:nvPr/>
        </p:nvSpPr>
        <p:spPr bwMode="auto">
          <a:xfrm>
            <a:off x="1613367" y="3357809"/>
            <a:ext cx="408787" cy="40698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56" name="组合 55"/>
          <p:cNvGrpSpPr/>
          <p:nvPr/>
        </p:nvGrpSpPr>
        <p:grpSpPr>
          <a:xfrm>
            <a:off x="2502566" y="1764631"/>
            <a:ext cx="1283369" cy="1283369"/>
            <a:chOff x="2502566" y="1764631"/>
            <a:chExt cx="1283369" cy="1283369"/>
          </a:xfrm>
          <a:effectLst>
            <a:outerShdw blurRad="101600" dist="38100" dir="2700000" algn="tl" rotWithShape="0">
              <a:prstClr val="black">
                <a:alpha val="25000"/>
              </a:prstClr>
            </a:outerShdw>
          </a:effectLst>
        </p:grpSpPr>
        <p:sp>
          <p:nvSpPr>
            <p:cNvPr id="4" name="椭圆 3"/>
            <p:cNvSpPr/>
            <p:nvPr/>
          </p:nvSpPr>
          <p:spPr>
            <a:xfrm>
              <a:off x="2502566" y="1764631"/>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Freeform 158"/>
            <p:cNvSpPr>
              <a:spLocks noEditPoints="1"/>
            </p:cNvSpPr>
            <p:nvPr/>
          </p:nvSpPr>
          <p:spPr bwMode="auto">
            <a:xfrm>
              <a:off x="2932136" y="2037291"/>
              <a:ext cx="379364" cy="39270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a:lnSpc>
                  <a:spcPct val="130000"/>
                </a:lnSpc>
              </a:pPr>
              <a:endParaRPr lang="zh-CN" altLang="en-US" dirty="0">
                <a:solidFill>
                  <a:prstClr val="black">
                    <a:lumMod val="75000"/>
                    <a:lumOff val="25000"/>
                  </a:prstClr>
                </a:solidFill>
                <a:cs typeface="+mn-ea"/>
                <a:sym typeface="+mn-lt"/>
              </a:endParaRPr>
            </a:p>
          </p:txBody>
        </p:sp>
        <p:sp>
          <p:nvSpPr>
            <p:cNvPr id="51" name="文本框 50"/>
            <p:cNvSpPr txBox="1"/>
            <p:nvPr/>
          </p:nvSpPr>
          <p:spPr>
            <a:xfrm>
              <a:off x="2653817" y="2535632"/>
              <a:ext cx="954107" cy="246221"/>
            </a:xfrm>
            <a:prstGeom prst="rect">
              <a:avLst/>
            </a:prstGeom>
            <a:noFill/>
          </p:spPr>
          <p:txBody>
            <a:bodyPr wrap="none" rtlCol="0">
              <a:spAutoFit/>
            </a:bodyPr>
            <a:lstStyle/>
            <a:p>
              <a:pPr algn="ctr"/>
              <a:r>
                <a:rPr lang="zh-CN" altLang="en-US" sz="1000" dirty="0">
                  <a:solidFill>
                    <a:schemeClr val="bg1"/>
                  </a:solidFill>
                  <a:cs typeface="+mn-ea"/>
                  <a:sym typeface="+mn-lt"/>
                </a:rPr>
                <a:t>资源参考指数</a:t>
              </a:r>
            </a:p>
          </p:txBody>
        </p:sp>
      </p:grpSp>
      <p:grpSp>
        <p:nvGrpSpPr>
          <p:cNvPr id="58" name="组合 57"/>
          <p:cNvGrpSpPr/>
          <p:nvPr/>
        </p:nvGrpSpPr>
        <p:grpSpPr>
          <a:xfrm>
            <a:off x="3850102" y="3064042"/>
            <a:ext cx="1283369" cy="1283369"/>
            <a:chOff x="3850102" y="3064042"/>
            <a:chExt cx="1283369" cy="1283369"/>
          </a:xfrm>
          <a:effectLst>
            <a:outerShdw blurRad="101600" dist="38100" dir="2700000" algn="tl" rotWithShape="0">
              <a:prstClr val="black">
                <a:alpha val="25000"/>
              </a:prstClr>
            </a:outerShdw>
          </a:effectLst>
        </p:grpSpPr>
        <p:sp>
          <p:nvSpPr>
            <p:cNvPr id="8" name="椭圆 7"/>
            <p:cNvSpPr/>
            <p:nvPr/>
          </p:nvSpPr>
          <p:spPr>
            <a:xfrm>
              <a:off x="3850102" y="3064042"/>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AutoShape 126"/>
            <p:cNvSpPr/>
            <p:nvPr/>
          </p:nvSpPr>
          <p:spPr bwMode="auto">
            <a:xfrm>
              <a:off x="4308928" y="3348604"/>
              <a:ext cx="407425" cy="407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2" name="文本框 51"/>
            <p:cNvSpPr txBox="1"/>
            <p:nvPr/>
          </p:nvSpPr>
          <p:spPr>
            <a:xfrm>
              <a:off x="4032838" y="3877736"/>
              <a:ext cx="954107" cy="246221"/>
            </a:xfrm>
            <a:prstGeom prst="rect">
              <a:avLst/>
            </a:prstGeom>
            <a:noFill/>
          </p:spPr>
          <p:txBody>
            <a:bodyPr wrap="none" rtlCol="0">
              <a:spAutoFit/>
            </a:bodyPr>
            <a:lstStyle/>
            <a:p>
              <a:pPr algn="ctr"/>
              <a:r>
                <a:rPr lang="zh-CN" altLang="en-US" sz="1000" dirty="0">
                  <a:solidFill>
                    <a:schemeClr val="bg1"/>
                  </a:solidFill>
                  <a:cs typeface="+mn-ea"/>
                  <a:sym typeface="+mn-lt"/>
                </a:rPr>
                <a:t>资源参考指数</a:t>
              </a:r>
            </a:p>
          </p:txBody>
        </p:sp>
      </p:grpSp>
      <p:sp>
        <p:nvSpPr>
          <p:cNvPr id="53" name="文本框 52"/>
          <p:cNvSpPr txBox="1"/>
          <p:nvPr/>
        </p:nvSpPr>
        <p:spPr>
          <a:xfrm>
            <a:off x="1378106" y="3877736"/>
            <a:ext cx="954107" cy="246221"/>
          </a:xfrm>
          <a:prstGeom prst="rect">
            <a:avLst/>
          </a:prstGeom>
          <a:noFill/>
        </p:spPr>
        <p:txBody>
          <a:bodyPr wrap="none" rtlCol="0">
            <a:spAutoFit/>
          </a:bodyPr>
          <a:lstStyle/>
          <a:p>
            <a:pPr algn="ctr"/>
            <a:r>
              <a:rPr lang="zh-CN" altLang="en-US" sz="1000" dirty="0">
                <a:solidFill>
                  <a:schemeClr val="bg1"/>
                </a:solidFill>
                <a:cs typeface="+mn-ea"/>
                <a:sym typeface="+mn-lt"/>
              </a:rPr>
              <a:t>资源参考指数</a:t>
            </a:r>
          </a:p>
        </p:txBody>
      </p:sp>
      <p:grpSp>
        <p:nvGrpSpPr>
          <p:cNvPr id="57" name="组合 56"/>
          <p:cNvGrpSpPr/>
          <p:nvPr/>
        </p:nvGrpSpPr>
        <p:grpSpPr>
          <a:xfrm>
            <a:off x="2502566" y="4523873"/>
            <a:ext cx="1283369" cy="1283369"/>
            <a:chOff x="2502566" y="4523873"/>
            <a:chExt cx="1283369" cy="1283369"/>
          </a:xfrm>
          <a:effectLst>
            <a:outerShdw blurRad="101600" dist="38100" dir="2700000" algn="tl" rotWithShape="0">
              <a:prstClr val="black">
                <a:alpha val="25000"/>
              </a:prstClr>
            </a:outerShdw>
          </a:effectLst>
        </p:grpSpPr>
        <p:sp>
          <p:nvSpPr>
            <p:cNvPr id="6" name="椭圆 5"/>
            <p:cNvSpPr/>
            <p:nvPr/>
          </p:nvSpPr>
          <p:spPr>
            <a:xfrm>
              <a:off x="2502566" y="4523873"/>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AutoShape 59"/>
            <p:cNvSpPr/>
            <p:nvPr/>
          </p:nvSpPr>
          <p:spPr bwMode="auto">
            <a:xfrm>
              <a:off x="2897239" y="4816764"/>
              <a:ext cx="408787" cy="4069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5" name="文本框 54"/>
            <p:cNvSpPr txBox="1"/>
            <p:nvPr/>
          </p:nvSpPr>
          <p:spPr>
            <a:xfrm>
              <a:off x="2653817" y="5350586"/>
              <a:ext cx="954107" cy="246221"/>
            </a:xfrm>
            <a:prstGeom prst="rect">
              <a:avLst/>
            </a:prstGeom>
            <a:noFill/>
          </p:spPr>
          <p:txBody>
            <a:bodyPr wrap="none" rtlCol="0">
              <a:spAutoFit/>
            </a:bodyPr>
            <a:lstStyle/>
            <a:p>
              <a:pPr algn="ctr"/>
              <a:r>
                <a:rPr lang="zh-CN" altLang="en-US" sz="1000" dirty="0">
                  <a:solidFill>
                    <a:schemeClr val="bg1"/>
                  </a:solidFill>
                  <a:cs typeface="+mn-ea"/>
                  <a:sym typeface="+mn-lt"/>
                </a:rPr>
                <a:t>资源参考指数</a:t>
              </a:r>
            </a:p>
          </p:txBody>
        </p:sp>
      </p:grpSp>
      <p:grpSp>
        <p:nvGrpSpPr>
          <p:cNvPr id="42" name="组合 41"/>
          <p:cNvGrpSpPr/>
          <p:nvPr/>
        </p:nvGrpSpPr>
        <p:grpSpPr>
          <a:xfrm>
            <a:off x="3320458" y="458741"/>
            <a:ext cx="5572519" cy="785143"/>
            <a:chOff x="1679798" y="438128"/>
            <a:chExt cx="5572519" cy="785143"/>
          </a:xfrm>
        </p:grpSpPr>
        <p:sp>
          <p:nvSpPr>
            <p:cNvPr id="43" name="文本框 42"/>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岗位工作概述</a:t>
              </a:r>
            </a:p>
          </p:txBody>
        </p:sp>
        <p:sp>
          <p:nvSpPr>
            <p:cNvPr id="44" name="文本框 43"/>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52987645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childTnLst>
                          </p:cTn>
                        </p:par>
                        <p:par>
                          <p:cTn id="49" fill="hold">
                            <p:stCondLst>
                              <p:cond delay="1000"/>
                            </p:stCondLst>
                            <p:childTnLst>
                              <p:par>
                                <p:cTn id="50" presetID="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25" grpId="0"/>
      <p:bldP spid="50"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弧形箭头 19">
            <a:extLst>
              <a:ext uri="{FF2B5EF4-FFF2-40B4-BE49-F238E27FC236}">
                <a16:creationId xmlns:a16="http://schemas.microsoft.com/office/drawing/2014/main" id="{AC78963A-F832-43A8-A306-BF622CD7BFC1}"/>
              </a:ext>
            </a:extLst>
          </p:cNvPr>
          <p:cNvSpPr/>
          <p:nvPr/>
        </p:nvSpPr>
        <p:spPr>
          <a:xfrm>
            <a:off x="4302930" y="1987270"/>
            <a:ext cx="1199214" cy="3193325"/>
          </a:xfrm>
          <a:prstGeom prst="curvedRightArrow">
            <a:avLst>
              <a:gd name="adj1" fmla="val 17641"/>
              <a:gd name="adj2" fmla="val 50000"/>
              <a:gd name="adj3" fmla="val 25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左弧形箭头 20">
            <a:extLst>
              <a:ext uri="{FF2B5EF4-FFF2-40B4-BE49-F238E27FC236}">
                <a16:creationId xmlns:a16="http://schemas.microsoft.com/office/drawing/2014/main" id="{3A8259A9-EAE1-4FB4-8271-7A89A447557C}"/>
              </a:ext>
            </a:extLst>
          </p:cNvPr>
          <p:cNvSpPr/>
          <p:nvPr/>
        </p:nvSpPr>
        <p:spPr>
          <a:xfrm flipH="1" flipV="1">
            <a:off x="6259982" y="1745446"/>
            <a:ext cx="1199214" cy="3193325"/>
          </a:xfrm>
          <a:prstGeom prst="curvedRightArrow">
            <a:avLst>
              <a:gd name="adj1" fmla="val 17641"/>
              <a:gd name="adj2" fmla="val 50000"/>
              <a:gd name="adj3" fmla="val 25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6" name="椭圆 5">
            <a:extLst>
              <a:ext uri="{FF2B5EF4-FFF2-40B4-BE49-F238E27FC236}">
                <a16:creationId xmlns:a16="http://schemas.microsoft.com/office/drawing/2014/main" id="{58714B90-F4F9-4866-981F-0BE0255B207E}"/>
              </a:ext>
            </a:extLst>
          </p:cNvPr>
          <p:cNvSpPr/>
          <p:nvPr/>
        </p:nvSpPr>
        <p:spPr>
          <a:xfrm>
            <a:off x="4686738" y="2274756"/>
            <a:ext cx="2360806" cy="2360806"/>
          </a:xfrm>
          <a:prstGeom prst="ellipse">
            <a:avLst/>
          </a:prstGeom>
          <a:blipFill dpi="0" rotWithShape="1">
            <a:blip r:embed="rId3" cstate="print">
              <a:extLst>
                <a:ext uri="{28A0092B-C50C-407E-A947-70E740481C1C}">
                  <a14:useLocalDpi xmlns:a14="http://schemas.microsoft.com/office/drawing/2010/main" val="0"/>
                </a:ext>
              </a:extLst>
            </a:blip>
            <a:srcRect/>
            <a:stretch>
              <a:fillRect l="-25000" r="-25000"/>
            </a:stretch>
          </a:blipFill>
          <a:ln w="57150">
            <a:solidFill>
              <a:schemeClr val="bg1"/>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7" name="TextBox 22">
            <a:extLst>
              <a:ext uri="{FF2B5EF4-FFF2-40B4-BE49-F238E27FC236}">
                <a16:creationId xmlns:a16="http://schemas.microsoft.com/office/drawing/2014/main" id="{ABAB3F42-899F-4F37-8612-4BE45C02B3F2}"/>
              </a:ext>
            </a:extLst>
          </p:cNvPr>
          <p:cNvSpPr txBox="1"/>
          <p:nvPr/>
        </p:nvSpPr>
        <p:spPr>
          <a:xfrm>
            <a:off x="1199458" y="3290571"/>
            <a:ext cx="2419236" cy="812530"/>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加强校企合作</a:t>
            </a:r>
          </a:p>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加大招工宣传、争取政府资源</a:t>
            </a:r>
          </a:p>
        </p:txBody>
      </p:sp>
      <p:sp>
        <p:nvSpPr>
          <p:cNvPr id="9" name="TextBox 24">
            <a:extLst>
              <a:ext uri="{FF2B5EF4-FFF2-40B4-BE49-F238E27FC236}">
                <a16:creationId xmlns:a16="http://schemas.microsoft.com/office/drawing/2014/main" id="{B034D072-A14F-4625-A0C4-1AAA12E9539F}"/>
              </a:ext>
            </a:extLst>
          </p:cNvPr>
          <p:cNvSpPr txBox="1"/>
          <p:nvPr/>
        </p:nvSpPr>
        <p:spPr>
          <a:xfrm>
            <a:off x="8098627" y="3321257"/>
            <a:ext cx="3133089" cy="1292662"/>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结合</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劳动合同法</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梳理人力资源管理业务流程</a:t>
            </a:r>
          </a:p>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建立健全人力资源管理制度体系 ，拟定</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人事管理制度</a:t>
            </a:r>
            <a:r>
              <a:rPr lang="en-US" altLang="zh-CN" sz="1200" dirty="0">
                <a:solidFill>
                  <a:schemeClr val="tx1">
                    <a:lumMod val="65000"/>
                    <a:lumOff val="35000"/>
                  </a:schemeClr>
                </a:solidFill>
                <a:cs typeface="+mn-ea"/>
                <a:sym typeface="+mn-lt"/>
              </a:rPr>
              <a:t>》</a:t>
            </a:r>
          </a:p>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完善员工福利、员工激励等三项制度</a:t>
            </a:r>
          </a:p>
        </p:txBody>
      </p:sp>
      <p:grpSp>
        <p:nvGrpSpPr>
          <p:cNvPr id="42" name="组合 41">
            <a:extLst>
              <a:ext uri="{FF2B5EF4-FFF2-40B4-BE49-F238E27FC236}">
                <a16:creationId xmlns:a16="http://schemas.microsoft.com/office/drawing/2014/main" id="{12E043BF-F796-4F80-88BD-44A44D5C7F2E}"/>
              </a:ext>
            </a:extLst>
          </p:cNvPr>
          <p:cNvGrpSpPr/>
          <p:nvPr/>
        </p:nvGrpSpPr>
        <p:grpSpPr>
          <a:xfrm>
            <a:off x="1176439" y="2569890"/>
            <a:ext cx="2487060" cy="482177"/>
            <a:chOff x="964740" y="2157253"/>
            <a:chExt cx="2487060" cy="482177"/>
          </a:xfrm>
        </p:grpSpPr>
        <p:sp>
          <p:nvSpPr>
            <p:cNvPr id="43" name="矩形: 圆角 42">
              <a:extLst>
                <a:ext uri="{FF2B5EF4-FFF2-40B4-BE49-F238E27FC236}">
                  <a16:creationId xmlns:a16="http://schemas.microsoft.com/office/drawing/2014/main" id="{2A00A6A0-4B11-4B05-A9FD-8B2F6CD2B602}"/>
                </a:ext>
              </a:extLst>
            </p:cNvPr>
            <p:cNvSpPr/>
            <p:nvPr/>
          </p:nvSpPr>
          <p:spPr>
            <a:xfrm>
              <a:off x="964740" y="2157253"/>
              <a:ext cx="2487060" cy="482177"/>
            </a:xfrm>
            <a:prstGeom prst="roundRect">
              <a:avLst>
                <a:gd name="adj" fmla="val 50000"/>
              </a:avLst>
            </a:prstGeom>
            <a:gradFill flip="none" rotWithShape="1">
              <a:gsLst>
                <a:gs pos="0">
                  <a:srgbClr val="92BFB5"/>
                </a:gs>
                <a:gs pos="100000">
                  <a:srgbClr val="52A4AE"/>
                </a:gs>
              </a:gsLst>
              <a:lin ang="2700000" scaled="1"/>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矩形 43">
              <a:extLst>
                <a:ext uri="{FF2B5EF4-FFF2-40B4-BE49-F238E27FC236}">
                  <a16:creationId xmlns:a16="http://schemas.microsoft.com/office/drawing/2014/main" id="{9459A8A0-2AE1-47AE-B88A-455A92FDEDFB}"/>
                </a:ext>
              </a:extLst>
            </p:cNvPr>
            <p:cNvSpPr/>
            <p:nvPr/>
          </p:nvSpPr>
          <p:spPr>
            <a:xfrm>
              <a:off x="1388889" y="2208378"/>
              <a:ext cx="1569661" cy="369332"/>
            </a:xfrm>
            <a:prstGeom prst="rect">
              <a:avLst/>
            </a:prstGeom>
          </p:spPr>
          <p:txBody>
            <a:bodyPr wrap="none">
              <a:spAutoFit/>
            </a:bodyPr>
            <a:lstStyle/>
            <a:p>
              <a:pPr algn="ctr"/>
              <a:r>
                <a:rPr lang="zh-CN" altLang="en-US" dirty="0">
                  <a:solidFill>
                    <a:schemeClr val="bg1"/>
                  </a:solidFill>
                  <a:cs typeface="+mn-ea"/>
                  <a:sym typeface="+mn-lt"/>
                </a:rPr>
                <a:t>项目管理工作</a:t>
              </a:r>
            </a:p>
          </p:txBody>
        </p:sp>
      </p:grpSp>
      <p:grpSp>
        <p:nvGrpSpPr>
          <p:cNvPr id="45" name="组合 44">
            <a:extLst>
              <a:ext uri="{FF2B5EF4-FFF2-40B4-BE49-F238E27FC236}">
                <a16:creationId xmlns:a16="http://schemas.microsoft.com/office/drawing/2014/main" id="{809D5B6D-D4EE-4BBD-B770-B273179E5E8A}"/>
              </a:ext>
            </a:extLst>
          </p:cNvPr>
          <p:cNvGrpSpPr/>
          <p:nvPr/>
        </p:nvGrpSpPr>
        <p:grpSpPr>
          <a:xfrm>
            <a:off x="8217034" y="2569890"/>
            <a:ext cx="2487060" cy="482177"/>
            <a:chOff x="964740" y="2157253"/>
            <a:chExt cx="2487060" cy="482177"/>
          </a:xfrm>
        </p:grpSpPr>
        <p:sp>
          <p:nvSpPr>
            <p:cNvPr id="46" name="矩形: 圆角 45">
              <a:extLst>
                <a:ext uri="{FF2B5EF4-FFF2-40B4-BE49-F238E27FC236}">
                  <a16:creationId xmlns:a16="http://schemas.microsoft.com/office/drawing/2014/main" id="{6EF2FCA6-E94D-4D51-886B-F494B8310F05}"/>
                </a:ext>
              </a:extLst>
            </p:cNvPr>
            <p:cNvSpPr/>
            <p:nvPr/>
          </p:nvSpPr>
          <p:spPr>
            <a:xfrm>
              <a:off x="964740" y="2157253"/>
              <a:ext cx="2487060" cy="482177"/>
            </a:xfrm>
            <a:prstGeom prst="roundRect">
              <a:avLst>
                <a:gd name="adj" fmla="val 50000"/>
              </a:avLst>
            </a:prstGeom>
            <a:gradFill flip="none" rotWithShape="1">
              <a:gsLst>
                <a:gs pos="0">
                  <a:srgbClr val="92BFB5"/>
                </a:gs>
                <a:gs pos="100000">
                  <a:srgbClr val="52A4AE"/>
                </a:gs>
              </a:gsLst>
              <a:lin ang="2700000" scaled="1"/>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矩形 46">
              <a:extLst>
                <a:ext uri="{FF2B5EF4-FFF2-40B4-BE49-F238E27FC236}">
                  <a16:creationId xmlns:a16="http://schemas.microsoft.com/office/drawing/2014/main" id="{BE731233-6F22-49F3-A8CF-015D1BD2EB70}"/>
                </a:ext>
              </a:extLst>
            </p:cNvPr>
            <p:cNvSpPr/>
            <p:nvPr/>
          </p:nvSpPr>
          <p:spPr>
            <a:xfrm>
              <a:off x="1388889" y="2208378"/>
              <a:ext cx="1569661" cy="369332"/>
            </a:xfrm>
            <a:prstGeom prst="rect">
              <a:avLst/>
            </a:prstGeom>
          </p:spPr>
          <p:txBody>
            <a:bodyPr wrap="none">
              <a:spAutoFit/>
            </a:bodyPr>
            <a:lstStyle/>
            <a:p>
              <a:pPr algn="ctr"/>
              <a:r>
                <a:rPr lang="zh-CN" altLang="en-US" dirty="0">
                  <a:solidFill>
                    <a:schemeClr val="bg1"/>
                  </a:solidFill>
                  <a:cs typeface="+mn-ea"/>
                  <a:sym typeface="+mn-lt"/>
                </a:rPr>
                <a:t>项目培训工作</a:t>
              </a:r>
            </a:p>
          </p:txBody>
        </p:sp>
      </p:grpSp>
      <p:grpSp>
        <p:nvGrpSpPr>
          <p:cNvPr id="48" name="组合 47">
            <a:extLst>
              <a:ext uri="{FF2B5EF4-FFF2-40B4-BE49-F238E27FC236}">
                <a16:creationId xmlns:a16="http://schemas.microsoft.com/office/drawing/2014/main" id="{06AA976D-3022-425E-8CEB-7B41E3B132E9}"/>
              </a:ext>
            </a:extLst>
          </p:cNvPr>
          <p:cNvGrpSpPr/>
          <p:nvPr/>
        </p:nvGrpSpPr>
        <p:grpSpPr>
          <a:xfrm>
            <a:off x="7225150" y="5361445"/>
            <a:ext cx="652760" cy="652760"/>
            <a:chOff x="7408724" y="3267600"/>
            <a:chExt cx="652760" cy="652760"/>
          </a:xfrm>
        </p:grpSpPr>
        <p:grpSp>
          <p:nvGrpSpPr>
            <p:cNvPr id="49" name="组合 48">
              <a:extLst>
                <a:ext uri="{FF2B5EF4-FFF2-40B4-BE49-F238E27FC236}">
                  <a16:creationId xmlns:a16="http://schemas.microsoft.com/office/drawing/2014/main" id="{7F4C8868-A8C0-4F00-ADAE-6EFF92485E13}"/>
                </a:ext>
              </a:extLst>
            </p:cNvPr>
            <p:cNvGrpSpPr/>
            <p:nvPr/>
          </p:nvGrpSpPr>
          <p:grpSpPr>
            <a:xfrm>
              <a:off x="7408724" y="3267600"/>
              <a:ext cx="652760" cy="652760"/>
              <a:chOff x="3237545" y="4561747"/>
              <a:chExt cx="1146960" cy="1146960"/>
            </a:xfrm>
          </p:grpSpPr>
          <p:sp>
            <p:nvSpPr>
              <p:cNvPr id="51" name="圆角矩形 26">
                <a:extLst>
                  <a:ext uri="{FF2B5EF4-FFF2-40B4-BE49-F238E27FC236}">
                    <a16:creationId xmlns:a16="http://schemas.microsoft.com/office/drawing/2014/main" id="{10DFC9A7-CE87-4129-86C0-0D143E7F2FD1}"/>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52" name="圆角矩形 27">
                <a:extLst>
                  <a:ext uri="{FF2B5EF4-FFF2-40B4-BE49-F238E27FC236}">
                    <a16:creationId xmlns:a16="http://schemas.microsoft.com/office/drawing/2014/main" id="{DB0B54E5-DEE9-4E89-AE77-75D9F799E52A}"/>
                  </a:ext>
                </a:extLst>
              </p:cNvPr>
              <p:cNvSpPr/>
              <p:nvPr/>
            </p:nvSpPr>
            <p:spPr>
              <a:xfrm>
                <a:off x="3351014" y="4675216"/>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50" name="矩形-8">
              <a:extLst>
                <a:ext uri="{FF2B5EF4-FFF2-40B4-BE49-F238E27FC236}">
                  <a16:creationId xmlns:a16="http://schemas.microsoft.com/office/drawing/2014/main" id="{287F93F5-EF2A-4B40-AC16-7BF16B71BB72}"/>
                </a:ext>
              </a:extLst>
            </p:cNvPr>
            <p:cNvSpPr>
              <a:spLocks noEditPoints="1"/>
            </p:cNvSpPr>
            <p:nvPr/>
          </p:nvSpPr>
          <p:spPr bwMode="auto">
            <a:xfrm>
              <a:off x="7641713" y="3438525"/>
              <a:ext cx="236408" cy="236408"/>
            </a:xfrm>
            <a:custGeom>
              <a:avLst/>
              <a:gdLst/>
              <a:ahLst/>
              <a:cxnLst>
                <a:cxn ang="0">
                  <a:pos x="49" y="49"/>
                </a:cxn>
                <a:cxn ang="0">
                  <a:pos x="48" y="50"/>
                </a:cxn>
                <a:cxn ang="0">
                  <a:pos x="43" y="50"/>
                </a:cxn>
                <a:cxn ang="0">
                  <a:pos x="40" y="48"/>
                </a:cxn>
                <a:cxn ang="0">
                  <a:pos x="2" y="10"/>
                </a:cxn>
                <a:cxn ang="0">
                  <a:pos x="0" y="7"/>
                </a:cxn>
                <a:cxn ang="0">
                  <a:pos x="0" y="2"/>
                </a:cxn>
                <a:cxn ang="0">
                  <a:pos x="0" y="1"/>
                </a:cxn>
                <a:cxn ang="0">
                  <a:pos x="2" y="0"/>
                </a:cxn>
                <a:cxn ang="0">
                  <a:pos x="2" y="0"/>
                </a:cxn>
                <a:cxn ang="0">
                  <a:pos x="35" y="15"/>
                </a:cxn>
                <a:cxn ang="0">
                  <a:pos x="50" y="48"/>
                </a:cxn>
                <a:cxn ang="0">
                  <a:pos x="49" y="49"/>
                </a:cxn>
                <a:cxn ang="0">
                  <a:pos x="31" y="49"/>
                </a:cxn>
                <a:cxn ang="0">
                  <a:pos x="29" y="50"/>
                </a:cxn>
                <a:cxn ang="0">
                  <a:pos x="25" y="50"/>
                </a:cxn>
                <a:cxn ang="0">
                  <a:pos x="22" y="48"/>
                </a:cxn>
                <a:cxn ang="0">
                  <a:pos x="2" y="28"/>
                </a:cxn>
                <a:cxn ang="0">
                  <a:pos x="0" y="25"/>
                </a:cxn>
                <a:cxn ang="0">
                  <a:pos x="0" y="20"/>
                </a:cxn>
                <a:cxn ang="0">
                  <a:pos x="1" y="19"/>
                </a:cxn>
                <a:cxn ang="0">
                  <a:pos x="2" y="18"/>
                </a:cxn>
                <a:cxn ang="0">
                  <a:pos x="2" y="18"/>
                </a:cxn>
                <a:cxn ang="0">
                  <a:pos x="22" y="28"/>
                </a:cxn>
                <a:cxn ang="0">
                  <a:pos x="32" y="48"/>
                </a:cxn>
                <a:cxn ang="0">
                  <a:pos x="31" y="49"/>
                </a:cxn>
                <a:cxn ang="0">
                  <a:pos x="7" y="50"/>
                </a:cxn>
                <a:cxn ang="0">
                  <a:pos x="0" y="43"/>
                </a:cxn>
                <a:cxn ang="0">
                  <a:pos x="7" y="36"/>
                </a:cxn>
                <a:cxn ang="0">
                  <a:pos x="13" y="43"/>
                </a:cxn>
                <a:cxn ang="0">
                  <a:pos x="7" y="50"/>
                </a:cxn>
              </a:cxnLst>
              <a:rect l="0" t="0" r="r" b="b"/>
              <a:pathLst>
                <a:path w="50" h="50">
                  <a:moveTo>
                    <a:pt x="49" y="49"/>
                  </a:moveTo>
                  <a:cubicBezTo>
                    <a:pt x="49" y="50"/>
                    <a:pt x="48" y="50"/>
                    <a:pt x="48" y="50"/>
                  </a:cubicBezTo>
                  <a:cubicBezTo>
                    <a:pt x="43" y="50"/>
                    <a:pt x="43" y="50"/>
                    <a:pt x="43" y="50"/>
                  </a:cubicBezTo>
                  <a:cubicBezTo>
                    <a:pt x="41" y="50"/>
                    <a:pt x="40" y="49"/>
                    <a:pt x="40" y="48"/>
                  </a:cubicBezTo>
                  <a:cubicBezTo>
                    <a:pt x="39" y="27"/>
                    <a:pt x="23" y="11"/>
                    <a:pt x="2" y="10"/>
                  </a:cubicBezTo>
                  <a:cubicBezTo>
                    <a:pt x="1" y="9"/>
                    <a:pt x="0" y="8"/>
                    <a:pt x="0" y="7"/>
                  </a:cubicBezTo>
                  <a:cubicBezTo>
                    <a:pt x="0" y="2"/>
                    <a:pt x="0" y="2"/>
                    <a:pt x="0" y="2"/>
                  </a:cubicBezTo>
                  <a:cubicBezTo>
                    <a:pt x="0" y="2"/>
                    <a:pt x="0" y="1"/>
                    <a:pt x="0" y="1"/>
                  </a:cubicBezTo>
                  <a:cubicBezTo>
                    <a:pt x="1" y="0"/>
                    <a:pt x="1" y="0"/>
                    <a:pt x="2" y="0"/>
                  </a:cubicBezTo>
                  <a:cubicBezTo>
                    <a:pt x="2" y="0"/>
                    <a:pt x="2" y="0"/>
                    <a:pt x="2" y="0"/>
                  </a:cubicBezTo>
                  <a:cubicBezTo>
                    <a:pt x="15" y="1"/>
                    <a:pt x="26" y="6"/>
                    <a:pt x="35" y="15"/>
                  </a:cubicBezTo>
                  <a:cubicBezTo>
                    <a:pt x="44" y="24"/>
                    <a:pt x="49" y="35"/>
                    <a:pt x="50" y="48"/>
                  </a:cubicBezTo>
                  <a:cubicBezTo>
                    <a:pt x="50" y="48"/>
                    <a:pt x="50" y="49"/>
                    <a:pt x="49" y="49"/>
                  </a:cubicBezTo>
                  <a:close/>
                  <a:moveTo>
                    <a:pt x="31" y="49"/>
                  </a:moveTo>
                  <a:cubicBezTo>
                    <a:pt x="31" y="50"/>
                    <a:pt x="30" y="50"/>
                    <a:pt x="29" y="50"/>
                  </a:cubicBezTo>
                  <a:cubicBezTo>
                    <a:pt x="25" y="50"/>
                    <a:pt x="25" y="50"/>
                    <a:pt x="25" y="50"/>
                  </a:cubicBezTo>
                  <a:cubicBezTo>
                    <a:pt x="23" y="50"/>
                    <a:pt x="23" y="49"/>
                    <a:pt x="22" y="48"/>
                  </a:cubicBezTo>
                  <a:cubicBezTo>
                    <a:pt x="21" y="37"/>
                    <a:pt x="13" y="29"/>
                    <a:pt x="2" y="28"/>
                  </a:cubicBezTo>
                  <a:cubicBezTo>
                    <a:pt x="1" y="27"/>
                    <a:pt x="0" y="26"/>
                    <a:pt x="0" y="25"/>
                  </a:cubicBezTo>
                  <a:cubicBezTo>
                    <a:pt x="0" y="20"/>
                    <a:pt x="0" y="20"/>
                    <a:pt x="0" y="20"/>
                  </a:cubicBezTo>
                  <a:cubicBezTo>
                    <a:pt x="0" y="20"/>
                    <a:pt x="0" y="19"/>
                    <a:pt x="1" y="19"/>
                  </a:cubicBezTo>
                  <a:cubicBezTo>
                    <a:pt x="1" y="18"/>
                    <a:pt x="1" y="18"/>
                    <a:pt x="2" y="18"/>
                  </a:cubicBezTo>
                  <a:cubicBezTo>
                    <a:pt x="2" y="18"/>
                    <a:pt x="2" y="18"/>
                    <a:pt x="2" y="18"/>
                  </a:cubicBezTo>
                  <a:cubicBezTo>
                    <a:pt x="10" y="19"/>
                    <a:pt x="17" y="22"/>
                    <a:pt x="22" y="28"/>
                  </a:cubicBezTo>
                  <a:cubicBezTo>
                    <a:pt x="28" y="33"/>
                    <a:pt x="31" y="40"/>
                    <a:pt x="32" y="48"/>
                  </a:cubicBezTo>
                  <a:cubicBezTo>
                    <a:pt x="32" y="48"/>
                    <a:pt x="32" y="49"/>
                    <a:pt x="31" y="49"/>
                  </a:cubicBezTo>
                  <a:close/>
                  <a:moveTo>
                    <a:pt x="7" y="50"/>
                  </a:moveTo>
                  <a:cubicBezTo>
                    <a:pt x="3" y="50"/>
                    <a:pt x="0" y="47"/>
                    <a:pt x="0" y="43"/>
                  </a:cubicBezTo>
                  <a:cubicBezTo>
                    <a:pt x="0" y="40"/>
                    <a:pt x="3" y="36"/>
                    <a:pt x="7" y="36"/>
                  </a:cubicBezTo>
                  <a:cubicBezTo>
                    <a:pt x="10" y="36"/>
                    <a:pt x="13" y="40"/>
                    <a:pt x="13" y="43"/>
                  </a:cubicBezTo>
                  <a:cubicBezTo>
                    <a:pt x="13" y="47"/>
                    <a:pt x="10" y="50"/>
                    <a:pt x="7" y="50"/>
                  </a:cubicBez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000" dirty="0">
                <a:solidFill>
                  <a:srgbClr val="000000"/>
                </a:solidFill>
                <a:cs typeface="+mn-ea"/>
                <a:sym typeface="+mn-lt"/>
              </a:endParaRPr>
            </a:p>
          </p:txBody>
        </p:sp>
      </p:grpSp>
      <p:grpSp>
        <p:nvGrpSpPr>
          <p:cNvPr id="53" name="组合 52">
            <a:extLst>
              <a:ext uri="{FF2B5EF4-FFF2-40B4-BE49-F238E27FC236}">
                <a16:creationId xmlns:a16="http://schemas.microsoft.com/office/drawing/2014/main" id="{830086A9-098E-43D6-91AB-5B1CD3EEB9BC}"/>
              </a:ext>
            </a:extLst>
          </p:cNvPr>
          <p:cNvGrpSpPr/>
          <p:nvPr/>
        </p:nvGrpSpPr>
        <p:grpSpPr>
          <a:xfrm>
            <a:off x="3897144" y="5361445"/>
            <a:ext cx="652760" cy="652760"/>
            <a:chOff x="5706443" y="3267600"/>
            <a:chExt cx="652760" cy="652760"/>
          </a:xfrm>
        </p:grpSpPr>
        <p:grpSp>
          <p:nvGrpSpPr>
            <p:cNvPr id="54" name="组合 53">
              <a:extLst>
                <a:ext uri="{FF2B5EF4-FFF2-40B4-BE49-F238E27FC236}">
                  <a16:creationId xmlns:a16="http://schemas.microsoft.com/office/drawing/2014/main" id="{2D4B4C9E-6C55-4279-9301-23F2908821B5}"/>
                </a:ext>
              </a:extLst>
            </p:cNvPr>
            <p:cNvGrpSpPr/>
            <p:nvPr/>
          </p:nvGrpSpPr>
          <p:grpSpPr>
            <a:xfrm>
              <a:off x="5706443" y="3267600"/>
              <a:ext cx="652760" cy="652760"/>
              <a:chOff x="3237545" y="4561747"/>
              <a:chExt cx="1146960" cy="1146960"/>
            </a:xfrm>
          </p:grpSpPr>
          <p:sp>
            <p:nvSpPr>
              <p:cNvPr id="56" name="圆角矩形 26">
                <a:extLst>
                  <a:ext uri="{FF2B5EF4-FFF2-40B4-BE49-F238E27FC236}">
                    <a16:creationId xmlns:a16="http://schemas.microsoft.com/office/drawing/2014/main" id="{F0DBB612-8CBC-465D-8A6A-11A94CB89555}"/>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57" name="圆角矩形 27">
                <a:extLst>
                  <a:ext uri="{FF2B5EF4-FFF2-40B4-BE49-F238E27FC236}">
                    <a16:creationId xmlns:a16="http://schemas.microsoft.com/office/drawing/2014/main" id="{8527EFE2-B5A3-4A1F-AA50-B19E6A7E3802}"/>
                  </a:ext>
                </a:extLst>
              </p:cNvPr>
              <p:cNvSpPr/>
              <p:nvPr/>
            </p:nvSpPr>
            <p:spPr>
              <a:xfrm>
                <a:off x="3351014" y="4675216"/>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55" name="矩形-9">
              <a:extLst>
                <a:ext uri="{FF2B5EF4-FFF2-40B4-BE49-F238E27FC236}">
                  <a16:creationId xmlns:a16="http://schemas.microsoft.com/office/drawing/2014/main" id="{9F6364C1-39B9-4AC6-B056-DA009103AA75}"/>
                </a:ext>
              </a:extLst>
            </p:cNvPr>
            <p:cNvSpPr>
              <a:spLocks noEditPoints="1"/>
            </p:cNvSpPr>
            <p:nvPr/>
          </p:nvSpPr>
          <p:spPr bwMode="auto">
            <a:xfrm>
              <a:off x="5877361" y="3458348"/>
              <a:ext cx="280187" cy="277999"/>
            </a:xfrm>
            <a:custGeom>
              <a:avLst/>
              <a:gdLst/>
              <a:ahLst/>
              <a:cxnLst>
                <a:cxn ang="0">
                  <a:pos x="55" y="59"/>
                </a:cxn>
                <a:cxn ang="0">
                  <a:pos x="51" y="58"/>
                </a:cxn>
                <a:cxn ang="0">
                  <a:pos x="39" y="46"/>
                </a:cxn>
                <a:cxn ang="0">
                  <a:pos x="25" y="50"/>
                </a:cxn>
                <a:cxn ang="0">
                  <a:pos x="0" y="25"/>
                </a:cxn>
                <a:cxn ang="0">
                  <a:pos x="25" y="0"/>
                </a:cxn>
                <a:cxn ang="0">
                  <a:pos x="50" y="25"/>
                </a:cxn>
                <a:cxn ang="0">
                  <a:pos x="46" y="39"/>
                </a:cxn>
                <a:cxn ang="0">
                  <a:pos x="58" y="52"/>
                </a:cxn>
                <a:cxn ang="0">
                  <a:pos x="59" y="55"/>
                </a:cxn>
                <a:cxn ang="0">
                  <a:pos x="55" y="59"/>
                </a:cxn>
                <a:cxn ang="0">
                  <a:pos x="25" y="9"/>
                </a:cxn>
                <a:cxn ang="0">
                  <a:pos x="9" y="25"/>
                </a:cxn>
                <a:cxn ang="0">
                  <a:pos x="25" y="41"/>
                </a:cxn>
                <a:cxn ang="0">
                  <a:pos x="41" y="25"/>
                </a:cxn>
                <a:cxn ang="0">
                  <a:pos x="25" y="9"/>
                </a:cxn>
                <a:cxn ang="0">
                  <a:pos x="36" y="26"/>
                </a:cxn>
                <a:cxn ang="0">
                  <a:pos x="35" y="27"/>
                </a:cxn>
                <a:cxn ang="0">
                  <a:pos x="15" y="27"/>
                </a:cxn>
                <a:cxn ang="0">
                  <a:pos x="13" y="26"/>
                </a:cxn>
                <a:cxn ang="0">
                  <a:pos x="13" y="24"/>
                </a:cxn>
                <a:cxn ang="0">
                  <a:pos x="15" y="23"/>
                </a:cxn>
                <a:cxn ang="0">
                  <a:pos x="35" y="23"/>
                </a:cxn>
                <a:cxn ang="0">
                  <a:pos x="36" y="24"/>
                </a:cxn>
                <a:cxn ang="0">
                  <a:pos x="36" y="26"/>
                </a:cxn>
              </a:cxnLst>
              <a:rect l="0" t="0" r="r" b="b"/>
              <a:pathLst>
                <a:path w="59" h="59">
                  <a:moveTo>
                    <a:pt x="55" y="59"/>
                  </a:moveTo>
                  <a:cubicBezTo>
                    <a:pt x="53" y="59"/>
                    <a:pt x="52" y="59"/>
                    <a:pt x="51" y="58"/>
                  </a:cubicBezTo>
                  <a:cubicBezTo>
                    <a:pt x="39" y="46"/>
                    <a:pt x="39" y="46"/>
                    <a:pt x="39" y="46"/>
                  </a:cubicBezTo>
                  <a:cubicBezTo>
                    <a:pt x="35" y="49"/>
                    <a:pt x="30" y="50"/>
                    <a:pt x="25" y="50"/>
                  </a:cubicBezTo>
                  <a:cubicBezTo>
                    <a:pt x="11" y="50"/>
                    <a:pt x="0" y="39"/>
                    <a:pt x="0" y="25"/>
                  </a:cubicBezTo>
                  <a:cubicBezTo>
                    <a:pt x="0" y="11"/>
                    <a:pt x="11" y="0"/>
                    <a:pt x="25" y="0"/>
                  </a:cubicBezTo>
                  <a:cubicBezTo>
                    <a:pt x="39" y="0"/>
                    <a:pt x="50" y="11"/>
                    <a:pt x="50" y="25"/>
                  </a:cubicBezTo>
                  <a:cubicBezTo>
                    <a:pt x="50" y="30"/>
                    <a:pt x="48" y="35"/>
                    <a:pt x="46" y="39"/>
                  </a:cubicBezTo>
                  <a:cubicBezTo>
                    <a:pt x="58" y="52"/>
                    <a:pt x="58" y="52"/>
                    <a:pt x="58" y="52"/>
                  </a:cubicBezTo>
                  <a:cubicBezTo>
                    <a:pt x="59" y="52"/>
                    <a:pt x="59" y="54"/>
                    <a:pt x="59" y="55"/>
                  </a:cubicBezTo>
                  <a:cubicBezTo>
                    <a:pt x="59" y="57"/>
                    <a:pt x="57" y="59"/>
                    <a:pt x="55" y="59"/>
                  </a:cubicBezTo>
                  <a:close/>
                  <a:moveTo>
                    <a:pt x="25" y="9"/>
                  </a:moveTo>
                  <a:cubicBezTo>
                    <a:pt x="16" y="9"/>
                    <a:pt x="9" y="16"/>
                    <a:pt x="9" y="25"/>
                  </a:cubicBezTo>
                  <a:cubicBezTo>
                    <a:pt x="9" y="34"/>
                    <a:pt x="16" y="41"/>
                    <a:pt x="25" y="41"/>
                  </a:cubicBezTo>
                  <a:cubicBezTo>
                    <a:pt x="34" y="41"/>
                    <a:pt x="41" y="34"/>
                    <a:pt x="41" y="25"/>
                  </a:cubicBezTo>
                  <a:cubicBezTo>
                    <a:pt x="41" y="16"/>
                    <a:pt x="34" y="9"/>
                    <a:pt x="25" y="9"/>
                  </a:cubicBezTo>
                  <a:close/>
                  <a:moveTo>
                    <a:pt x="36" y="26"/>
                  </a:moveTo>
                  <a:cubicBezTo>
                    <a:pt x="36" y="27"/>
                    <a:pt x="36" y="27"/>
                    <a:pt x="35" y="27"/>
                  </a:cubicBezTo>
                  <a:cubicBezTo>
                    <a:pt x="15" y="27"/>
                    <a:pt x="15" y="27"/>
                    <a:pt x="15" y="27"/>
                  </a:cubicBezTo>
                  <a:cubicBezTo>
                    <a:pt x="14" y="27"/>
                    <a:pt x="13" y="27"/>
                    <a:pt x="13" y="26"/>
                  </a:cubicBezTo>
                  <a:cubicBezTo>
                    <a:pt x="13" y="24"/>
                    <a:pt x="13" y="24"/>
                    <a:pt x="13" y="24"/>
                  </a:cubicBezTo>
                  <a:cubicBezTo>
                    <a:pt x="13" y="23"/>
                    <a:pt x="14" y="23"/>
                    <a:pt x="15" y="23"/>
                  </a:cubicBezTo>
                  <a:cubicBezTo>
                    <a:pt x="35" y="23"/>
                    <a:pt x="35" y="23"/>
                    <a:pt x="35" y="23"/>
                  </a:cubicBezTo>
                  <a:cubicBezTo>
                    <a:pt x="36" y="23"/>
                    <a:pt x="36" y="23"/>
                    <a:pt x="36" y="24"/>
                  </a:cubicBezTo>
                  <a:lnTo>
                    <a:pt x="36" y="26"/>
                  </a:ln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000" dirty="0">
                <a:solidFill>
                  <a:srgbClr val="000000"/>
                </a:solidFill>
                <a:cs typeface="+mn-ea"/>
                <a:sym typeface="+mn-lt"/>
              </a:endParaRPr>
            </a:p>
          </p:txBody>
        </p:sp>
      </p:grpSp>
      <p:grpSp>
        <p:nvGrpSpPr>
          <p:cNvPr id="58" name="组合 57">
            <a:extLst>
              <a:ext uri="{FF2B5EF4-FFF2-40B4-BE49-F238E27FC236}">
                <a16:creationId xmlns:a16="http://schemas.microsoft.com/office/drawing/2014/main" id="{A88C2662-5433-4A9E-B30A-F8C23A5A2209}"/>
              </a:ext>
            </a:extLst>
          </p:cNvPr>
          <p:cNvGrpSpPr/>
          <p:nvPr/>
        </p:nvGrpSpPr>
        <p:grpSpPr>
          <a:xfrm>
            <a:off x="9041956" y="5361445"/>
            <a:ext cx="652760" cy="652760"/>
            <a:chOff x="9111005" y="3267600"/>
            <a:chExt cx="652760" cy="652760"/>
          </a:xfrm>
        </p:grpSpPr>
        <p:grpSp>
          <p:nvGrpSpPr>
            <p:cNvPr id="59" name="组合 58">
              <a:extLst>
                <a:ext uri="{FF2B5EF4-FFF2-40B4-BE49-F238E27FC236}">
                  <a16:creationId xmlns:a16="http://schemas.microsoft.com/office/drawing/2014/main" id="{64B866FB-760A-4FBA-9852-8303F8947DD8}"/>
                </a:ext>
              </a:extLst>
            </p:cNvPr>
            <p:cNvGrpSpPr/>
            <p:nvPr/>
          </p:nvGrpSpPr>
          <p:grpSpPr>
            <a:xfrm>
              <a:off x="9111005" y="3267600"/>
              <a:ext cx="652760" cy="652760"/>
              <a:chOff x="3237545" y="4561747"/>
              <a:chExt cx="1146960" cy="1146960"/>
            </a:xfrm>
          </p:grpSpPr>
          <p:sp>
            <p:nvSpPr>
              <p:cNvPr id="61" name="圆角矩形 26">
                <a:extLst>
                  <a:ext uri="{FF2B5EF4-FFF2-40B4-BE49-F238E27FC236}">
                    <a16:creationId xmlns:a16="http://schemas.microsoft.com/office/drawing/2014/main" id="{F15CA3C4-C54E-4782-81C9-62AB24678A32}"/>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62" name="圆角矩形 27">
                <a:extLst>
                  <a:ext uri="{FF2B5EF4-FFF2-40B4-BE49-F238E27FC236}">
                    <a16:creationId xmlns:a16="http://schemas.microsoft.com/office/drawing/2014/main" id="{524662EA-D395-4EA1-958F-D1A90839479E}"/>
                  </a:ext>
                </a:extLst>
              </p:cNvPr>
              <p:cNvSpPr/>
              <p:nvPr/>
            </p:nvSpPr>
            <p:spPr>
              <a:xfrm>
                <a:off x="3351014" y="4675216"/>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60" name="矩形-7">
              <a:extLst>
                <a:ext uri="{FF2B5EF4-FFF2-40B4-BE49-F238E27FC236}">
                  <a16:creationId xmlns:a16="http://schemas.microsoft.com/office/drawing/2014/main" id="{76BEB015-E539-42F4-BB17-E5CA8D034FC7}"/>
                </a:ext>
              </a:extLst>
            </p:cNvPr>
            <p:cNvSpPr>
              <a:spLocks noEditPoints="1"/>
            </p:cNvSpPr>
            <p:nvPr/>
          </p:nvSpPr>
          <p:spPr bwMode="auto">
            <a:xfrm>
              <a:off x="9264457" y="3478120"/>
              <a:ext cx="345856" cy="238598"/>
            </a:xfrm>
            <a:custGeom>
              <a:avLst/>
              <a:gdLst/>
              <a:ahLst/>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l="0" t="0" r="r" b="b"/>
              <a:pathLst>
                <a:path w="73" h="50">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000" dirty="0">
                <a:solidFill>
                  <a:srgbClr val="000000"/>
                </a:solidFill>
                <a:cs typeface="+mn-ea"/>
                <a:sym typeface="+mn-lt"/>
              </a:endParaRPr>
            </a:p>
          </p:txBody>
        </p:sp>
      </p:grpSp>
      <p:grpSp>
        <p:nvGrpSpPr>
          <p:cNvPr id="63" name="组合 62">
            <a:extLst>
              <a:ext uri="{FF2B5EF4-FFF2-40B4-BE49-F238E27FC236}">
                <a16:creationId xmlns:a16="http://schemas.microsoft.com/office/drawing/2014/main" id="{906650CF-6F2A-4C04-8F83-CC66684BE49D}"/>
              </a:ext>
            </a:extLst>
          </p:cNvPr>
          <p:cNvGrpSpPr/>
          <p:nvPr/>
        </p:nvGrpSpPr>
        <p:grpSpPr>
          <a:xfrm>
            <a:off x="2074074" y="5361445"/>
            <a:ext cx="652760" cy="652760"/>
            <a:chOff x="2301881" y="3267600"/>
            <a:chExt cx="652760" cy="652760"/>
          </a:xfrm>
          <a:effectLst/>
        </p:grpSpPr>
        <p:grpSp>
          <p:nvGrpSpPr>
            <p:cNvPr id="64" name="组合 63">
              <a:extLst>
                <a:ext uri="{FF2B5EF4-FFF2-40B4-BE49-F238E27FC236}">
                  <a16:creationId xmlns:a16="http://schemas.microsoft.com/office/drawing/2014/main" id="{56A8AA1F-1FFF-4C0E-AE1E-60C382F0CC64}"/>
                </a:ext>
              </a:extLst>
            </p:cNvPr>
            <p:cNvGrpSpPr/>
            <p:nvPr/>
          </p:nvGrpSpPr>
          <p:grpSpPr>
            <a:xfrm>
              <a:off x="2301881" y="3267600"/>
              <a:ext cx="652760" cy="652760"/>
              <a:chOff x="3237545" y="4561747"/>
              <a:chExt cx="1146960" cy="1146960"/>
            </a:xfrm>
          </p:grpSpPr>
          <p:sp>
            <p:nvSpPr>
              <p:cNvPr id="66" name="圆角矩形 26">
                <a:extLst>
                  <a:ext uri="{FF2B5EF4-FFF2-40B4-BE49-F238E27FC236}">
                    <a16:creationId xmlns:a16="http://schemas.microsoft.com/office/drawing/2014/main" id="{093FF885-F08A-4322-AD4E-07057F2D1EC0}"/>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67" name="圆角矩形 27">
                <a:extLst>
                  <a:ext uri="{FF2B5EF4-FFF2-40B4-BE49-F238E27FC236}">
                    <a16:creationId xmlns:a16="http://schemas.microsoft.com/office/drawing/2014/main" id="{FE258BBB-1E55-4C51-B8C3-2834D409D88B}"/>
                  </a:ext>
                </a:extLst>
              </p:cNvPr>
              <p:cNvSpPr/>
              <p:nvPr/>
            </p:nvSpPr>
            <p:spPr>
              <a:xfrm>
                <a:off x="3351015" y="4675217"/>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65" name="矩形-32">
              <a:extLst>
                <a:ext uri="{FF2B5EF4-FFF2-40B4-BE49-F238E27FC236}">
                  <a16:creationId xmlns:a16="http://schemas.microsoft.com/office/drawing/2014/main" id="{28885101-EB78-4552-961B-6E9EF11E75D7}"/>
                </a:ext>
              </a:extLst>
            </p:cNvPr>
            <p:cNvSpPr>
              <a:spLocks noEditPoints="1"/>
            </p:cNvSpPr>
            <p:nvPr/>
          </p:nvSpPr>
          <p:spPr bwMode="auto">
            <a:xfrm>
              <a:off x="2480634" y="3438525"/>
              <a:ext cx="300829" cy="297822"/>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sz="2000" dirty="0">
                <a:solidFill>
                  <a:srgbClr val="000000"/>
                </a:solidFill>
                <a:cs typeface="+mn-ea"/>
                <a:sym typeface="+mn-lt"/>
              </a:endParaRPr>
            </a:p>
          </p:txBody>
        </p:sp>
      </p:grpSp>
      <p:grpSp>
        <p:nvGrpSpPr>
          <p:cNvPr id="38" name="组合 37"/>
          <p:cNvGrpSpPr/>
          <p:nvPr/>
        </p:nvGrpSpPr>
        <p:grpSpPr>
          <a:xfrm>
            <a:off x="3320458" y="458741"/>
            <a:ext cx="5572519" cy="785143"/>
            <a:chOff x="1679798" y="438128"/>
            <a:chExt cx="5572519" cy="785143"/>
          </a:xfrm>
        </p:grpSpPr>
        <p:sp>
          <p:nvSpPr>
            <p:cNvPr id="39" name="文本框 38"/>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岗位工作概述</a:t>
              </a:r>
            </a:p>
          </p:txBody>
        </p:sp>
        <p:sp>
          <p:nvSpPr>
            <p:cNvPr id="40" name="文本框 39"/>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195768664"/>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493885" y="2452990"/>
            <a:ext cx="1208933" cy="91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spcBef>
                <a:spcPts val="0"/>
              </a:spcBef>
              <a:spcAft>
                <a:spcPts val="0"/>
              </a:spcAft>
              <a:defRPr/>
            </a:pPr>
            <a:r>
              <a:rPr lang="zh-CN" altLang="en-US" sz="2666" b="1" kern="0" dirty="0">
                <a:solidFill>
                  <a:schemeClr val="bg1"/>
                </a:solidFill>
                <a:latin typeface="+mn-lt"/>
                <a:ea typeface="+mn-ea"/>
                <a:cs typeface="+mn-ea"/>
                <a:sym typeface="+mn-lt"/>
              </a:rPr>
              <a:t>礼仪</a:t>
            </a:r>
            <a:endParaRPr lang="en-US" altLang="zh-CN" sz="2666" b="1" kern="0" dirty="0">
              <a:solidFill>
                <a:schemeClr val="bg1"/>
              </a:solidFill>
              <a:latin typeface="+mn-lt"/>
              <a:ea typeface="+mn-ea"/>
              <a:cs typeface="+mn-ea"/>
              <a:sym typeface="+mn-lt"/>
            </a:endParaRPr>
          </a:p>
          <a:p>
            <a:pPr algn="ctr" defTabSz="1218804" fontAlgn="auto">
              <a:spcBef>
                <a:spcPts val="0"/>
              </a:spcBef>
              <a:spcAft>
                <a:spcPts val="0"/>
              </a:spcAft>
              <a:defRPr/>
            </a:pPr>
            <a:r>
              <a:rPr lang="zh-CN" altLang="en-US" sz="2666" b="1" kern="0" dirty="0">
                <a:solidFill>
                  <a:schemeClr val="bg1"/>
                </a:solidFill>
                <a:latin typeface="+mn-lt"/>
                <a:ea typeface="+mn-ea"/>
                <a:cs typeface="+mn-ea"/>
                <a:sym typeface="+mn-lt"/>
              </a:rPr>
              <a:t>对象性</a:t>
            </a:r>
          </a:p>
        </p:txBody>
      </p:sp>
      <p:sp>
        <p:nvSpPr>
          <p:cNvPr id="12" name="TextBox 55"/>
          <p:cNvSpPr txBox="1"/>
          <p:nvPr/>
        </p:nvSpPr>
        <p:spPr>
          <a:xfrm>
            <a:off x="6167362" y="2487505"/>
            <a:ext cx="396117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1414" tIns="45709" rIns="91414" bIns="45709">
            <a:spAutoFit/>
          </a:bodyPr>
          <a:lstStyle>
            <a:defPPr>
              <a:defRPr lang="en-US"/>
            </a:defPPr>
            <a:lvl1pPr marR="0" lvl="0" indent="0" defTabSz="914400" fontAlgn="auto">
              <a:lnSpc>
                <a:spcPct val="100000"/>
              </a:lnSpc>
              <a:spcBef>
                <a:spcPts val="0"/>
              </a:spcBef>
              <a:spcAft>
                <a:spcPts val="0"/>
              </a:spcAft>
              <a:buClrTx/>
              <a:buSzTx/>
              <a:buFontTx/>
              <a:buNone/>
              <a:tabLst/>
              <a:defRPr sz="4000" kern="0">
                <a:solidFill>
                  <a:srgbClr val="0070C0"/>
                </a:solidFill>
                <a:latin typeface="Impact" pitchFamily="34" charset="0"/>
                <a:ea typeface="微软雅黑" pitchFamily="34" charset="-122"/>
              </a:defRPr>
            </a:lvl1pPr>
            <a:lvl2pPr marL="457200" fontAlgn="base">
              <a:spcBef>
                <a:spcPct val="0"/>
              </a:spcBef>
              <a:spcAft>
                <a:spcPct val="0"/>
              </a:spcAft>
              <a:defRPr>
                <a:latin typeface="Calibri" pitchFamily="34" charset="0"/>
                <a:ea typeface="宋体" charset="-122"/>
              </a:defRPr>
            </a:lvl2pPr>
            <a:lvl3pPr marL="914400" fontAlgn="base">
              <a:spcBef>
                <a:spcPct val="0"/>
              </a:spcBef>
              <a:spcAft>
                <a:spcPct val="0"/>
              </a:spcAft>
              <a:defRPr>
                <a:latin typeface="Calibri" pitchFamily="34" charset="0"/>
                <a:ea typeface="宋体" charset="-122"/>
              </a:defRPr>
            </a:lvl3pPr>
            <a:lvl4pPr marL="1371600" fontAlgn="base">
              <a:spcBef>
                <a:spcPct val="0"/>
              </a:spcBef>
              <a:spcAft>
                <a:spcPct val="0"/>
              </a:spcAft>
              <a:defRPr>
                <a:latin typeface="Calibri" pitchFamily="34" charset="0"/>
                <a:ea typeface="宋体" charset="-122"/>
              </a:defRPr>
            </a:lvl4pPr>
            <a:lvl5pPr marL="1828800" fontAlgn="base">
              <a:spcBef>
                <a:spcPct val="0"/>
              </a:spcBef>
              <a:spcAft>
                <a:spcPct val="0"/>
              </a:spcAft>
              <a:defRPr>
                <a:latin typeface="Calibri" pitchFamily="34" charset="0"/>
                <a:ea typeface="宋体" charset="-122"/>
              </a:defRPr>
            </a:lvl5pPr>
            <a:lvl6pPr marL="2286000" defTabSz="914400">
              <a:defRPr>
                <a:latin typeface="Calibri" pitchFamily="34" charset="0"/>
                <a:ea typeface="宋体" charset="-122"/>
              </a:defRPr>
            </a:lvl6pPr>
            <a:lvl7pPr marL="2743200" defTabSz="914400">
              <a:defRPr>
                <a:latin typeface="Calibri" pitchFamily="34" charset="0"/>
                <a:ea typeface="宋体" charset="-122"/>
              </a:defRPr>
            </a:lvl7pPr>
            <a:lvl8pPr marL="3200400" defTabSz="914400">
              <a:defRPr>
                <a:latin typeface="Calibri" pitchFamily="34" charset="0"/>
                <a:ea typeface="宋体" charset="-122"/>
              </a:defRPr>
            </a:lvl8pPr>
            <a:lvl9pPr marL="3657600" defTabSz="914400">
              <a:defRPr>
                <a:latin typeface="Calibri" pitchFamily="34" charset="0"/>
                <a:ea typeface="宋体" charset="-122"/>
              </a:defRPr>
            </a:lvl9pPr>
          </a:lstStyle>
          <a:p>
            <a:pPr>
              <a:lnSpc>
                <a:spcPct val="130000"/>
              </a:lnSpc>
              <a:spcBef>
                <a:spcPct val="0"/>
              </a:spcBef>
            </a:pPr>
            <a:r>
              <a:rPr lang="zh-CN" altLang="en-US" sz="1200" dirty="0">
                <a:solidFill>
                  <a:schemeClr val="bg1"/>
                </a:solidFill>
                <a:latin typeface="+mn-lt"/>
                <a:ea typeface="+mn-ea"/>
                <a:cs typeface="+mn-ea"/>
                <a:sym typeface="+mn-lt"/>
              </a:rPr>
              <a:t>点击在此录入上述图表的综合描述说明，在此录入上述图表的综合描述说明。在此录入上述图表的综合描述说明，在此录入上述图表的综合描述说明，</a:t>
            </a:r>
          </a:p>
        </p:txBody>
      </p:sp>
      <p:grpSp>
        <p:nvGrpSpPr>
          <p:cNvPr id="29" name="组合 28"/>
          <p:cNvGrpSpPr/>
          <p:nvPr/>
        </p:nvGrpSpPr>
        <p:grpSpPr>
          <a:xfrm>
            <a:off x="5630598" y="2070682"/>
            <a:ext cx="4700619" cy="1021786"/>
            <a:chOff x="824130" y="2225116"/>
            <a:chExt cx="4700619" cy="1021786"/>
          </a:xfrm>
          <a:effectLst>
            <a:outerShdw blurRad="190500" dist="38100" dir="2700000" algn="tl" rotWithShape="0">
              <a:prstClr val="black">
                <a:alpha val="20000"/>
              </a:prstClr>
            </a:outerShdw>
          </a:effectLst>
        </p:grpSpPr>
        <p:sp>
          <p:nvSpPr>
            <p:cNvPr id="30" name="矩形 29"/>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31" name="菱形 30"/>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cs typeface="+mn-ea"/>
                  <a:sym typeface="+mn-lt"/>
                </a:rPr>
                <a:t>A</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34" name="文本框 33"/>
            <p:cNvSpPr txBox="1"/>
            <p:nvPr/>
          </p:nvSpPr>
          <p:spPr>
            <a:xfrm>
              <a:off x="1752321" y="2460037"/>
              <a:ext cx="3607836" cy="613694"/>
            </a:xfrm>
            <a:prstGeom prst="rect">
              <a:avLst/>
            </a:prstGeom>
            <a:noFill/>
            <a:effectLst/>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简单来说，就是为公司的客户提供他们想要的服务，维护公司与客户之间的关系 </a:t>
              </a:r>
            </a:p>
          </p:txBody>
        </p:sp>
      </p:grpSp>
      <p:grpSp>
        <p:nvGrpSpPr>
          <p:cNvPr id="44" name="组合 43"/>
          <p:cNvGrpSpPr/>
          <p:nvPr/>
        </p:nvGrpSpPr>
        <p:grpSpPr>
          <a:xfrm>
            <a:off x="6500141" y="3529599"/>
            <a:ext cx="4700619" cy="1021786"/>
            <a:chOff x="824130" y="2225116"/>
            <a:chExt cx="4700619" cy="1021786"/>
          </a:xfrm>
          <a:effectLst>
            <a:outerShdw blurRad="190500" dist="38100" dir="2700000" algn="tl" rotWithShape="0">
              <a:prstClr val="black">
                <a:alpha val="20000"/>
              </a:prstClr>
            </a:outerShdw>
          </a:effectLst>
        </p:grpSpPr>
        <p:sp>
          <p:nvSpPr>
            <p:cNvPr id="45" name="矩形 44"/>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46" name="菱形 45"/>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kern="0" noProof="0" dirty="0">
                  <a:solidFill>
                    <a:schemeClr val="bg1"/>
                  </a:solidFill>
                  <a:cs typeface="+mn-ea"/>
                  <a:sym typeface="+mn-lt"/>
                </a:rPr>
                <a:t>B</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47" name="文本框 46"/>
            <p:cNvSpPr txBox="1"/>
            <p:nvPr/>
          </p:nvSpPr>
          <p:spPr>
            <a:xfrm>
              <a:off x="1752321" y="2460037"/>
              <a:ext cx="3607836" cy="613694"/>
            </a:xfrm>
            <a:prstGeom prst="rect">
              <a:avLst/>
            </a:prstGeom>
            <a:noFill/>
            <a:effectLst/>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引导客户消费公司的产品（服务），在客户使用产品（服务）的过程中提供有效的帮助和其他服务 </a:t>
              </a:r>
            </a:p>
          </p:txBody>
        </p:sp>
      </p:grpSp>
      <p:grpSp>
        <p:nvGrpSpPr>
          <p:cNvPr id="48" name="组合 47"/>
          <p:cNvGrpSpPr/>
          <p:nvPr/>
        </p:nvGrpSpPr>
        <p:grpSpPr>
          <a:xfrm>
            <a:off x="5630598" y="4988516"/>
            <a:ext cx="4700619" cy="1021786"/>
            <a:chOff x="824130" y="2225116"/>
            <a:chExt cx="4700619" cy="1021786"/>
          </a:xfrm>
          <a:effectLst>
            <a:outerShdw blurRad="190500" dist="38100" dir="2700000" algn="tl" rotWithShape="0">
              <a:prstClr val="black">
                <a:alpha val="20000"/>
              </a:prstClr>
            </a:outerShdw>
          </a:effectLst>
        </p:grpSpPr>
        <p:sp>
          <p:nvSpPr>
            <p:cNvPr id="49" name="矩形 48"/>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0" name="菱形 49"/>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cs typeface="+mn-ea"/>
                  <a:sym typeface="+mn-lt"/>
                </a:rPr>
                <a:t>C</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51" name="文本框 50"/>
            <p:cNvSpPr txBox="1"/>
            <p:nvPr/>
          </p:nvSpPr>
          <p:spPr>
            <a:xfrm>
              <a:off x="1752321" y="2460037"/>
              <a:ext cx="3607836" cy="613694"/>
            </a:xfrm>
            <a:prstGeom prst="rect">
              <a:avLst/>
            </a:prstGeom>
            <a:noFill/>
            <a:effectLst/>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满意的售后服务，最终完成产品（服务）的二次销售 </a:t>
              </a:r>
            </a:p>
          </p:txBody>
        </p:sp>
      </p:grpSp>
      <p:grpSp>
        <p:nvGrpSpPr>
          <p:cNvPr id="14" name="组合 13"/>
          <p:cNvGrpSpPr/>
          <p:nvPr/>
        </p:nvGrpSpPr>
        <p:grpSpPr>
          <a:xfrm>
            <a:off x="1122660" y="2159612"/>
            <a:ext cx="3863753" cy="3863753"/>
            <a:chOff x="1122660" y="2159612"/>
            <a:chExt cx="3863753" cy="3863753"/>
          </a:xfrm>
        </p:grpSpPr>
        <p:sp>
          <p:nvSpPr>
            <p:cNvPr id="13" name="椭圆 12"/>
            <p:cNvSpPr/>
            <p:nvPr/>
          </p:nvSpPr>
          <p:spPr>
            <a:xfrm>
              <a:off x="1122660" y="2159612"/>
              <a:ext cx="3863753" cy="3863753"/>
            </a:xfrm>
            <a:prstGeom prst="ellipse">
              <a:avLst/>
            </a:prstGeom>
            <a:blipFill dpi="0" rotWithShape="1">
              <a:blip r:embed="rId3">
                <a:extLst>
                  <a:ext uri="{28A0092B-C50C-407E-A947-70E740481C1C}">
                    <a14:useLocalDpi xmlns:a14="http://schemas.microsoft.com/office/drawing/2010/main" val="0"/>
                  </a:ext>
                </a:extLst>
              </a:blip>
              <a:srcRect/>
              <a:stretch>
                <a:fillRect l="-24745" r="-24745"/>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1701306" y="2743201"/>
              <a:ext cx="2696578" cy="2696576"/>
            </a:xfrm>
            <a:prstGeom prst="ellipse">
              <a:avLst/>
            </a:prstGeom>
            <a:gradFill>
              <a:gsLst>
                <a:gs pos="0">
                  <a:srgbClr val="92BFB5">
                    <a:alpha val="70000"/>
                  </a:srgbClr>
                </a:gs>
                <a:gs pos="100000">
                  <a:srgbClr val="52A4AE">
                    <a:alpha val="73000"/>
                  </a:srgb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a:spLocks noChangeArrowheads="1"/>
            </p:cNvSpPr>
            <p:nvPr/>
          </p:nvSpPr>
          <p:spPr bwMode="auto">
            <a:xfrm>
              <a:off x="2526952" y="3352175"/>
              <a:ext cx="1056647" cy="13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lnSpc>
                  <a:spcPct val="150000"/>
                </a:lnSpc>
                <a:spcBef>
                  <a:spcPts val="0"/>
                </a:spcBef>
                <a:spcAft>
                  <a:spcPts val="0"/>
                </a:spcAft>
                <a:defRPr/>
              </a:pPr>
              <a:r>
                <a:rPr lang="zh-CN" altLang="en-US" sz="2800" b="1" kern="0" spc="600" dirty="0">
                  <a:solidFill>
                    <a:schemeClr val="bg1"/>
                  </a:solidFill>
                  <a:latin typeface="+mn-lt"/>
                  <a:ea typeface="+mn-ea"/>
                  <a:cs typeface="+mn-ea"/>
                  <a:sym typeface="+mn-lt"/>
                </a:rPr>
                <a:t>工作</a:t>
              </a:r>
              <a:endParaRPr lang="en-US" altLang="zh-CN" sz="2800" b="1" kern="0" spc="600" dirty="0">
                <a:solidFill>
                  <a:schemeClr val="bg1"/>
                </a:solidFill>
                <a:latin typeface="+mn-lt"/>
                <a:ea typeface="+mn-ea"/>
                <a:cs typeface="+mn-ea"/>
                <a:sym typeface="+mn-lt"/>
              </a:endParaRPr>
            </a:p>
            <a:p>
              <a:pPr algn="ctr" defTabSz="1218804" fontAlgn="auto">
                <a:lnSpc>
                  <a:spcPct val="150000"/>
                </a:lnSpc>
                <a:spcBef>
                  <a:spcPts val="0"/>
                </a:spcBef>
                <a:spcAft>
                  <a:spcPts val="0"/>
                </a:spcAft>
                <a:defRPr/>
              </a:pPr>
              <a:r>
                <a:rPr lang="zh-CN" altLang="en-US" sz="2800" b="1" kern="0" spc="600" dirty="0">
                  <a:solidFill>
                    <a:schemeClr val="bg1"/>
                  </a:solidFill>
                  <a:latin typeface="+mn-lt"/>
                  <a:ea typeface="+mn-ea"/>
                  <a:cs typeface="+mn-ea"/>
                  <a:sym typeface="+mn-lt"/>
                </a:rPr>
                <a:t>重点</a:t>
              </a:r>
            </a:p>
          </p:txBody>
        </p:sp>
      </p:grpSp>
      <p:grpSp>
        <p:nvGrpSpPr>
          <p:cNvPr id="21" name="组合 20"/>
          <p:cNvGrpSpPr/>
          <p:nvPr/>
        </p:nvGrpSpPr>
        <p:grpSpPr>
          <a:xfrm>
            <a:off x="3320458" y="458741"/>
            <a:ext cx="5572519" cy="785143"/>
            <a:chOff x="1679798" y="438128"/>
            <a:chExt cx="5572519" cy="785143"/>
          </a:xfrm>
        </p:grpSpPr>
        <p:sp>
          <p:nvSpPr>
            <p:cNvPr id="22" name="文本框 2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岗位工作概述</a:t>
              </a:r>
            </a:p>
          </p:txBody>
        </p:sp>
        <p:sp>
          <p:nvSpPr>
            <p:cNvPr id="23" name="文本框 2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03718435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2"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1"/>
          <p:cNvSpPr/>
          <p:nvPr/>
        </p:nvSpPr>
        <p:spPr>
          <a:xfrm>
            <a:off x="7899257" y="581046"/>
            <a:ext cx="1175168" cy="144235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Lst>
            <a:ahLst/>
            <a:cxnLst>
              <a:cxn ang="0">
                <a:pos x="connsiteX0" y="connsiteY0"/>
              </a:cxn>
              <a:cxn ang="0">
                <a:pos x="connsiteX1" y="connsiteY1"/>
              </a:cxn>
              <a:cxn ang="0">
                <a:pos x="connsiteX2" y="connsiteY2"/>
              </a:cxn>
              <a:cxn ang="0">
                <a:pos x="connsiteX3" y="connsiteY3"/>
              </a:cxn>
            </a:cxnLst>
            <a:rect l="l" t="t" r="r" b="b"/>
            <a:pathLst>
              <a:path w="1175168" h="144235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1"/>
          <p:cNvSpPr/>
          <p:nvPr/>
        </p:nvSpPr>
        <p:spPr>
          <a:xfrm>
            <a:off x="7881294" y="664439"/>
            <a:ext cx="571839" cy="13764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Lst>
            <a:ahLst/>
            <a:cxnLst>
              <a:cxn ang="0">
                <a:pos x="connsiteX0" y="connsiteY0"/>
              </a:cxn>
              <a:cxn ang="0">
                <a:pos x="connsiteX1" y="connsiteY1"/>
              </a:cxn>
              <a:cxn ang="0">
                <a:pos x="connsiteX2" y="connsiteY2"/>
              </a:cxn>
              <a:cxn ang="0">
                <a:pos x="connsiteX3" y="connsiteY3"/>
              </a:cxn>
            </a:cxnLst>
            <a:rect l="l" t="t" r="r" b="b"/>
            <a:pathLst>
              <a:path w="571839" h="137645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工作完成情况</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FOUR</a:t>
              </a:r>
              <a:endParaRPr lang="zh-CN" altLang="en-US" sz="2400" b="0" spc="0" dirty="0">
                <a:solidFill>
                  <a:srgbClr val="405E62"/>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02</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52" name="等腰三角形 51"/>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21"/>
          <p:cNvSpPr/>
          <p:nvPr/>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58783264"/>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14:bounceEnd="40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w0svw4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2571</Words>
  <Application>Microsoft Office PowerPoint</Application>
  <PresentationFormat>宽屏</PresentationFormat>
  <Paragraphs>317</Paragraphs>
  <Slides>26</Slides>
  <Notes>16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简约绿色多边形</dc:title>
  <dc:creator>第一PPT</dc:creator>
  <cp:keywords>www.1ppt.com</cp:keywords>
  <dc:description>www.1ppt.com</dc:description>
  <cp:lastModifiedBy>陈 佳伟</cp:lastModifiedBy>
  <cp:revision>263</cp:revision>
  <dcterms:created xsi:type="dcterms:W3CDTF">2021-04-15T07:04:59Z</dcterms:created>
  <dcterms:modified xsi:type="dcterms:W3CDTF">2022-01-18T05:07:03Z</dcterms:modified>
</cp:coreProperties>
</file>