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9" r:id="rId3"/>
    <p:sldId id="261" r:id="rId4"/>
    <p:sldId id="260" r:id="rId5"/>
    <p:sldId id="262" r:id="rId6"/>
    <p:sldId id="264" r:id="rId7"/>
    <p:sldId id="265" r:id="rId8"/>
    <p:sldId id="266" r:id="rId9"/>
    <p:sldId id="267" r:id="rId10"/>
    <p:sldId id="268" r:id="rId11"/>
    <p:sldId id="269" r:id="rId12"/>
    <p:sldId id="270" r:id="rId13"/>
    <p:sldId id="271" r:id="rId14"/>
    <p:sldId id="284" r:id="rId15"/>
    <p:sldId id="272" r:id="rId16"/>
    <p:sldId id="273" r:id="rId17"/>
    <p:sldId id="274" r:id="rId18"/>
    <p:sldId id="275" r:id="rId19"/>
    <p:sldId id="276" r:id="rId20"/>
    <p:sldId id="277" r:id="rId21"/>
    <p:sldId id="278" r:id="rId22"/>
    <p:sldId id="279" r:id="rId23"/>
    <p:sldId id="280" r:id="rId24"/>
    <p:sldId id="281" r:id="rId25"/>
    <p:sldId id="282" r:id="rId26"/>
    <p:sldId id="285"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14" userDrawn="1">
          <p15:clr>
            <a:srgbClr val="A4A3A4"/>
          </p15:clr>
        </p15:guide>
        <p15:guide id="2" pos="551" userDrawn="1">
          <p15:clr>
            <a:srgbClr val="A4A3A4"/>
          </p15:clr>
        </p15:guide>
        <p15:guide id="3" pos="7129" userDrawn="1">
          <p15:clr>
            <a:srgbClr val="A4A3A4"/>
          </p15:clr>
        </p15:guide>
        <p15:guide id="4" orient="horz" pos="37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0316"/>
    <a:srgbClr val="FFF9D2"/>
    <a:srgbClr val="BA1219"/>
    <a:srgbClr val="FAEED8"/>
    <a:srgbClr val="FFE285"/>
    <a:srgbClr val="B27238"/>
    <a:srgbClr val="FA9F4C"/>
    <a:srgbClr val="E3D2AE"/>
    <a:srgbClr val="AA2E28"/>
    <a:srgbClr val="C7020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57" autoAdjust="0"/>
    <p:restoredTop sz="94643"/>
  </p:normalViewPr>
  <p:slideViewPr>
    <p:cSldViewPr snapToGrid="0">
      <p:cViewPr>
        <p:scale>
          <a:sx n="75" d="100"/>
          <a:sy n="75" d="100"/>
        </p:scale>
        <p:origin x="-3954" y="-1818"/>
      </p:cViewPr>
      <p:guideLst>
        <p:guide orient="horz" pos="414"/>
        <p:guide orient="horz" pos="3770"/>
        <p:guide pos="551"/>
        <p:guide pos="7129"/>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85E012-C334-402D-B613-AF231B29B06D}" type="datetimeFigureOut">
              <a:rPr lang="zh-CN" altLang="en-US" smtClean="0"/>
              <a:pPr/>
              <a:t>2021/6/24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A24FEC-7483-462E-BE7F-85BB0E7286F8}" type="slidenum">
              <a:rPr lang="zh-CN" altLang="en-US" smtClean="0"/>
              <a:pPr/>
              <a:t>‹#›</a:t>
            </a:fld>
            <a:endParaRPr lang="zh-CN" altLang="en-US"/>
          </a:p>
        </p:txBody>
      </p:sp>
    </p:spTree>
    <p:extLst>
      <p:ext uri="{BB962C8B-B14F-4D97-AF65-F5344CB8AC3E}">
        <p14:creationId xmlns:p14="http://schemas.microsoft.com/office/powerpoint/2010/main" xmlns="" val="1496505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a:t>
            </a:fld>
            <a:endParaRPr lang="zh-CN" altLang="en-US"/>
          </a:p>
        </p:txBody>
      </p:sp>
    </p:spTree>
    <p:extLst>
      <p:ext uri="{BB962C8B-B14F-4D97-AF65-F5344CB8AC3E}">
        <p14:creationId xmlns:p14="http://schemas.microsoft.com/office/powerpoint/2010/main" xmlns="" val="1108613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10</a:t>
            </a:fld>
            <a:endParaRPr lang="zh-CN" altLang="en-US"/>
          </a:p>
        </p:txBody>
      </p:sp>
    </p:spTree>
    <p:extLst>
      <p:ext uri="{BB962C8B-B14F-4D97-AF65-F5344CB8AC3E}">
        <p14:creationId xmlns:p14="http://schemas.microsoft.com/office/powerpoint/2010/main" xmlns="" val="4201382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13590</a:t>
            </a:r>
            <a:endParaRPr lang="zh-CN" altLang="en-US" dirty="0"/>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11</a:t>
            </a:fld>
            <a:endParaRPr lang="zh-CN" altLang="en-US"/>
          </a:p>
        </p:txBody>
      </p:sp>
    </p:spTree>
    <p:extLst>
      <p:ext uri="{BB962C8B-B14F-4D97-AF65-F5344CB8AC3E}">
        <p14:creationId xmlns:p14="http://schemas.microsoft.com/office/powerpoint/2010/main" xmlns="" val="4271968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12</a:t>
            </a:fld>
            <a:endParaRPr lang="zh-CN" altLang="en-US"/>
          </a:p>
        </p:txBody>
      </p:sp>
    </p:spTree>
    <p:extLst>
      <p:ext uri="{BB962C8B-B14F-4D97-AF65-F5344CB8AC3E}">
        <p14:creationId xmlns:p14="http://schemas.microsoft.com/office/powerpoint/2010/main" xmlns="" val="1949923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13</a:t>
            </a:fld>
            <a:endParaRPr lang="zh-CN" altLang="en-US"/>
          </a:p>
        </p:txBody>
      </p:sp>
    </p:spTree>
    <p:extLst>
      <p:ext uri="{BB962C8B-B14F-4D97-AF65-F5344CB8AC3E}">
        <p14:creationId xmlns:p14="http://schemas.microsoft.com/office/powerpoint/2010/main" xmlns="" val="577670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14</a:t>
            </a:fld>
            <a:endParaRPr lang="zh-CN" altLang="en-US"/>
          </a:p>
        </p:txBody>
      </p:sp>
    </p:spTree>
    <p:extLst>
      <p:ext uri="{BB962C8B-B14F-4D97-AF65-F5344CB8AC3E}">
        <p14:creationId xmlns:p14="http://schemas.microsoft.com/office/powerpoint/2010/main" xmlns="" val="3532440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15219</a:t>
            </a:r>
            <a:endParaRPr lang="zh-CN" altLang="en-US" dirty="0"/>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15</a:t>
            </a:fld>
            <a:endParaRPr lang="zh-CN" altLang="en-US"/>
          </a:p>
        </p:txBody>
      </p:sp>
    </p:spTree>
    <p:extLst>
      <p:ext uri="{BB962C8B-B14F-4D97-AF65-F5344CB8AC3E}">
        <p14:creationId xmlns:p14="http://schemas.microsoft.com/office/powerpoint/2010/main" xmlns="" val="3676994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16</a:t>
            </a:fld>
            <a:endParaRPr lang="zh-CN" altLang="en-US"/>
          </a:p>
        </p:txBody>
      </p:sp>
    </p:spTree>
    <p:extLst>
      <p:ext uri="{BB962C8B-B14F-4D97-AF65-F5344CB8AC3E}">
        <p14:creationId xmlns:p14="http://schemas.microsoft.com/office/powerpoint/2010/main" xmlns="" val="2235598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17</a:t>
            </a:fld>
            <a:endParaRPr lang="zh-CN" altLang="en-US"/>
          </a:p>
        </p:txBody>
      </p:sp>
    </p:spTree>
    <p:extLst>
      <p:ext uri="{BB962C8B-B14F-4D97-AF65-F5344CB8AC3E}">
        <p14:creationId xmlns:p14="http://schemas.microsoft.com/office/powerpoint/2010/main" xmlns="" val="172442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18</a:t>
            </a:fld>
            <a:endParaRPr lang="zh-CN" altLang="en-US"/>
          </a:p>
        </p:txBody>
      </p:sp>
    </p:spTree>
    <p:extLst>
      <p:ext uri="{BB962C8B-B14F-4D97-AF65-F5344CB8AC3E}">
        <p14:creationId xmlns:p14="http://schemas.microsoft.com/office/powerpoint/2010/main" xmlns="" val="2816299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19</a:t>
            </a:fld>
            <a:endParaRPr lang="zh-CN" altLang="en-US"/>
          </a:p>
        </p:txBody>
      </p:sp>
    </p:spTree>
    <p:extLst>
      <p:ext uri="{BB962C8B-B14F-4D97-AF65-F5344CB8AC3E}">
        <p14:creationId xmlns:p14="http://schemas.microsoft.com/office/powerpoint/2010/main" xmlns="" val="2272493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2</a:t>
            </a:fld>
            <a:endParaRPr lang="zh-CN" altLang="en-US"/>
          </a:p>
        </p:txBody>
      </p:sp>
    </p:spTree>
    <p:extLst>
      <p:ext uri="{BB962C8B-B14F-4D97-AF65-F5344CB8AC3E}">
        <p14:creationId xmlns:p14="http://schemas.microsoft.com/office/powerpoint/2010/main" xmlns="" val="2729583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20</a:t>
            </a:fld>
            <a:endParaRPr lang="zh-CN" altLang="en-US"/>
          </a:p>
        </p:txBody>
      </p:sp>
    </p:spTree>
    <p:extLst>
      <p:ext uri="{BB962C8B-B14F-4D97-AF65-F5344CB8AC3E}">
        <p14:creationId xmlns:p14="http://schemas.microsoft.com/office/powerpoint/2010/main" xmlns="" val="2348889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21</a:t>
            </a:fld>
            <a:endParaRPr lang="zh-CN" altLang="en-US"/>
          </a:p>
        </p:txBody>
      </p:sp>
    </p:spTree>
    <p:extLst>
      <p:ext uri="{BB962C8B-B14F-4D97-AF65-F5344CB8AC3E}">
        <p14:creationId xmlns:p14="http://schemas.microsoft.com/office/powerpoint/2010/main" xmlns="" val="11175134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22</a:t>
            </a:fld>
            <a:endParaRPr lang="zh-CN" altLang="en-US"/>
          </a:p>
        </p:txBody>
      </p:sp>
    </p:spTree>
    <p:extLst>
      <p:ext uri="{BB962C8B-B14F-4D97-AF65-F5344CB8AC3E}">
        <p14:creationId xmlns:p14="http://schemas.microsoft.com/office/powerpoint/2010/main" xmlns="" val="33657047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23</a:t>
            </a:fld>
            <a:endParaRPr lang="zh-CN" altLang="en-US"/>
          </a:p>
        </p:txBody>
      </p:sp>
    </p:spTree>
    <p:extLst>
      <p:ext uri="{BB962C8B-B14F-4D97-AF65-F5344CB8AC3E}">
        <p14:creationId xmlns:p14="http://schemas.microsoft.com/office/powerpoint/2010/main" xmlns="" val="41086254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24</a:t>
            </a:fld>
            <a:endParaRPr lang="zh-CN" altLang="en-US"/>
          </a:p>
        </p:txBody>
      </p:sp>
    </p:spTree>
    <p:extLst>
      <p:ext uri="{BB962C8B-B14F-4D97-AF65-F5344CB8AC3E}">
        <p14:creationId xmlns:p14="http://schemas.microsoft.com/office/powerpoint/2010/main" xmlns="" val="32534953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zh-CN" altLang="en-US" dirty="0" smtClean="0"/>
              <a:t>小白</a:t>
            </a:r>
            <a:r>
              <a:rPr lang="en-US" altLang="zh-CN" dirty="0" smtClean="0"/>
              <a:t>PPT</a:t>
            </a:r>
            <a:r>
              <a:rPr lang="zh-CN" altLang="en-US" dirty="0" smtClean="0"/>
              <a:t> </a:t>
            </a:r>
            <a:r>
              <a:rPr lang="en-US" altLang="zh-CN" dirty="0" smtClean="0"/>
              <a:t>https</a:t>
            </a:r>
            <a:r>
              <a:rPr lang="en-US" altLang="zh-CN" smtClean="0"/>
              <a:t>://</a:t>
            </a:r>
            <a:r>
              <a:rPr lang="en-US" altLang="zh-CN" smtClean="0"/>
              <a:t>www.xbdown.com</a:t>
            </a:r>
            <a:r>
              <a:rPr lang="en-US" altLang="zh-CN" dirty="0" smtClean="0"/>
              <a:t>/</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3</a:t>
            </a:fld>
            <a:endParaRPr lang="zh-CN" altLang="en-US"/>
          </a:p>
        </p:txBody>
      </p:sp>
    </p:spTree>
    <p:extLst>
      <p:ext uri="{BB962C8B-B14F-4D97-AF65-F5344CB8AC3E}">
        <p14:creationId xmlns:p14="http://schemas.microsoft.com/office/powerpoint/2010/main" xmlns="" val="4044645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4</a:t>
            </a:fld>
            <a:endParaRPr lang="zh-CN" altLang="en-US"/>
          </a:p>
        </p:txBody>
      </p:sp>
    </p:spTree>
    <p:extLst>
      <p:ext uri="{BB962C8B-B14F-4D97-AF65-F5344CB8AC3E}">
        <p14:creationId xmlns:p14="http://schemas.microsoft.com/office/powerpoint/2010/main" xmlns="" val="3981726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5</a:t>
            </a:fld>
            <a:endParaRPr lang="zh-CN" altLang="en-US"/>
          </a:p>
        </p:txBody>
      </p:sp>
    </p:spTree>
    <p:extLst>
      <p:ext uri="{BB962C8B-B14F-4D97-AF65-F5344CB8AC3E}">
        <p14:creationId xmlns:p14="http://schemas.microsoft.com/office/powerpoint/2010/main" xmlns="" val="45760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6</a:t>
            </a:fld>
            <a:endParaRPr lang="zh-CN" altLang="en-US"/>
          </a:p>
        </p:txBody>
      </p:sp>
    </p:spTree>
    <p:extLst>
      <p:ext uri="{BB962C8B-B14F-4D97-AF65-F5344CB8AC3E}">
        <p14:creationId xmlns:p14="http://schemas.microsoft.com/office/powerpoint/2010/main" xmlns="" val="3390049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7</a:t>
            </a:fld>
            <a:endParaRPr lang="zh-CN" altLang="en-US"/>
          </a:p>
        </p:txBody>
      </p:sp>
    </p:spTree>
    <p:extLst>
      <p:ext uri="{BB962C8B-B14F-4D97-AF65-F5344CB8AC3E}">
        <p14:creationId xmlns:p14="http://schemas.microsoft.com/office/powerpoint/2010/main" xmlns="" val="2527634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8</a:t>
            </a:fld>
            <a:endParaRPr lang="zh-CN" altLang="en-US"/>
          </a:p>
        </p:txBody>
      </p:sp>
    </p:spTree>
    <p:extLst>
      <p:ext uri="{BB962C8B-B14F-4D97-AF65-F5344CB8AC3E}">
        <p14:creationId xmlns:p14="http://schemas.microsoft.com/office/powerpoint/2010/main" xmlns="" val="2092879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pPr/>
              <a:t>9</a:t>
            </a:fld>
            <a:endParaRPr lang="zh-CN" altLang="en-US"/>
          </a:p>
        </p:txBody>
      </p:sp>
    </p:spTree>
    <p:extLst>
      <p:ext uri="{BB962C8B-B14F-4D97-AF65-F5344CB8AC3E}">
        <p14:creationId xmlns:p14="http://schemas.microsoft.com/office/powerpoint/2010/main" xmlns="" val="1159192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63063B2-4445-8648-B5A8-B4EF3D8CF866}"/>
              </a:ext>
            </a:extLst>
          </p:cNvPr>
          <p:cNvPicPr>
            <a:picLocks noChangeAspect="1"/>
          </p:cNvPicPr>
          <p:nvPr userDrawn="1"/>
        </p:nvPicPr>
        <p:blipFill>
          <a:blip r:embed="rId2" cstate="print"/>
          <a:stretch>
            <a:fillRect/>
          </a:stretch>
        </p:blipFill>
        <p:spPr>
          <a:xfrm>
            <a:off x="0" y="0"/>
            <a:ext cx="12188389" cy="68580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3315516861"/>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345919199"/>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B74D9F47-3936-415C-9995-7B41D6F80AF2}" type="datetimeFigureOut">
              <a:rPr lang="zh-CN" altLang="en-US" smtClean="0"/>
              <a:pPr/>
              <a:t>2021/6/24</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4B6370E1-9AC1-4369-8158-5792F5B818EC}"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2021/6/24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xmlns="" val="2698133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2021/6/24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xmlns="" val="502525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292035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63C97057-2352-7F43-A423-D0462334A9D4}"/>
              </a:ext>
            </a:extLst>
          </p:cNvPr>
          <p:cNvPicPr>
            <a:picLocks noChangeAspect="1"/>
          </p:cNvPicPr>
          <p:nvPr userDrawn="1"/>
        </p:nvPicPr>
        <p:blipFill>
          <a:blip r:embed="rId2" cstate="print"/>
          <a:stretch>
            <a:fillRect/>
          </a:stretch>
        </p:blipFill>
        <p:spPr>
          <a:xfrm>
            <a:off x="-11030" y="0"/>
            <a:ext cx="12203030" cy="6866238"/>
          </a:xfrm>
          <a:prstGeom prst="rect">
            <a:avLst/>
          </a:prstGeom>
        </p:spPr>
      </p:pic>
    </p:spTree>
    <p:extLst>
      <p:ext uri="{BB962C8B-B14F-4D97-AF65-F5344CB8AC3E}">
        <p14:creationId xmlns:p14="http://schemas.microsoft.com/office/powerpoint/2010/main" xmlns=""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41426274"/>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4161109508"/>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672323639"/>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300800976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3826157770"/>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2161704" y="6712459"/>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p>
        </p:txBody>
      </p:sp>
    </p:spTree>
    <p:extLst>
      <p:ext uri="{BB962C8B-B14F-4D97-AF65-F5344CB8AC3E}">
        <p14:creationId xmlns:p14="http://schemas.microsoft.com/office/powerpoint/2010/main" xmlns="" val="16717285"/>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4" r:id="rId5"/>
    <p:sldLayoutId id="2147483655" r:id="rId6"/>
    <p:sldLayoutId id="2147483656" r:id="rId7"/>
    <p:sldLayoutId id="2147483657" r:id="rId8"/>
    <p:sldLayoutId id="2147483658" r:id="rId9"/>
    <p:sldLayoutId id="2147483659" r:id="rId10"/>
    <p:sldLayoutId id="2147483660" r:id="rId11"/>
    <p:sldLayoutId id="2147483665" r:id="rId12"/>
  </p:sldLayoutIdLst>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677465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FAF8A82A-A5A1-2144-93BE-372E663180B6}"/>
              </a:ext>
            </a:extLst>
          </p:cNvPr>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581226" y="1939384"/>
            <a:ext cx="2933954" cy="2979231"/>
          </a:xfrm>
          <a:prstGeom prst="rect">
            <a:avLst/>
          </a:prstGeom>
        </p:spPr>
      </p:pic>
      <p:grpSp>
        <p:nvGrpSpPr>
          <p:cNvPr id="6" name="组合 5">
            <a:extLst>
              <a:ext uri="{FF2B5EF4-FFF2-40B4-BE49-F238E27FC236}">
                <a16:creationId xmlns="" xmlns:a16="http://schemas.microsoft.com/office/drawing/2014/main" id="{EB130030-FF0B-9D4F-8470-0BA11DCA964E}"/>
              </a:ext>
            </a:extLst>
          </p:cNvPr>
          <p:cNvGrpSpPr/>
          <p:nvPr/>
        </p:nvGrpSpPr>
        <p:grpSpPr>
          <a:xfrm>
            <a:off x="3261180" y="1556315"/>
            <a:ext cx="8050457" cy="2466499"/>
            <a:chOff x="3463444" y="1768349"/>
            <a:chExt cx="8050457" cy="2466499"/>
          </a:xfrm>
        </p:grpSpPr>
        <p:grpSp>
          <p:nvGrpSpPr>
            <p:cNvPr id="7" name="组合 6">
              <a:extLst>
                <a:ext uri="{FF2B5EF4-FFF2-40B4-BE49-F238E27FC236}">
                  <a16:creationId xmlns="" xmlns:a16="http://schemas.microsoft.com/office/drawing/2014/main" id="{45AEE8DD-3520-F041-9E11-DFB60DBADD21}"/>
                </a:ext>
              </a:extLst>
            </p:cNvPr>
            <p:cNvGrpSpPr/>
            <p:nvPr/>
          </p:nvGrpSpPr>
          <p:grpSpPr>
            <a:xfrm>
              <a:off x="3463444" y="1888584"/>
              <a:ext cx="3686246" cy="2283764"/>
              <a:chOff x="3861971" y="1005535"/>
              <a:chExt cx="3686246" cy="2283764"/>
            </a:xfrm>
          </p:grpSpPr>
          <p:sp>
            <p:nvSpPr>
              <p:cNvPr id="12" name="文本框 11">
                <a:extLst>
                  <a:ext uri="{FF2B5EF4-FFF2-40B4-BE49-F238E27FC236}">
                    <a16:creationId xmlns="" xmlns:a16="http://schemas.microsoft.com/office/drawing/2014/main" id="{344161DA-6F02-244F-9A22-DCCE65EDC3EC}"/>
                  </a:ext>
                </a:extLst>
              </p:cNvPr>
              <p:cNvSpPr txBox="1"/>
              <p:nvPr/>
            </p:nvSpPr>
            <p:spPr>
              <a:xfrm>
                <a:off x="3861971" y="1042530"/>
                <a:ext cx="1980029" cy="2246769"/>
              </a:xfrm>
              <a:prstGeom prst="rect">
                <a:avLst/>
              </a:prstGeom>
              <a:noFill/>
            </p:spPr>
            <p:txBody>
              <a:bodyPr wrap="none" rtlCol="0">
                <a:spAutoFit/>
              </a:bodyPr>
              <a:lstStyle/>
              <a:p>
                <a:r>
                  <a:rPr kumimoji="1" lang="zh-CN" altLang="en-US" sz="14000" dirty="0">
                    <a:ln w="25400">
                      <a:noFill/>
                    </a:ln>
                    <a:gradFill flip="none" rotWithShape="1">
                      <a:gsLst>
                        <a:gs pos="0">
                          <a:srgbClr val="FFE285"/>
                        </a:gs>
                        <a:gs pos="99000">
                          <a:srgbClr val="FAEED8"/>
                        </a:gs>
                      </a:gsLst>
                      <a:lin ang="16200000" scaled="1"/>
                      <a:tileRect/>
                    </a:gradFill>
                    <a:latin typeface="方正粗黑宋简体" panose="02000000000000000000" pitchFamily="2" charset="-122"/>
                    <a:ea typeface="方正粗黑宋简体" panose="02000000000000000000" pitchFamily="2" charset="-122"/>
                    <a:cs typeface="+mn-ea"/>
                    <a:sym typeface="+mn-lt"/>
                  </a:rPr>
                  <a:t>建</a:t>
                </a:r>
              </a:p>
            </p:txBody>
          </p:sp>
          <p:sp>
            <p:nvSpPr>
              <p:cNvPr id="13" name="文本框 12">
                <a:extLst>
                  <a:ext uri="{FF2B5EF4-FFF2-40B4-BE49-F238E27FC236}">
                    <a16:creationId xmlns="" xmlns:a16="http://schemas.microsoft.com/office/drawing/2014/main" id="{03A69153-F0E2-4440-A227-A879CA3D262A}"/>
                  </a:ext>
                </a:extLst>
              </p:cNvPr>
              <p:cNvSpPr txBox="1"/>
              <p:nvPr/>
            </p:nvSpPr>
            <p:spPr>
              <a:xfrm>
                <a:off x="5568188" y="1005535"/>
                <a:ext cx="1980029" cy="2246769"/>
              </a:xfrm>
              <a:prstGeom prst="rect">
                <a:avLst/>
              </a:prstGeom>
              <a:noFill/>
            </p:spPr>
            <p:txBody>
              <a:bodyPr wrap="none" rtlCol="0">
                <a:spAutoFit/>
              </a:bodyPr>
              <a:lstStyle/>
              <a:p>
                <a:r>
                  <a:rPr kumimoji="1" lang="zh-CN" altLang="en-US" sz="14000" dirty="0">
                    <a:ln w="25400">
                      <a:noFill/>
                    </a:ln>
                    <a:gradFill flip="none" rotWithShape="1">
                      <a:gsLst>
                        <a:gs pos="0">
                          <a:srgbClr val="FFE285"/>
                        </a:gs>
                        <a:gs pos="99000">
                          <a:srgbClr val="FAEED8"/>
                        </a:gs>
                      </a:gsLst>
                      <a:lin ang="16200000" scaled="1"/>
                      <a:tileRect/>
                    </a:gradFill>
                    <a:latin typeface="方正粗黑宋简体" panose="02000000000000000000" pitchFamily="2" charset="-122"/>
                    <a:ea typeface="方正粗黑宋简体" panose="02000000000000000000" pitchFamily="2" charset="-122"/>
                    <a:cs typeface="+mn-ea"/>
                    <a:sym typeface="+mn-lt"/>
                  </a:rPr>
                  <a:t>党</a:t>
                </a:r>
              </a:p>
            </p:txBody>
          </p:sp>
        </p:grpSp>
        <p:sp>
          <p:nvSpPr>
            <p:cNvPr id="8" name="文本框 7">
              <a:extLst>
                <a:ext uri="{FF2B5EF4-FFF2-40B4-BE49-F238E27FC236}">
                  <a16:creationId xmlns="" xmlns:a16="http://schemas.microsoft.com/office/drawing/2014/main" id="{BB8A374C-BF85-CA4F-A8A1-25A929432935}"/>
                </a:ext>
              </a:extLst>
            </p:cNvPr>
            <p:cNvSpPr txBox="1"/>
            <p:nvPr/>
          </p:nvSpPr>
          <p:spPr>
            <a:xfrm>
              <a:off x="6719613" y="1768349"/>
              <a:ext cx="3344185" cy="2246769"/>
            </a:xfrm>
            <a:prstGeom prst="rect">
              <a:avLst/>
            </a:prstGeom>
            <a:noFill/>
          </p:spPr>
          <p:txBody>
            <a:bodyPr wrap="none" rtlCol="0">
              <a:spAutoFit/>
            </a:bodyPr>
            <a:lstStyle/>
            <a:p>
              <a:pPr algn="ctr"/>
              <a:r>
                <a:rPr kumimoji="1" lang="en-US" altLang="zh-CN" sz="14000" dirty="0">
                  <a:ln w="25400">
                    <a:noFill/>
                  </a:ln>
                  <a:gradFill flip="none" rotWithShape="1">
                    <a:gsLst>
                      <a:gs pos="0">
                        <a:srgbClr val="FFE285"/>
                      </a:gs>
                      <a:gs pos="99000">
                        <a:srgbClr val="FAEED8"/>
                      </a:gs>
                    </a:gsLst>
                    <a:lin ang="16200000" scaled="1"/>
                    <a:tileRect/>
                  </a:gradFill>
                  <a:latin typeface="方正粗黑宋简体" panose="02000000000000000000" pitchFamily="2" charset="-122"/>
                  <a:ea typeface="方正粗黑宋简体" panose="02000000000000000000" pitchFamily="2" charset="-122"/>
                  <a:cs typeface="+mn-ea"/>
                  <a:sym typeface="+mn-lt"/>
                </a:rPr>
                <a:t>100</a:t>
              </a:r>
              <a:endParaRPr kumimoji="1" lang="zh-CN" altLang="en-US" sz="14000" dirty="0">
                <a:ln w="25400">
                  <a:noFill/>
                </a:ln>
                <a:gradFill flip="none" rotWithShape="1">
                  <a:gsLst>
                    <a:gs pos="0">
                      <a:srgbClr val="FFE285"/>
                    </a:gs>
                    <a:gs pos="99000">
                      <a:srgbClr val="FAEED8"/>
                    </a:gs>
                  </a:gsLst>
                  <a:lin ang="16200000" scaled="1"/>
                  <a:tileRect/>
                </a:gradFill>
                <a:latin typeface="方正粗黑宋简体" panose="02000000000000000000" pitchFamily="2" charset="-122"/>
                <a:ea typeface="方正粗黑宋简体" panose="02000000000000000000" pitchFamily="2" charset="-122"/>
                <a:cs typeface="+mn-ea"/>
                <a:sym typeface="+mn-lt"/>
              </a:endParaRPr>
            </a:p>
          </p:txBody>
        </p:sp>
        <p:grpSp>
          <p:nvGrpSpPr>
            <p:cNvPr id="9" name="组合 8">
              <a:extLst>
                <a:ext uri="{FF2B5EF4-FFF2-40B4-BE49-F238E27FC236}">
                  <a16:creationId xmlns="" xmlns:a16="http://schemas.microsoft.com/office/drawing/2014/main" id="{0882602F-0440-CE42-AD08-7E6C13ED114D}"/>
                </a:ext>
              </a:extLst>
            </p:cNvPr>
            <p:cNvGrpSpPr/>
            <p:nvPr/>
          </p:nvGrpSpPr>
          <p:grpSpPr>
            <a:xfrm>
              <a:off x="9620862" y="2733549"/>
              <a:ext cx="1893039" cy="1501299"/>
              <a:chOff x="9620862" y="2733549"/>
              <a:chExt cx="1893039" cy="1501299"/>
            </a:xfrm>
          </p:grpSpPr>
          <p:sp>
            <p:nvSpPr>
              <p:cNvPr id="10" name="文本框 9">
                <a:extLst>
                  <a:ext uri="{FF2B5EF4-FFF2-40B4-BE49-F238E27FC236}">
                    <a16:creationId xmlns="" xmlns:a16="http://schemas.microsoft.com/office/drawing/2014/main" id="{793D1CD5-4ED0-1E46-9832-D99ED28FD6F3}"/>
                  </a:ext>
                </a:extLst>
              </p:cNvPr>
              <p:cNvSpPr txBox="1"/>
              <p:nvPr/>
            </p:nvSpPr>
            <p:spPr>
              <a:xfrm>
                <a:off x="9620862" y="3034519"/>
                <a:ext cx="1107996" cy="1200329"/>
              </a:xfrm>
              <a:prstGeom prst="rect">
                <a:avLst/>
              </a:prstGeom>
              <a:noFill/>
            </p:spPr>
            <p:txBody>
              <a:bodyPr wrap="none" rtlCol="0">
                <a:spAutoFit/>
              </a:bodyPr>
              <a:lstStyle/>
              <a:p>
                <a:r>
                  <a:rPr kumimoji="1" lang="zh-CN" altLang="en-US" sz="7200" dirty="0">
                    <a:ln w="25400">
                      <a:noFill/>
                    </a:ln>
                    <a:gradFill flip="none" rotWithShape="1">
                      <a:gsLst>
                        <a:gs pos="0">
                          <a:srgbClr val="FFE285"/>
                        </a:gs>
                        <a:gs pos="99000">
                          <a:srgbClr val="FAEED8"/>
                        </a:gs>
                      </a:gsLst>
                      <a:lin ang="16200000" scaled="1"/>
                      <a:tileRect/>
                    </a:gradFill>
                    <a:latin typeface="方正粗黑宋简体" panose="02000000000000000000" pitchFamily="2" charset="-122"/>
                    <a:ea typeface="方正粗黑宋简体" panose="02000000000000000000" pitchFamily="2" charset="-122"/>
                    <a:cs typeface="+mn-ea"/>
                    <a:sym typeface="+mn-lt"/>
                  </a:rPr>
                  <a:t>周</a:t>
                </a:r>
              </a:p>
            </p:txBody>
          </p:sp>
          <p:sp>
            <p:nvSpPr>
              <p:cNvPr id="11" name="文本框 10">
                <a:extLst>
                  <a:ext uri="{FF2B5EF4-FFF2-40B4-BE49-F238E27FC236}">
                    <a16:creationId xmlns="" xmlns:a16="http://schemas.microsoft.com/office/drawing/2014/main" id="{EE2B28EE-FB04-3D43-BAC2-A828D94346BE}"/>
                  </a:ext>
                </a:extLst>
              </p:cNvPr>
              <p:cNvSpPr txBox="1"/>
              <p:nvPr/>
            </p:nvSpPr>
            <p:spPr>
              <a:xfrm>
                <a:off x="10405905" y="2733549"/>
                <a:ext cx="1107996" cy="1200329"/>
              </a:xfrm>
              <a:prstGeom prst="rect">
                <a:avLst/>
              </a:prstGeom>
              <a:noFill/>
            </p:spPr>
            <p:txBody>
              <a:bodyPr wrap="none" rtlCol="0">
                <a:spAutoFit/>
              </a:bodyPr>
              <a:lstStyle/>
              <a:p>
                <a:r>
                  <a:rPr kumimoji="1" lang="zh-CN" altLang="en-US" sz="7200" dirty="0">
                    <a:ln w="25400">
                      <a:noFill/>
                    </a:ln>
                    <a:gradFill flip="none" rotWithShape="1">
                      <a:gsLst>
                        <a:gs pos="0">
                          <a:srgbClr val="FFE285"/>
                        </a:gs>
                        <a:gs pos="99000">
                          <a:srgbClr val="FAEED8"/>
                        </a:gs>
                      </a:gsLst>
                      <a:lin ang="16200000" scaled="1"/>
                      <a:tileRect/>
                    </a:gradFill>
                    <a:latin typeface="方正粗黑宋简体" panose="02000000000000000000" pitchFamily="2" charset="-122"/>
                    <a:ea typeface="方正粗黑宋简体" panose="02000000000000000000" pitchFamily="2" charset="-122"/>
                    <a:cs typeface="+mn-ea"/>
                    <a:sym typeface="+mn-lt"/>
                  </a:rPr>
                  <a:t>年</a:t>
                </a:r>
              </a:p>
            </p:txBody>
          </p:sp>
        </p:grpSp>
      </p:grpSp>
      <p:pic>
        <p:nvPicPr>
          <p:cNvPr id="14" name="图片 13">
            <a:extLst>
              <a:ext uri="{FF2B5EF4-FFF2-40B4-BE49-F238E27FC236}">
                <a16:creationId xmlns="" xmlns:a16="http://schemas.microsoft.com/office/drawing/2014/main" id="{C3B29683-CA19-C64F-8DAD-CFCF9D089459}"/>
              </a:ext>
            </a:extLst>
          </p:cNvPr>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rot="888689">
            <a:off x="9751475" y="1149640"/>
            <a:ext cx="1570935" cy="1154067"/>
          </a:xfrm>
          <a:prstGeom prst="rect">
            <a:avLst/>
          </a:prstGeom>
        </p:spPr>
      </p:pic>
      <p:grpSp>
        <p:nvGrpSpPr>
          <p:cNvPr id="15" name="组合 14">
            <a:extLst>
              <a:ext uri="{FF2B5EF4-FFF2-40B4-BE49-F238E27FC236}">
                <a16:creationId xmlns="" xmlns:a16="http://schemas.microsoft.com/office/drawing/2014/main" id="{A26FBCF4-757B-BE48-B855-A9F86326001E}"/>
              </a:ext>
            </a:extLst>
          </p:cNvPr>
          <p:cNvGrpSpPr/>
          <p:nvPr/>
        </p:nvGrpSpPr>
        <p:grpSpPr>
          <a:xfrm>
            <a:off x="5306313" y="4333716"/>
            <a:ext cx="4214191" cy="836464"/>
            <a:chOff x="5312121" y="4333716"/>
            <a:chExt cx="4214191" cy="836464"/>
          </a:xfrm>
        </p:grpSpPr>
        <p:sp>
          <p:nvSpPr>
            <p:cNvPr id="16" name="文本框 15">
              <a:extLst>
                <a:ext uri="{FF2B5EF4-FFF2-40B4-BE49-F238E27FC236}">
                  <a16:creationId xmlns="" xmlns:a16="http://schemas.microsoft.com/office/drawing/2014/main" id="{6297759C-0849-8348-B4D5-CFE0368F7A5D}"/>
                </a:ext>
              </a:extLst>
            </p:cNvPr>
            <p:cNvSpPr txBox="1"/>
            <p:nvPr/>
          </p:nvSpPr>
          <p:spPr>
            <a:xfrm>
              <a:off x="5312121" y="4333716"/>
              <a:ext cx="4214191" cy="369332"/>
            </a:xfrm>
            <a:prstGeom prst="rect">
              <a:avLst/>
            </a:prstGeom>
            <a:noFill/>
          </p:spPr>
          <p:txBody>
            <a:bodyPr wrap="square" rtlCol="0">
              <a:spAutoFit/>
            </a:bodyPr>
            <a:lstStyle/>
            <a:p>
              <a:pPr algn="dist"/>
              <a:r>
                <a:rPr kumimoji="1" lang="zh-CN" altLang="en-US" b="1" dirty="0">
                  <a:solidFill>
                    <a:srgbClr val="FFF9D2"/>
                  </a:solidFill>
                  <a:cs typeface="+mn-ea"/>
                  <a:sym typeface="+mn-lt"/>
                </a:rPr>
                <a:t>庆祝中国共产党成立</a:t>
              </a:r>
              <a:r>
                <a:rPr kumimoji="1" lang="en-US" altLang="zh-CN" b="1" dirty="0">
                  <a:solidFill>
                    <a:srgbClr val="FFF9D2"/>
                  </a:solidFill>
                  <a:cs typeface="+mn-ea"/>
                  <a:sym typeface="+mn-lt"/>
                </a:rPr>
                <a:t>100</a:t>
              </a:r>
              <a:r>
                <a:rPr kumimoji="1" lang="zh-CN" altLang="en-US" b="1" dirty="0">
                  <a:solidFill>
                    <a:srgbClr val="FFF9D2"/>
                  </a:solidFill>
                  <a:cs typeface="+mn-ea"/>
                  <a:sym typeface="+mn-lt"/>
                </a:rPr>
                <a:t>周年</a:t>
              </a:r>
            </a:p>
          </p:txBody>
        </p:sp>
        <p:sp>
          <p:nvSpPr>
            <p:cNvPr id="17" name="文本框 16">
              <a:extLst>
                <a:ext uri="{FF2B5EF4-FFF2-40B4-BE49-F238E27FC236}">
                  <a16:creationId xmlns="" xmlns:a16="http://schemas.microsoft.com/office/drawing/2014/main" id="{D061542F-8013-D645-8ED3-7CA1A42AD734}"/>
                </a:ext>
              </a:extLst>
            </p:cNvPr>
            <p:cNvSpPr txBox="1"/>
            <p:nvPr/>
          </p:nvSpPr>
          <p:spPr>
            <a:xfrm>
              <a:off x="6095905" y="4800848"/>
              <a:ext cx="2700547" cy="369332"/>
            </a:xfrm>
            <a:prstGeom prst="rect">
              <a:avLst/>
            </a:prstGeom>
            <a:noFill/>
          </p:spPr>
          <p:txBody>
            <a:bodyPr wrap="none" rtlCol="0">
              <a:spAutoFit/>
            </a:bodyPr>
            <a:lstStyle/>
            <a:p>
              <a:r>
                <a:rPr kumimoji="1" lang="en" altLang="zh-CN" dirty="0">
                  <a:solidFill>
                    <a:srgbClr val="FFF9D2"/>
                  </a:solidFill>
                  <a:cs typeface="+mn-ea"/>
                  <a:sym typeface="+mn-lt"/>
                </a:rPr>
                <a:t>1921-2021 JIAN DANG</a:t>
              </a:r>
              <a:endParaRPr kumimoji="1" lang="zh-CN" altLang="en-US" dirty="0">
                <a:solidFill>
                  <a:srgbClr val="FFF9D2"/>
                </a:solidFill>
                <a:cs typeface="+mn-ea"/>
                <a:sym typeface="+mn-lt"/>
              </a:endParaRPr>
            </a:p>
          </p:txBody>
        </p:sp>
      </p:grpSp>
    </p:spTree>
    <p:extLst>
      <p:ext uri="{BB962C8B-B14F-4D97-AF65-F5344CB8AC3E}">
        <p14:creationId xmlns:p14="http://schemas.microsoft.com/office/powerpoint/2010/main" xmlns="" val="2068954939"/>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p:tgtEl>
                                          <p:spTgt spid="15"/>
                                        </p:tgtEl>
                                        <p:attrNameLst>
                                          <p:attrName>ppt_y</p:attrName>
                                        </p:attrNameLst>
                                      </p:cBhvr>
                                      <p:tavLst>
                                        <p:tav tm="0">
                                          <p:val>
                                            <p:strVal val="#ppt_y+#ppt_h*1.125000"/>
                                          </p:val>
                                        </p:tav>
                                        <p:tav tm="100000">
                                          <p:val>
                                            <p:strVal val="#ppt_y"/>
                                          </p:val>
                                        </p:tav>
                                      </p:tavLst>
                                    </p:anim>
                                    <p:animEffect transition="in" filter="wipe(up)">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66A409AE-9DF1-C445-B0D6-609CBD86430E}"/>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7627DBCB-78D7-0844-A4E3-F47A620D8618}"/>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02</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BCCD07E6-DC21-F448-8280-3587FF436463}"/>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党的基本知识</a:t>
              </a:r>
            </a:p>
          </p:txBody>
        </p:sp>
      </p:grpSp>
      <p:sp>
        <p:nvSpPr>
          <p:cNvPr id="6" name="文本框 5">
            <a:extLst>
              <a:ext uri="{FF2B5EF4-FFF2-40B4-BE49-F238E27FC236}">
                <a16:creationId xmlns="" xmlns:a16="http://schemas.microsoft.com/office/drawing/2014/main" id="{1826D2BC-475A-8343-82B3-0264BC8A3321}"/>
              </a:ext>
            </a:extLst>
          </p:cNvPr>
          <p:cNvSpPr txBox="1"/>
          <p:nvPr/>
        </p:nvSpPr>
        <p:spPr>
          <a:xfrm>
            <a:off x="1313756" y="2270312"/>
            <a:ext cx="7047515" cy="488724"/>
          </a:xfrm>
          <a:prstGeom prst="rect">
            <a:avLst/>
          </a:prstGeom>
          <a:noFill/>
        </p:spPr>
        <p:txBody>
          <a:bodyPr wrap="square" lIns="0" tIns="0" rIns="0" bIns="0" rtlCol="0">
            <a:spAutoFit/>
          </a:bodyPr>
          <a:lstStyle/>
          <a:p>
            <a:pPr lvl="0" defTabSz="914400">
              <a:lnSpc>
                <a:spcPct val="150000"/>
              </a:lnSpc>
              <a:defRPr/>
            </a:pPr>
            <a:r>
              <a:rPr lang="zh-CN" altLang="en-US" sz="2400" dirty="0">
                <a:gradFill>
                  <a:gsLst>
                    <a:gs pos="0">
                      <a:srgbClr val="FFE285"/>
                    </a:gs>
                    <a:gs pos="99000">
                      <a:srgbClr val="FAEED8"/>
                    </a:gs>
                  </a:gsLst>
                  <a:lin ang="16200000" scaled="1"/>
                </a:gradFill>
                <a:cs typeface="+mn-ea"/>
                <a:sym typeface="+mn-lt"/>
              </a:rPr>
              <a:t>中国共产党简介</a:t>
            </a:r>
            <a:endParaRPr kumimoji="0" lang="zh-CN" altLang="en-US" sz="24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sp>
        <p:nvSpPr>
          <p:cNvPr id="7" name="矩形 6">
            <a:extLst>
              <a:ext uri="{FF2B5EF4-FFF2-40B4-BE49-F238E27FC236}">
                <a16:creationId xmlns="" xmlns:a16="http://schemas.microsoft.com/office/drawing/2014/main" id="{873596AE-458A-1449-9ECE-0DEB5F796DC3}"/>
              </a:ext>
            </a:extLst>
          </p:cNvPr>
          <p:cNvSpPr/>
          <p:nvPr/>
        </p:nvSpPr>
        <p:spPr>
          <a:xfrm>
            <a:off x="1313756" y="2968796"/>
            <a:ext cx="6168347" cy="2262158"/>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中国共产党</a:t>
            </a:r>
            <a:r>
              <a:rPr lang="en-US" altLang="zh-CN" sz="1400" b="1" dirty="0">
                <a:solidFill>
                  <a:srgbClr val="FFF9D2"/>
                </a:solidFill>
                <a:cs typeface="+mn-ea"/>
                <a:sym typeface="+mn-lt"/>
              </a:rPr>
              <a:t>;</a:t>
            </a:r>
            <a:r>
              <a:rPr lang="zh-CN" altLang="en-US" sz="1400" b="1" dirty="0">
                <a:solidFill>
                  <a:srgbClr val="FFF9D2"/>
                </a:solidFill>
                <a:cs typeface="+mn-ea"/>
                <a:sym typeface="+mn-lt"/>
              </a:rPr>
              <a:t>简称中共</a:t>
            </a:r>
            <a:r>
              <a:rPr lang="en-US" altLang="zh-CN" sz="1400" b="1" dirty="0">
                <a:solidFill>
                  <a:srgbClr val="FFF9D2"/>
                </a:solidFill>
                <a:cs typeface="+mn-ea"/>
                <a:sym typeface="+mn-lt"/>
              </a:rPr>
              <a:t>;</a:t>
            </a:r>
            <a:r>
              <a:rPr lang="zh-CN" altLang="en-US" sz="1400" b="1" dirty="0">
                <a:solidFill>
                  <a:srgbClr val="FFF9D2"/>
                </a:solidFill>
                <a:cs typeface="+mn-ea"/>
                <a:sym typeface="+mn-lt"/>
              </a:rPr>
              <a:t>英语</a:t>
            </a:r>
            <a:r>
              <a:rPr lang="en-US" altLang="zh-CN" sz="1400" b="1" dirty="0">
                <a:solidFill>
                  <a:srgbClr val="FFF9D2"/>
                </a:solidFill>
                <a:cs typeface="+mn-ea"/>
                <a:sym typeface="+mn-lt"/>
              </a:rPr>
              <a:t>: </a:t>
            </a:r>
            <a:r>
              <a:rPr lang="en" altLang="zh-CN" sz="1400" b="1" dirty="0">
                <a:solidFill>
                  <a:srgbClr val="FFF9D2"/>
                </a:solidFill>
                <a:cs typeface="+mn-ea"/>
                <a:sym typeface="+mn-lt"/>
              </a:rPr>
              <a:t>Communist- -Party-of-China (CPC)</a:t>
            </a:r>
            <a:r>
              <a:rPr lang="zh-CN" altLang="en" sz="1400" b="1" dirty="0">
                <a:solidFill>
                  <a:srgbClr val="FFF9D2"/>
                </a:solidFill>
                <a:cs typeface="+mn-ea"/>
                <a:sym typeface="+mn-lt"/>
              </a:rPr>
              <a:t>，</a:t>
            </a:r>
            <a:r>
              <a:rPr lang="zh-CN" altLang="en-US" sz="1400" b="1" dirty="0">
                <a:solidFill>
                  <a:srgbClr val="FFF9D2"/>
                </a:solidFill>
                <a:cs typeface="+mn-ea"/>
                <a:sym typeface="+mn-lt"/>
              </a:rPr>
              <a:t>成立于</a:t>
            </a:r>
            <a:r>
              <a:rPr lang="en-US" altLang="zh-CN" sz="1400" b="1" dirty="0">
                <a:solidFill>
                  <a:srgbClr val="FFF9D2"/>
                </a:solidFill>
                <a:cs typeface="+mn-ea"/>
                <a:sym typeface="+mn-lt"/>
              </a:rPr>
              <a:t>1921</a:t>
            </a:r>
            <a:r>
              <a:rPr lang="zh-CN" altLang="en-US" sz="1400" b="1" dirty="0">
                <a:solidFill>
                  <a:srgbClr val="FFF9D2"/>
                </a:solidFill>
                <a:cs typeface="+mn-ea"/>
                <a:sym typeface="+mn-lt"/>
              </a:rPr>
              <a:t>年</a:t>
            </a:r>
            <a:r>
              <a:rPr lang="en-US" altLang="zh-CN" sz="1400" b="1" dirty="0">
                <a:solidFill>
                  <a:srgbClr val="FFF9D2"/>
                </a:solidFill>
                <a:cs typeface="+mn-ea"/>
                <a:sym typeface="+mn-lt"/>
              </a:rPr>
              <a:t>7</a:t>
            </a:r>
            <a:r>
              <a:rPr lang="zh-CN" altLang="en-US" sz="1400" b="1" dirty="0">
                <a:solidFill>
                  <a:srgbClr val="FFF9D2"/>
                </a:solidFill>
                <a:cs typeface="+mn-ea"/>
                <a:sym typeface="+mn-lt"/>
              </a:rPr>
              <a:t>月，</a:t>
            </a:r>
            <a:r>
              <a:rPr lang="en-US" altLang="zh-CN" sz="1400" b="1" dirty="0">
                <a:solidFill>
                  <a:srgbClr val="FFF9D2"/>
                </a:solidFill>
                <a:cs typeface="+mn-ea"/>
                <a:sym typeface="+mn-lt"/>
              </a:rPr>
              <a:t>1949</a:t>
            </a:r>
            <a:r>
              <a:rPr lang="zh-CN" altLang="en-US" sz="1400" b="1" dirty="0">
                <a:solidFill>
                  <a:srgbClr val="FFF9D2"/>
                </a:solidFill>
                <a:cs typeface="+mn-ea"/>
                <a:sym typeface="+mn-lt"/>
              </a:rPr>
              <a:t>年</a:t>
            </a:r>
            <a:r>
              <a:rPr lang="en-US" altLang="zh-CN" sz="1400" b="1" dirty="0">
                <a:solidFill>
                  <a:srgbClr val="FFF9D2"/>
                </a:solidFill>
                <a:cs typeface="+mn-ea"/>
                <a:sym typeface="+mn-lt"/>
              </a:rPr>
              <a:t>10</a:t>
            </a:r>
            <a:r>
              <a:rPr lang="zh-CN" altLang="en-US" sz="1400" b="1" dirty="0">
                <a:solidFill>
                  <a:srgbClr val="FFF9D2"/>
                </a:solidFill>
                <a:cs typeface="+mn-ea"/>
                <a:sym typeface="+mn-lt"/>
              </a:rPr>
              <a:t>月至今为代表工人阶级领导工农联盟和统一战线， 在中国大陆实行人民民主专政的中华人民共和国唯一执政党。 </a:t>
            </a:r>
            <a:r>
              <a:rPr lang="en-US" altLang="zh-CN" sz="1400" b="1" dirty="0">
                <a:solidFill>
                  <a:srgbClr val="FFF9D2"/>
                </a:solidFill>
                <a:cs typeface="+mn-ea"/>
                <a:sym typeface="+mn-lt"/>
              </a:rPr>
              <a:t>《</a:t>
            </a:r>
            <a:r>
              <a:rPr lang="zh-CN" altLang="en-US" sz="1400" b="1" dirty="0">
                <a:solidFill>
                  <a:srgbClr val="FFF9D2"/>
                </a:solidFill>
                <a:cs typeface="+mn-ea"/>
                <a:sym typeface="+mn-lt"/>
              </a:rPr>
              <a:t>中国共产党章程</a:t>
            </a:r>
            <a:r>
              <a:rPr lang="en-US" altLang="zh-CN" sz="1400" b="1" dirty="0">
                <a:solidFill>
                  <a:srgbClr val="FFF9D2"/>
                </a:solidFill>
                <a:cs typeface="+mn-ea"/>
                <a:sym typeface="+mn-lt"/>
              </a:rPr>
              <a:t>》</a:t>
            </a:r>
            <a:r>
              <a:rPr lang="zh-CN" altLang="en-US" sz="1400" b="1" dirty="0">
                <a:solidFill>
                  <a:srgbClr val="FFF9D2"/>
                </a:solidFill>
                <a:cs typeface="+mn-ea"/>
                <a:sym typeface="+mn-lt"/>
              </a:rPr>
              <a:t>将其自身表述为</a:t>
            </a:r>
            <a:r>
              <a:rPr lang="en-US" altLang="zh-CN" sz="1400" b="1" dirty="0">
                <a:solidFill>
                  <a:srgbClr val="FFF9D2"/>
                </a:solidFill>
                <a:cs typeface="+mn-ea"/>
                <a:sym typeface="+mn-lt"/>
              </a:rPr>
              <a:t>:“</a:t>
            </a:r>
            <a:r>
              <a:rPr lang="zh-CN" altLang="en-US" sz="1400" b="1" dirty="0">
                <a:solidFill>
                  <a:srgbClr val="FFF9D2"/>
                </a:solidFill>
                <a:cs typeface="+mn-ea"/>
                <a:sym typeface="+mn-lt"/>
              </a:rPr>
              <a:t>中国工人阶级的先锋队， 同时是中国人民和中华民族的先锋队，是中国特色社会主义事业的领导核心，代表中国先进生产力的发展要求，代表中国先进文化的前进方向，代表中国最广大人民的根本利益。党的最高理想和最终目标是实现共产主义。</a:t>
            </a:r>
            <a:r>
              <a:rPr lang="en-US" altLang="zh-CN" sz="1400" b="1" dirty="0">
                <a:solidFill>
                  <a:srgbClr val="FFF9D2"/>
                </a:solidFill>
                <a:cs typeface="+mn-ea"/>
                <a:sym typeface="+mn-lt"/>
              </a:rPr>
              <a:t>"</a:t>
            </a:r>
            <a:endParaRPr lang="zh-CN" altLang="en-US" sz="1400" b="1" dirty="0">
              <a:solidFill>
                <a:srgbClr val="FFF9D2"/>
              </a:solidFill>
              <a:cs typeface="+mn-ea"/>
              <a:sym typeface="+mn-lt"/>
            </a:endParaRPr>
          </a:p>
        </p:txBody>
      </p:sp>
      <p:pic>
        <p:nvPicPr>
          <p:cNvPr id="9" name="图片 8">
            <a:extLst>
              <a:ext uri="{FF2B5EF4-FFF2-40B4-BE49-F238E27FC236}">
                <a16:creationId xmlns="" xmlns:a16="http://schemas.microsoft.com/office/drawing/2014/main" id="{230F79F7-BA49-D046-9246-0734CEF9E605}"/>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005918" y="960307"/>
            <a:ext cx="5052239" cy="5052239"/>
          </a:xfrm>
          <a:prstGeom prst="rect">
            <a:avLst/>
          </a:prstGeom>
        </p:spPr>
      </p:pic>
    </p:spTree>
    <p:extLst>
      <p:ext uri="{BB962C8B-B14F-4D97-AF65-F5344CB8AC3E}">
        <p14:creationId xmlns:p14="http://schemas.microsoft.com/office/powerpoint/2010/main" xmlns="" val="1473410424"/>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035F7EB3-22FE-F941-ABF2-DD6779EF385B}"/>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D87E0468-86BC-1F4E-9F07-7CCAFBA325B6}"/>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02</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4794C970-AA55-7E46-B02F-6D4B9864AE21}"/>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党的基本知识</a:t>
              </a:r>
            </a:p>
          </p:txBody>
        </p:sp>
      </p:grpSp>
      <p:sp>
        <p:nvSpPr>
          <p:cNvPr id="6" name="文本框 5">
            <a:extLst>
              <a:ext uri="{FF2B5EF4-FFF2-40B4-BE49-F238E27FC236}">
                <a16:creationId xmlns="" xmlns:a16="http://schemas.microsoft.com/office/drawing/2014/main" id="{0056DBC9-3F58-514C-94F9-31573FC36504}"/>
              </a:ext>
            </a:extLst>
          </p:cNvPr>
          <p:cNvSpPr txBox="1"/>
          <p:nvPr/>
        </p:nvSpPr>
        <p:spPr>
          <a:xfrm>
            <a:off x="5333090" y="2270312"/>
            <a:ext cx="7047515" cy="488724"/>
          </a:xfrm>
          <a:prstGeom prst="rect">
            <a:avLst/>
          </a:prstGeom>
          <a:noFill/>
        </p:spPr>
        <p:txBody>
          <a:bodyPr wrap="square" lIns="0" tIns="0" rIns="0" bIns="0" rtlCol="0">
            <a:spAutoFit/>
          </a:bodyPr>
          <a:lstStyle/>
          <a:p>
            <a:pPr lvl="0" defTabSz="914400">
              <a:lnSpc>
                <a:spcPct val="150000"/>
              </a:lnSpc>
              <a:defRPr/>
            </a:pPr>
            <a:r>
              <a:rPr lang="zh-CN" altLang="en-US" sz="2400" dirty="0">
                <a:gradFill>
                  <a:gsLst>
                    <a:gs pos="0">
                      <a:srgbClr val="FFE285"/>
                    </a:gs>
                    <a:gs pos="99000">
                      <a:srgbClr val="FAEED8"/>
                    </a:gs>
                  </a:gsLst>
                  <a:lin ang="16200000" scaled="1"/>
                </a:gradFill>
                <a:cs typeface="+mn-ea"/>
                <a:sym typeface="+mn-lt"/>
              </a:rPr>
              <a:t>七一建党节的生日的由来</a:t>
            </a:r>
            <a:endParaRPr kumimoji="0" lang="zh-CN" altLang="en-US" sz="24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sp>
        <p:nvSpPr>
          <p:cNvPr id="7" name="矩形 6">
            <a:extLst>
              <a:ext uri="{FF2B5EF4-FFF2-40B4-BE49-F238E27FC236}">
                <a16:creationId xmlns="" xmlns:a16="http://schemas.microsoft.com/office/drawing/2014/main" id="{C2F67703-CAE8-A446-B48C-0F08360A28F6}"/>
              </a:ext>
            </a:extLst>
          </p:cNvPr>
          <p:cNvSpPr/>
          <p:nvPr/>
        </p:nvSpPr>
        <p:spPr>
          <a:xfrm>
            <a:off x="5333090" y="2968796"/>
            <a:ext cx="6168347" cy="1938992"/>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中国共产党的成立是中国近代史上开天辟地的大事件。自从有了中共产党</a:t>
            </a:r>
            <a:r>
              <a:rPr lang="en-US" altLang="zh-CN" sz="1400" b="1" dirty="0">
                <a:solidFill>
                  <a:srgbClr val="FFF9D2"/>
                </a:solidFill>
                <a:cs typeface="+mn-ea"/>
                <a:sym typeface="+mn-lt"/>
              </a:rPr>
              <a:t>,</a:t>
            </a:r>
            <a:r>
              <a:rPr lang="zh-CN" altLang="en-US" sz="1400" b="1" dirty="0">
                <a:solidFill>
                  <a:srgbClr val="FFF9D2"/>
                </a:solidFill>
                <a:cs typeface="+mn-ea"/>
                <a:sym typeface="+mn-lt"/>
              </a:rPr>
              <a:t>中国革命的面目就焕然</a:t>
            </a:r>
            <a:r>
              <a:rPr lang="en-US" altLang="zh-CN" sz="1400" b="1" dirty="0">
                <a:solidFill>
                  <a:srgbClr val="FFF9D2"/>
                </a:solidFill>
                <a:cs typeface="+mn-ea"/>
                <a:sym typeface="+mn-lt"/>
              </a:rPr>
              <a:t>- </a:t>
            </a:r>
            <a:r>
              <a:rPr lang="zh-CN" altLang="en-US" sz="1400" b="1" dirty="0">
                <a:solidFill>
                  <a:srgbClr val="FFF9D2"/>
                </a:solidFill>
                <a:cs typeface="+mn-ea"/>
                <a:sym typeface="+mn-lt"/>
              </a:rPr>
              <a:t>新了。从此，领导反帝反封建的革命斗争、争取民族独立和人民解放、实现振兴中华的伟大使命，历史地落到了中国共产党的身上。把</a:t>
            </a:r>
            <a:r>
              <a:rPr lang="en-US" altLang="zh-CN" sz="1400" b="1" dirty="0">
                <a:solidFill>
                  <a:srgbClr val="FFF9D2"/>
                </a:solidFill>
                <a:cs typeface="+mn-ea"/>
                <a:sym typeface="+mn-lt"/>
              </a:rPr>
              <a:t>7</a:t>
            </a:r>
            <a:r>
              <a:rPr lang="zh-CN" altLang="en-US" sz="1400" b="1" dirty="0">
                <a:solidFill>
                  <a:srgbClr val="FFF9D2"/>
                </a:solidFill>
                <a:cs typeface="+mn-ea"/>
                <a:sym typeface="+mn-lt"/>
              </a:rPr>
              <a:t>月</a:t>
            </a:r>
            <a:r>
              <a:rPr lang="en-US" altLang="zh-CN" sz="1400" b="1" dirty="0">
                <a:solidFill>
                  <a:srgbClr val="FFF9D2"/>
                </a:solidFill>
                <a:cs typeface="+mn-ea"/>
                <a:sym typeface="+mn-lt"/>
              </a:rPr>
              <a:t>1</a:t>
            </a:r>
            <a:r>
              <a:rPr lang="zh-CN" altLang="en-US" sz="1400" b="1" dirty="0">
                <a:solidFill>
                  <a:srgbClr val="FFF9D2"/>
                </a:solidFill>
                <a:cs typeface="+mn-ea"/>
                <a:sym typeface="+mn-lt"/>
              </a:rPr>
              <a:t>日作为党的诞生纪念日，是毛泽东于</a:t>
            </a:r>
            <a:r>
              <a:rPr lang="en-US" altLang="zh-CN" sz="1400" b="1" dirty="0">
                <a:solidFill>
                  <a:srgbClr val="FFF9D2"/>
                </a:solidFill>
                <a:cs typeface="+mn-ea"/>
                <a:sym typeface="+mn-lt"/>
              </a:rPr>
              <a:t>1938</a:t>
            </a:r>
            <a:r>
              <a:rPr lang="zh-CN" altLang="en-US" sz="1400" b="1" dirty="0">
                <a:solidFill>
                  <a:srgbClr val="FFF9D2"/>
                </a:solidFill>
                <a:cs typeface="+mn-ea"/>
                <a:sym typeface="+mn-lt"/>
              </a:rPr>
              <a:t>年</a:t>
            </a:r>
            <a:r>
              <a:rPr lang="en-US" altLang="zh-CN" sz="1400" b="1" dirty="0">
                <a:solidFill>
                  <a:srgbClr val="FFF9D2"/>
                </a:solidFill>
                <a:cs typeface="+mn-ea"/>
                <a:sym typeface="+mn-lt"/>
              </a:rPr>
              <a:t>5</a:t>
            </a:r>
            <a:r>
              <a:rPr lang="zh-CN" altLang="en-US" sz="1400" b="1" dirty="0">
                <a:solidFill>
                  <a:srgbClr val="FFF9D2"/>
                </a:solidFill>
                <a:cs typeface="+mn-ea"/>
                <a:sym typeface="+mn-lt"/>
              </a:rPr>
              <a:t>月提出来的。当时，毛泽东在</a:t>
            </a:r>
            <a:r>
              <a:rPr lang="en-US" altLang="zh-CN" sz="1400" b="1" dirty="0">
                <a:solidFill>
                  <a:srgbClr val="FFF9D2"/>
                </a:solidFill>
                <a:cs typeface="+mn-ea"/>
                <a:sym typeface="+mn-lt"/>
              </a:rPr>
              <a:t>《</a:t>
            </a:r>
            <a:r>
              <a:rPr lang="zh-CN" altLang="en-US" sz="1400" b="1" dirty="0">
                <a:solidFill>
                  <a:srgbClr val="FFF9D2"/>
                </a:solidFill>
                <a:cs typeface="+mn-ea"/>
                <a:sym typeface="+mn-lt"/>
              </a:rPr>
              <a:t>论持久战</a:t>
            </a:r>
            <a:r>
              <a:rPr lang="en-US" altLang="zh-CN" sz="1400" b="1" dirty="0">
                <a:solidFill>
                  <a:srgbClr val="FFF9D2"/>
                </a:solidFill>
                <a:cs typeface="+mn-ea"/>
                <a:sym typeface="+mn-lt"/>
              </a:rPr>
              <a:t>》-</a:t>
            </a:r>
            <a:r>
              <a:rPr lang="zh-CN" altLang="en-US" sz="1400" b="1" dirty="0">
                <a:solidFill>
                  <a:srgbClr val="FFF9D2"/>
                </a:solidFill>
                <a:cs typeface="+mn-ea"/>
                <a:sym typeface="+mn-lt"/>
              </a:rPr>
              <a:t>文中提出</a:t>
            </a:r>
            <a:r>
              <a:rPr lang="en-US" altLang="zh-CN" sz="1400" b="1" dirty="0">
                <a:solidFill>
                  <a:srgbClr val="FFF9D2"/>
                </a:solidFill>
                <a:cs typeface="+mn-ea"/>
                <a:sym typeface="+mn-lt"/>
              </a:rPr>
              <a:t>:</a:t>
            </a:r>
            <a:r>
              <a:rPr lang="zh-CN" altLang="en-US" sz="1400" b="1" dirty="0">
                <a:solidFill>
                  <a:srgbClr val="FFF9D2"/>
                </a:solidFill>
                <a:cs typeface="+mn-ea"/>
                <a:sym typeface="+mn-lt"/>
              </a:rPr>
              <a:t>今年七月一日，是中国共产党建立十七周年纪念日。这是中央领导同志第一次明确提出七</a:t>
            </a:r>
            <a:r>
              <a:rPr lang="en-US" altLang="zh-CN" sz="1400" b="1" dirty="0">
                <a:solidFill>
                  <a:srgbClr val="FFF9D2"/>
                </a:solidFill>
                <a:cs typeface="+mn-ea"/>
                <a:sym typeface="+mn-lt"/>
              </a:rPr>
              <a:t>-</a:t>
            </a:r>
            <a:r>
              <a:rPr lang="zh-CN" altLang="en-US" sz="1400" b="1" dirty="0">
                <a:solidFill>
                  <a:srgbClr val="FFF9D2"/>
                </a:solidFill>
                <a:cs typeface="+mn-ea"/>
                <a:sym typeface="+mn-lt"/>
              </a:rPr>
              <a:t>是党的诞生纪念日。</a:t>
            </a:r>
          </a:p>
        </p:txBody>
      </p:sp>
      <p:pic>
        <p:nvPicPr>
          <p:cNvPr id="1026" name="Picture 2">
            <a:extLst>
              <a:ext uri="{FF2B5EF4-FFF2-40B4-BE49-F238E27FC236}">
                <a16:creationId xmlns="" xmlns:a16="http://schemas.microsoft.com/office/drawing/2014/main" id="{9B53B322-3F47-6B4D-8CA7-138A2A53496E}"/>
              </a:ext>
            </a:extLst>
          </p:cNvPr>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1094405" y="2166873"/>
            <a:ext cx="3869487" cy="33464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40163059"/>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 calcmode="lin" valueType="num">
                                      <p:cBhvr additive="base">
                                        <p:cTn id="18" dur="500" fill="hold"/>
                                        <p:tgtEl>
                                          <p:spTgt spid="1026"/>
                                        </p:tgtEl>
                                        <p:attrNameLst>
                                          <p:attrName>ppt_x</p:attrName>
                                        </p:attrNameLst>
                                      </p:cBhvr>
                                      <p:tavLst>
                                        <p:tav tm="0">
                                          <p:val>
                                            <p:strVal val="#ppt_x"/>
                                          </p:val>
                                        </p:tav>
                                        <p:tav tm="100000">
                                          <p:val>
                                            <p:strVal val="#ppt_x"/>
                                          </p:val>
                                        </p:tav>
                                      </p:tavLst>
                                    </p:anim>
                                    <p:anim calcmode="lin" valueType="num">
                                      <p:cBhvr additive="base">
                                        <p:cTn id="19"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115C1120-0A50-1A40-A5CB-1A3E60B9106B}"/>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91F687AC-7D82-F541-A7FE-D481C50B89AD}"/>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02</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3B090FB1-52E6-ED4B-B6AA-4D7130873806}"/>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党的基本知识</a:t>
              </a:r>
            </a:p>
          </p:txBody>
        </p:sp>
      </p:grpSp>
      <p:grpSp>
        <p:nvGrpSpPr>
          <p:cNvPr id="6" name="组合 5">
            <a:extLst>
              <a:ext uri="{FF2B5EF4-FFF2-40B4-BE49-F238E27FC236}">
                <a16:creationId xmlns="" xmlns:a16="http://schemas.microsoft.com/office/drawing/2014/main" id="{022EB8CE-6C43-8B4E-9875-FF9DD7320205}"/>
              </a:ext>
            </a:extLst>
          </p:cNvPr>
          <p:cNvGrpSpPr/>
          <p:nvPr/>
        </p:nvGrpSpPr>
        <p:grpSpPr>
          <a:xfrm>
            <a:off x="1145242" y="1799070"/>
            <a:ext cx="4421516" cy="3980382"/>
            <a:chOff x="1766046" y="726140"/>
            <a:chExt cx="4421516" cy="3980382"/>
          </a:xfrm>
        </p:grpSpPr>
        <p:sp>
          <p:nvSpPr>
            <p:cNvPr id="7" name="圆角矩形 6">
              <a:extLst>
                <a:ext uri="{FF2B5EF4-FFF2-40B4-BE49-F238E27FC236}">
                  <a16:creationId xmlns="" xmlns:a16="http://schemas.microsoft.com/office/drawing/2014/main" id="{6B6B31E7-BFD1-9946-BE55-C2C5BB426F61}"/>
                </a:ext>
              </a:extLst>
            </p:cNvPr>
            <p:cNvSpPr/>
            <p:nvPr/>
          </p:nvSpPr>
          <p:spPr>
            <a:xfrm>
              <a:off x="1766046" y="1142999"/>
              <a:ext cx="4421516" cy="3563523"/>
            </a:xfrm>
            <a:prstGeom prst="roundRect">
              <a:avLst>
                <a:gd name="adj" fmla="val 4178"/>
              </a:avLst>
            </a:prstGeom>
            <a:noFill/>
            <a:ln>
              <a:solidFill>
                <a:srgbClr val="FFF9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C00000"/>
                </a:solidFill>
                <a:cs typeface="+mn-ea"/>
                <a:sym typeface="+mn-lt"/>
              </a:endParaRPr>
            </a:p>
          </p:txBody>
        </p:sp>
        <p:sp>
          <p:nvSpPr>
            <p:cNvPr id="8" name="圆角矩形 7">
              <a:extLst>
                <a:ext uri="{FF2B5EF4-FFF2-40B4-BE49-F238E27FC236}">
                  <a16:creationId xmlns="" xmlns:a16="http://schemas.microsoft.com/office/drawing/2014/main" id="{6DB27E57-7346-4546-92C9-094CC4C648EA}"/>
                </a:ext>
              </a:extLst>
            </p:cNvPr>
            <p:cNvSpPr/>
            <p:nvPr/>
          </p:nvSpPr>
          <p:spPr>
            <a:xfrm>
              <a:off x="2478741" y="726140"/>
              <a:ext cx="2996125" cy="808040"/>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C00000"/>
                  </a:solidFill>
                  <a:cs typeface="+mn-ea"/>
                  <a:sym typeface="+mn-lt"/>
                </a:rPr>
                <a:t>党的指导思想</a:t>
              </a:r>
            </a:p>
          </p:txBody>
        </p:sp>
        <p:sp>
          <p:nvSpPr>
            <p:cNvPr id="9" name="矩形 8">
              <a:extLst>
                <a:ext uri="{FF2B5EF4-FFF2-40B4-BE49-F238E27FC236}">
                  <a16:creationId xmlns="" xmlns:a16="http://schemas.microsoft.com/office/drawing/2014/main" id="{6EA9AF32-7169-994D-951A-10A2CCE5072E}"/>
                </a:ext>
              </a:extLst>
            </p:cNvPr>
            <p:cNvSpPr/>
            <p:nvPr/>
          </p:nvSpPr>
          <p:spPr>
            <a:xfrm>
              <a:off x="2050308" y="1840162"/>
              <a:ext cx="3666606" cy="2262158"/>
            </a:xfrm>
            <a:prstGeom prst="rect">
              <a:avLst/>
            </a:prstGeom>
          </p:spPr>
          <p:txBody>
            <a:bodyPr wrap="square" lIns="0" tIns="0" rIns="0" bIns="0">
              <a:spAutoFit/>
            </a:bodyPr>
            <a:lstStyle/>
            <a:p>
              <a:pPr algn="just" defTabSz="914400">
                <a:lnSpc>
                  <a:spcPct val="150000"/>
                </a:lnSpc>
                <a:defRPr/>
              </a:pPr>
              <a:r>
                <a:rPr lang="zh-CN" altLang="en-US" sz="1400" b="1" dirty="0">
                  <a:solidFill>
                    <a:srgbClr val="FFF9D2"/>
                  </a:solidFill>
                  <a:cs typeface="+mn-ea"/>
                  <a:sym typeface="+mn-lt"/>
                </a:rPr>
                <a:t>党的指导思想又称党的行动指南，是指导我们党全部活动的理论体系，是党的思想建设、政治建设、组织建设、作风建设、文化建设</a:t>
              </a:r>
              <a:r>
                <a:rPr lang="en-US" altLang="zh-CN" sz="1400" b="1" dirty="0">
                  <a:solidFill>
                    <a:srgbClr val="FFF9D2"/>
                  </a:solidFill>
                  <a:cs typeface="+mn-ea"/>
                  <a:sym typeface="+mn-lt"/>
                </a:rPr>
                <a:t>.</a:t>
              </a:r>
              <a:r>
                <a:rPr lang="zh-CN" altLang="en-US" sz="1400" b="1" dirty="0">
                  <a:solidFill>
                    <a:srgbClr val="FFF9D2"/>
                  </a:solidFill>
                  <a:cs typeface="+mn-ea"/>
                  <a:sym typeface="+mn-lt"/>
                </a:rPr>
                <a:t>制度建设和反腐倡廉建设的理论基础。中国共产党以马克思列宁主义、毛泽东思想、邓小平理论、三个代表</a:t>
              </a:r>
              <a:r>
                <a:rPr lang="en-US" altLang="zh-CN" sz="1400" b="1" dirty="0">
                  <a:solidFill>
                    <a:srgbClr val="FFF9D2"/>
                  </a:solidFill>
                  <a:cs typeface="+mn-ea"/>
                  <a:sym typeface="+mn-lt"/>
                </a:rPr>
                <a:t>"</a:t>
              </a:r>
              <a:r>
                <a:rPr lang="zh-CN" altLang="en-US" sz="1400" b="1" dirty="0">
                  <a:solidFill>
                    <a:srgbClr val="FFF9D2"/>
                  </a:solidFill>
                  <a:cs typeface="+mn-ea"/>
                  <a:sym typeface="+mn-lt"/>
                </a:rPr>
                <a:t>重要思想、科学发展观、习近平系列重要讲话精神为指导。</a:t>
              </a:r>
            </a:p>
          </p:txBody>
        </p:sp>
      </p:grpSp>
      <p:grpSp>
        <p:nvGrpSpPr>
          <p:cNvPr id="10" name="组合 9">
            <a:extLst>
              <a:ext uri="{FF2B5EF4-FFF2-40B4-BE49-F238E27FC236}">
                <a16:creationId xmlns="" xmlns:a16="http://schemas.microsoft.com/office/drawing/2014/main" id="{709DAD94-997C-8A46-AA65-FE721816E96A}"/>
              </a:ext>
            </a:extLst>
          </p:cNvPr>
          <p:cNvGrpSpPr/>
          <p:nvPr/>
        </p:nvGrpSpPr>
        <p:grpSpPr>
          <a:xfrm>
            <a:off x="6096000" y="1794667"/>
            <a:ext cx="4421516" cy="3980382"/>
            <a:chOff x="1766046" y="726140"/>
            <a:chExt cx="4421516" cy="3980382"/>
          </a:xfrm>
        </p:grpSpPr>
        <p:sp>
          <p:nvSpPr>
            <p:cNvPr id="11" name="圆角矩形 10">
              <a:extLst>
                <a:ext uri="{FF2B5EF4-FFF2-40B4-BE49-F238E27FC236}">
                  <a16:creationId xmlns="" xmlns:a16="http://schemas.microsoft.com/office/drawing/2014/main" id="{F0C24F95-CD69-DE4C-A2D0-6157A8AA2A1D}"/>
                </a:ext>
              </a:extLst>
            </p:cNvPr>
            <p:cNvSpPr/>
            <p:nvPr/>
          </p:nvSpPr>
          <p:spPr>
            <a:xfrm>
              <a:off x="1766046" y="1142999"/>
              <a:ext cx="4421516" cy="3563523"/>
            </a:xfrm>
            <a:prstGeom prst="roundRect">
              <a:avLst>
                <a:gd name="adj" fmla="val 4178"/>
              </a:avLst>
            </a:prstGeom>
            <a:noFill/>
            <a:ln>
              <a:solidFill>
                <a:srgbClr val="FFF9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C00000"/>
                </a:solidFill>
                <a:cs typeface="+mn-ea"/>
                <a:sym typeface="+mn-lt"/>
              </a:endParaRPr>
            </a:p>
          </p:txBody>
        </p:sp>
        <p:sp>
          <p:nvSpPr>
            <p:cNvPr id="12" name="圆角矩形 11">
              <a:extLst>
                <a:ext uri="{FF2B5EF4-FFF2-40B4-BE49-F238E27FC236}">
                  <a16:creationId xmlns="" xmlns:a16="http://schemas.microsoft.com/office/drawing/2014/main" id="{8C9C76B7-279B-2A48-81B6-04941156F74C}"/>
                </a:ext>
              </a:extLst>
            </p:cNvPr>
            <p:cNvSpPr/>
            <p:nvPr/>
          </p:nvSpPr>
          <p:spPr>
            <a:xfrm>
              <a:off x="2478741" y="726140"/>
              <a:ext cx="2996125" cy="808040"/>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C00000"/>
                  </a:solidFill>
                  <a:cs typeface="+mn-ea"/>
                  <a:sym typeface="+mn-lt"/>
                </a:rPr>
                <a:t>党的性质和宗旨</a:t>
              </a:r>
            </a:p>
          </p:txBody>
        </p:sp>
        <p:sp>
          <p:nvSpPr>
            <p:cNvPr id="13" name="矩形 12">
              <a:extLst>
                <a:ext uri="{FF2B5EF4-FFF2-40B4-BE49-F238E27FC236}">
                  <a16:creationId xmlns="" xmlns:a16="http://schemas.microsoft.com/office/drawing/2014/main" id="{9934FDC8-33BF-6945-9BA2-32A48112548B}"/>
                </a:ext>
              </a:extLst>
            </p:cNvPr>
            <p:cNvSpPr/>
            <p:nvPr/>
          </p:nvSpPr>
          <p:spPr>
            <a:xfrm>
              <a:off x="2050308" y="1840162"/>
              <a:ext cx="3666606" cy="1938992"/>
            </a:xfrm>
            <a:prstGeom prst="rect">
              <a:avLst/>
            </a:prstGeom>
          </p:spPr>
          <p:txBody>
            <a:bodyPr wrap="square" lIns="0" tIns="0" rIns="0" bIns="0">
              <a:spAutoFit/>
            </a:bodyPr>
            <a:lstStyle/>
            <a:p>
              <a:pPr algn="just" defTabSz="914400">
                <a:lnSpc>
                  <a:spcPct val="150000"/>
                </a:lnSpc>
                <a:defRPr/>
              </a:pPr>
              <a:r>
                <a:rPr lang="zh-CN" altLang="en-US" sz="1400" b="1" dirty="0">
                  <a:solidFill>
                    <a:srgbClr val="FFF9D2"/>
                  </a:solidFill>
                  <a:cs typeface="+mn-ea"/>
                  <a:sym typeface="+mn-lt"/>
                </a:rPr>
                <a:t>中国共产党是中国工人阶级的先锋队同时是中国人民和中华民族的先锋队，</a:t>
              </a:r>
              <a:r>
                <a:rPr lang="en-US" altLang="zh-CN" sz="1400" b="1" dirty="0">
                  <a:solidFill>
                    <a:srgbClr val="FFF9D2"/>
                  </a:solidFill>
                  <a:cs typeface="+mn-ea"/>
                  <a:sym typeface="+mn-lt"/>
                </a:rPr>
                <a:t>.</a:t>
              </a:r>
              <a:r>
                <a:rPr lang="zh-CN" altLang="en-US" sz="1400" b="1" dirty="0">
                  <a:solidFill>
                    <a:srgbClr val="FFF9D2"/>
                  </a:solidFill>
                  <a:cs typeface="+mn-ea"/>
                  <a:sym typeface="+mn-lt"/>
                </a:rPr>
                <a:t>是中国特色社会主义事业的领导核心，代表中国先进生产力的发展要求，代表中国先进文化的前进方向，代表中国最广大人民的根本利益。党的最高理想和最终目标是实现共产主义。</a:t>
              </a:r>
            </a:p>
          </p:txBody>
        </p:sp>
      </p:grpSp>
    </p:spTree>
    <p:extLst>
      <p:ext uri="{BB962C8B-B14F-4D97-AF65-F5344CB8AC3E}">
        <p14:creationId xmlns:p14="http://schemas.microsoft.com/office/powerpoint/2010/main" xmlns="" val="125865036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19496FE2-A93E-1B40-B009-B3453869F39F}"/>
              </a:ext>
            </a:extLst>
          </p:cNvPr>
          <p:cNvSpPr/>
          <p:nvPr/>
        </p:nvSpPr>
        <p:spPr>
          <a:xfrm>
            <a:off x="1120971" y="1984236"/>
            <a:ext cx="3208407" cy="3208407"/>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1" u="none" strike="noStrike" kern="1200" cap="none" spc="0" normalizeH="0" baseline="0" noProof="0" dirty="0">
                <a:ln>
                  <a:noFill/>
                </a:ln>
                <a:solidFill>
                  <a:srgbClr val="C00000"/>
                </a:solidFill>
                <a:effectLst/>
                <a:uLnTx/>
                <a:uFillTx/>
                <a:cs typeface="+mn-ea"/>
                <a:sym typeface="+mn-lt"/>
              </a:rPr>
              <a:t>第三章</a:t>
            </a:r>
          </a:p>
        </p:txBody>
      </p:sp>
      <p:sp>
        <p:nvSpPr>
          <p:cNvPr id="4" name="文本框 3">
            <a:extLst>
              <a:ext uri="{FF2B5EF4-FFF2-40B4-BE49-F238E27FC236}">
                <a16:creationId xmlns="" xmlns:a16="http://schemas.microsoft.com/office/drawing/2014/main" id="{AB131A59-763F-5147-81BD-DC66DE0A4D0A}"/>
              </a:ext>
            </a:extLst>
          </p:cNvPr>
          <p:cNvSpPr txBox="1"/>
          <p:nvPr/>
        </p:nvSpPr>
        <p:spPr>
          <a:xfrm>
            <a:off x="6015963" y="2583075"/>
            <a:ext cx="3693319" cy="738664"/>
          </a:xfrm>
          <a:prstGeom prst="rect">
            <a:avLst/>
          </a:prstGeom>
          <a:noFill/>
        </p:spPr>
        <p:txBody>
          <a:bodyPr wrap="none" lIns="0" tIns="0" rIns="0" bIns="0" rtlCol="0">
            <a:spAutoFit/>
          </a:bodyPr>
          <a:lstStyle/>
          <a:p>
            <a:pPr lvl="0" defTabSz="914400">
              <a:defRPr/>
            </a:pPr>
            <a:r>
              <a:rPr lang="zh-CN" altLang="en-US" sz="4800" dirty="0">
                <a:gradFill>
                  <a:gsLst>
                    <a:gs pos="0">
                      <a:srgbClr val="FFE285"/>
                    </a:gs>
                    <a:gs pos="99000">
                      <a:srgbClr val="FAEED8"/>
                    </a:gs>
                  </a:gsLst>
                  <a:lin ang="16200000" scaled="1"/>
                </a:gradFill>
                <a:cs typeface="+mn-ea"/>
                <a:sym typeface="+mn-lt"/>
              </a:rPr>
              <a:t>党的光辉历史</a:t>
            </a:r>
          </a:p>
        </p:txBody>
      </p:sp>
      <p:grpSp>
        <p:nvGrpSpPr>
          <p:cNvPr id="5" name="组合 4">
            <a:extLst>
              <a:ext uri="{FF2B5EF4-FFF2-40B4-BE49-F238E27FC236}">
                <a16:creationId xmlns="" xmlns:a16="http://schemas.microsoft.com/office/drawing/2014/main" id="{2A1F5B20-05B0-AF45-9B34-21DA6D7C034A}"/>
              </a:ext>
            </a:extLst>
          </p:cNvPr>
          <p:cNvGrpSpPr/>
          <p:nvPr/>
        </p:nvGrpSpPr>
        <p:grpSpPr>
          <a:xfrm>
            <a:off x="5755528" y="3800316"/>
            <a:ext cx="4214191" cy="836464"/>
            <a:chOff x="5312121" y="4333716"/>
            <a:chExt cx="4214191" cy="836464"/>
          </a:xfrm>
        </p:grpSpPr>
        <p:sp>
          <p:nvSpPr>
            <p:cNvPr id="6" name="文本框 5">
              <a:extLst>
                <a:ext uri="{FF2B5EF4-FFF2-40B4-BE49-F238E27FC236}">
                  <a16:creationId xmlns="" xmlns:a16="http://schemas.microsoft.com/office/drawing/2014/main" id="{09325912-0104-3E4B-B063-D5E5E8961ED2}"/>
                </a:ext>
              </a:extLst>
            </p:cNvPr>
            <p:cNvSpPr txBox="1"/>
            <p:nvPr/>
          </p:nvSpPr>
          <p:spPr>
            <a:xfrm>
              <a:off x="5312121" y="4333716"/>
              <a:ext cx="4214191" cy="369332"/>
            </a:xfrm>
            <a:prstGeom prst="rect">
              <a:avLst/>
            </a:prstGeom>
            <a:noFill/>
          </p:spPr>
          <p:txBody>
            <a:bodyPr wrap="square" rtlCol="0">
              <a:spAutoFit/>
            </a:bodyPr>
            <a:lstStyle/>
            <a:p>
              <a:pPr algn="dist"/>
              <a:r>
                <a:rPr kumimoji="1" lang="zh-CN" altLang="en-US" b="1" dirty="0">
                  <a:solidFill>
                    <a:srgbClr val="FFF9D2"/>
                  </a:solidFill>
                  <a:cs typeface="+mn-ea"/>
                  <a:sym typeface="+mn-lt"/>
                </a:rPr>
                <a:t>庆祝中国共产党成立</a:t>
              </a:r>
              <a:r>
                <a:rPr kumimoji="1" lang="en-US" altLang="zh-CN" b="1" dirty="0">
                  <a:solidFill>
                    <a:srgbClr val="FFF9D2"/>
                  </a:solidFill>
                  <a:cs typeface="+mn-ea"/>
                  <a:sym typeface="+mn-lt"/>
                </a:rPr>
                <a:t>100</a:t>
              </a:r>
              <a:r>
                <a:rPr kumimoji="1" lang="zh-CN" altLang="en-US" b="1" dirty="0">
                  <a:solidFill>
                    <a:srgbClr val="FFF9D2"/>
                  </a:solidFill>
                  <a:cs typeface="+mn-ea"/>
                  <a:sym typeface="+mn-lt"/>
                </a:rPr>
                <a:t>周年</a:t>
              </a:r>
            </a:p>
          </p:txBody>
        </p:sp>
        <p:sp>
          <p:nvSpPr>
            <p:cNvPr id="7" name="文本框 6">
              <a:extLst>
                <a:ext uri="{FF2B5EF4-FFF2-40B4-BE49-F238E27FC236}">
                  <a16:creationId xmlns="" xmlns:a16="http://schemas.microsoft.com/office/drawing/2014/main" id="{D6C8B731-D0A1-BC46-A529-CFA43B3DBDF2}"/>
                </a:ext>
              </a:extLst>
            </p:cNvPr>
            <p:cNvSpPr txBox="1"/>
            <p:nvPr/>
          </p:nvSpPr>
          <p:spPr>
            <a:xfrm>
              <a:off x="6095905" y="4800848"/>
              <a:ext cx="2700547" cy="369332"/>
            </a:xfrm>
            <a:prstGeom prst="rect">
              <a:avLst/>
            </a:prstGeom>
            <a:noFill/>
          </p:spPr>
          <p:txBody>
            <a:bodyPr wrap="none" rtlCol="0">
              <a:spAutoFit/>
            </a:bodyPr>
            <a:lstStyle/>
            <a:p>
              <a:r>
                <a:rPr kumimoji="1" lang="en" altLang="zh-CN" dirty="0">
                  <a:solidFill>
                    <a:srgbClr val="FFF9D2"/>
                  </a:solidFill>
                  <a:cs typeface="+mn-ea"/>
                  <a:sym typeface="+mn-lt"/>
                </a:rPr>
                <a:t>1921-2021 JIAN DANG</a:t>
              </a:r>
              <a:endParaRPr kumimoji="1" lang="zh-CN" altLang="en-US" dirty="0">
                <a:solidFill>
                  <a:srgbClr val="FFF9D2"/>
                </a:solidFill>
                <a:cs typeface="+mn-ea"/>
                <a:sym typeface="+mn-lt"/>
              </a:endParaRPr>
            </a:p>
          </p:txBody>
        </p:sp>
      </p:grpSp>
    </p:spTree>
    <p:extLst>
      <p:ext uri="{BB962C8B-B14F-4D97-AF65-F5344CB8AC3E}">
        <p14:creationId xmlns:p14="http://schemas.microsoft.com/office/powerpoint/2010/main" xmlns="" val="3547375469"/>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81CBFB3D-1F13-3A40-B765-4A8F02FA0E35}"/>
              </a:ext>
            </a:extLst>
          </p:cNvPr>
          <p:cNvGrpSpPr/>
          <p:nvPr/>
        </p:nvGrpSpPr>
        <p:grpSpPr>
          <a:xfrm>
            <a:off x="874713" y="657225"/>
            <a:ext cx="3444446" cy="1037052"/>
            <a:chOff x="874713" y="657225"/>
            <a:chExt cx="3444446" cy="1037052"/>
          </a:xfrm>
        </p:grpSpPr>
        <p:sp>
          <p:nvSpPr>
            <p:cNvPr id="5" name="椭圆 4">
              <a:extLst>
                <a:ext uri="{FF2B5EF4-FFF2-40B4-BE49-F238E27FC236}">
                  <a16:creationId xmlns="" xmlns:a16="http://schemas.microsoft.com/office/drawing/2014/main" id="{3B773B6B-A3EF-B045-B72F-171868422F54}"/>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03</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6" name="文本框 5">
              <a:extLst>
                <a:ext uri="{FF2B5EF4-FFF2-40B4-BE49-F238E27FC236}">
                  <a16:creationId xmlns="" xmlns:a16="http://schemas.microsoft.com/office/drawing/2014/main" id="{30196A17-A9D6-104D-B619-9AB7D91DB646}"/>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党的光辉历史</a:t>
              </a:r>
            </a:p>
          </p:txBody>
        </p:sp>
      </p:grpSp>
      <p:sp>
        <p:nvSpPr>
          <p:cNvPr id="9" name="圆角矩形 8">
            <a:extLst>
              <a:ext uri="{FF2B5EF4-FFF2-40B4-BE49-F238E27FC236}">
                <a16:creationId xmlns="" xmlns:a16="http://schemas.microsoft.com/office/drawing/2014/main" id="{B2787C2E-329D-7245-9AD7-5BDA95D7DF68}"/>
              </a:ext>
            </a:extLst>
          </p:cNvPr>
          <p:cNvSpPr/>
          <p:nvPr/>
        </p:nvSpPr>
        <p:spPr>
          <a:xfrm>
            <a:off x="874713" y="1890546"/>
            <a:ext cx="1558577" cy="1037052"/>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600" b="1" dirty="0">
                <a:solidFill>
                  <a:srgbClr val="C00000"/>
                </a:solidFill>
                <a:cs typeface="+mn-ea"/>
                <a:sym typeface="+mn-lt"/>
              </a:rPr>
              <a:t>1919-1949</a:t>
            </a:r>
            <a:endParaRPr kumimoji="1" lang="zh-CN" altLang="en-US" sz="1600" b="1" dirty="0">
              <a:solidFill>
                <a:srgbClr val="C00000"/>
              </a:solidFill>
              <a:cs typeface="+mn-ea"/>
              <a:sym typeface="+mn-lt"/>
            </a:endParaRPr>
          </a:p>
        </p:txBody>
      </p:sp>
      <p:grpSp>
        <p:nvGrpSpPr>
          <p:cNvPr id="2" name="组合 1">
            <a:extLst>
              <a:ext uri="{FF2B5EF4-FFF2-40B4-BE49-F238E27FC236}">
                <a16:creationId xmlns="" xmlns:a16="http://schemas.microsoft.com/office/drawing/2014/main" id="{37393A9A-0F1D-4545-845C-094E4ECCD232}"/>
              </a:ext>
            </a:extLst>
          </p:cNvPr>
          <p:cNvGrpSpPr/>
          <p:nvPr/>
        </p:nvGrpSpPr>
        <p:grpSpPr>
          <a:xfrm>
            <a:off x="2711194" y="1774817"/>
            <a:ext cx="8606093" cy="1268318"/>
            <a:chOff x="2711194" y="2365953"/>
            <a:chExt cx="8606093" cy="1268318"/>
          </a:xfrm>
        </p:grpSpPr>
        <p:sp>
          <p:nvSpPr>
            <p:cNvPr id="10" name="矩形 9">
              <a:extLst>
                <a:ext uri="{FF2B5EF4-FFF2-40B4-BE49-F238E27FC236}">
                  <a16:creationId xmlns="" xmlns:a16="http://schemas.microsoft.com/office/drawing/2014/main" id="{50355782-647C-1F43-9928-E749C79BE656}"/>
                </a:ext>
              </a:extLst>
            </p:cNvPr>
            <p:cNvSpPr/>
            <p:nvPr/>
          </p:nvSpPr>
          <p:spPr>
            <a:xfrm>
              <a:off x="2711194" y="2702862"/>
              <a:ext cx="8606093" cy="931409"/>
            </a:xfrm>
            <a:prstGeom prst="rect">
              <a:avLst/>
            </a:prstGeom>
          </p:spPr>
          <p:txBody>
            <a:bodyPr wrap="square" lIns="0" tIns="0" rIns="0" bIns="0">
              <a:spAutoFit/>
            </a:bodyPr>
            <a:lstStyle/>
            <a:p>
              <a:pPr algn="just" defTabSz="914400">
                <a:lnSpc>
                  <a:spcPct val="150000"/>
                </a:lnSpc>
                <a:defRPr/>
              </a:pPr>
              <a:r>
                <a:rPr lang="zh-CN" altLang="en-US" sz="1400" b="1" dirty="0">
                  <a:solidFill>
                    <a:srgbClr val="FFF9D2"/>
                  </a:solidFill>
                  <a:cs typeface="+mn-ea"/>
                  <a:sym typeface="+mn-lt"/>
                </a:rPr>
                <a:t>历史选择了中国共产党，这不是一句空话。</a:t>
              </a:r>
              <a:r>
                <a:rPr lang="en-US" altLang="zh-CN" sz="1400" b="1" dirty="0">
                  <a:solidFill>
                    <a:srgbClr val="FFF9D2"/>
                  </a:solidFill>
                  <a:cs typeface="+mn-ea"/>
                  <a:sym typeface="+mn-lt"/>
                </a:rPr>
                <a:t>1840</a:t>
              </a:r>
              <a:r>
                <a:rPr lang="zh-CN" altLang="en-US" sz="1400" b="1" dirty="0">
                  <a:solidFill>
                    <a:srgbClr val="FFF9D2"/>
                  </a:solidFill>
                  <a:cs typeface="+mn-ea"/>
                  <a:sym typeface="+mn-lt"/>
                </a:rPr>
                <a:t>年鸦片战争后，中国尝试过许多救亡图存之路，从太平天国、戊成变法到辛亥革命，从旧式农民起义到资产阶级改良运动，最后都走不通，只有中国共产党领导的革命事业成功了。说明中国共产党代表了人民的意愿和心声，顺应了历史的规律。</a:t>
              </a:r>
            </a:p>
          </p:txBody>
        </p:sp>
        <p:sp>
          <p:nvSpPr>
            <p:cNvPr id="11" name="文本框 10">
              <a:extLst>
                <a:ext uri="{FF2B5EF4-FFF2-40B4-BE49-F238E27FC236}">
                  <a16:creationId xmlns="" xmlns:a16="http://schemas.microsoft.com/office/drawing/2014/main" id="{DD8BB588-5314-C247-B407-959E12BEB42F}"/>
                </a:ext>
              </a:extLst>
            </p:cNvPr>
            <p:cNvSpPr txBox="1"/>
            <p:nvPr/>
          </p:nvSpPr>
          <p:spPr>
            <a:xfrm>
              <a:off x="2711195" y="2365953"/>
              <a:ext cx="7047515"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新民主主义革命时期</a:t>
              </a:r>
              <a:endParaRPr kumimoji="0" lang="zh-CN" altLang="en-US" sz="20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grpSp>
      <p:sp>
        <p:nvSpPr>
          <p:cNvPr id="12" name="圆角矩形 11">
            <a:extLst>
              <a:ext uri="{FF2B5EF4-FFF2-40B4-BE49-F238E27FC236}">
                <a16:creationId xmlns="" xmlns:a16="http://schemas.microsoft.com/office/drawing/2014/main" id="{E30473A3-F2B6-4544-BCB5-8136975B0AFB}"/>
              </a:ext>
            </a:extLst>
          </p:cNvPr>
          <p:cNvSpPr/>
          <p:nvPr/>
        </p:nvSpPr>
        <p:spPr>
          <a:xfrm>
            <a:off x="874713" y="3422466"/>
            <a:ext cx="1558577" cy="1037052"/>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600" b="1" dirty="0">
                <a:solidFill>
                  <a:srgbClr val="C00000"/>
                </a:solidFill>
                <a:cs typeface="+mn-ea"/>
                <a:sym typeface="+mn-lt"/>
              </a:rPr>
              <a:t>1949-1978</a:t>
            </a:r>
            <a:endParaRPr kumimoji="1" lang="zh-CN" altLang="en-US" sz="1600" b="1" dirty="0">
              <a:solidFill>
                <a:srgbClr val="C00000"/>
              </a:solidFill>
              <a:cs typeface="+mn-ea"/>
              <a:sym typeface="+mn-lt"/>
            </a:endParaRPr>
          </a:p>
        </p:txBody>
      </p:sp>
      <p:grpSp>
        <p:nvGrpSpPr>
          <p:cNvPr id="13" name="组合 12">
            <a:extLst>
              <a:ext uri="{FF2B5EF4-FFF2-40B4-BE49-F238E27FC236}">
                <a16:creationId xmlns="" xmlns:a16="http://schemas.microsoft.com/office/drawing/2014/main" id="{1C07627C-C807-4049-B34E-E6BF396E6D9C}"/>
              </a:ext>
            </a:extLst>
          </p:cNvPr>
          <p:cNvGrpSpPr/>
          <p:nvPr/>
        </p:nvGrpSpPr>
        <p:grpSpPr>
          <a:xfrm>
            <a:off x="2711194" y="3306737"/>
            <a:ext cx="8606093" cy="1268318"/>
            <a:chOff x="2711194" y="2365953"/>
            <a:chExt cx="8606093" cy="1268318"/>
          </a:xfrm>
        </p:grpSpPr>
        <p:sp>
          <p:nvSpPr>
            <p:cNvPr id="14" name="矩形 13">
              <a:extLst>
                <a:ext uri="{FF2B5EF4-FFF2-40B4-BE49-F238E27FC236}">
                  <a16:creationId xmlns="" xmlns:a16="http://schemas.microsoft.com/office/drawing/2014/main" id="{24AA55D9-C206-AC40-92DA-87439AFFB363}"/>
                </a:ext>
              </a:extLst>
            </p:cNvPr>
            <p:cNvSpPr/>
            <p:nvPr/>
          </p:nvSpPr>
          <p:spPr>
            <a:xfrm>
              <a:off x="2711194" y="2702862"/>
              <a:ext cx="8606093" cy="931409"/>
            </a:xfrm>
            <a:prstGeom prst="rect">
              <a:avLst/>
            </a:prstGeom>
          </p:spPr>
          <p:txBody>
            <a:bodyPr wrap="square" lIns="0" tIns="0" rIns="0" bIns="0">
              <a:spAutoFit/>
            </a:bodyPr>
            <a:lstStyle/>
            <a:p>
              <a:pPr algn="just" defTabSz="914400">
                <a:lnSpc>
                  <a:spcPct val="150000"/>
                </a:lnSpc>
                <a:defRPr/>
              </a:pPr>
              <a:r>
                <a:rPr lang="zh-CN" altLang="en-US" sz="1400" b="1" dirty="0">
                  <a:solidFill>
                    <a:srgbClr val="FFF9D2"/>
                  </a:solidFill>
                  <a:cs typeface="+mn-ea"/>
                  <a:sym typeface="+mn-lt"/>
                </a:rPr>
                <a:t>旧中国留下了</a:t>
              </a:r>
              <a:r>
                <a:rPr lang="en-US" altLang="zh-CN" sz="1400" b="1" dirty="0">
                  <a:solidFill>
                    <a:srgbClr val="FFF9D2"/>
                  </a:solidFill>
                  <a:cs typeface="+mn-ea"/>
                  <a:sym typeface="+mn-lt"/>
                </a:rPr>
                <a:t>-</a:t>
              </a:r>
              <a:r>
                <a:rPr lang="zh-CN" altLang="en-US" sz="1400" b="1" dirty="0">
                  <a:solidFill>
                    <a:srgbClr val="FFF9D2"/>
                  </a:solidFill>
                  <a:cs typeface="+mn-ea"/>
                  <a:sym typeface="+mn-lt"/>
                </a:rPr>
                <a:t>个经济凋敞、百废待兴的烂摊子。中国共产党顶住各种压力，领导中国人民，自力更生，艰苦奋斗，使中国从一个落后的农业国发展成具备独立、完整的工业体系的国家。这说明尽管社会主义道路是前无古人，充满着探索和艰辛，中国共产党有能力带领中国人民建设好新中国。</a:t>
              </a:r>
            </a:p>
          </p:txBody>
        </p:sp>
        <p:sp>
          <p:nvSpPr>
            <p:cNvPr id="15" name="文本框 14">
              <a:extLst>
                <a:ext uri="{FF2B5EF4-FFF2-40B4-BE49-F238E27FC236}">
                  <a16:creationId xmlns="" xmlns:a16="http://schemas.microsoft.com/office/drawing/2014/main" id="{F9F04394-069D-034C-AAAB-D15EDD0B9C52}"/>
                </a:ext>
              </a:extLst>
            </p:cNvPr>
            <p:cNvSpPr txBox="1"/>
            <p:nvPr/>
          </p:nvSpPr>
          <p:spPr>
            <a:xfrm>
              <a:off x="2711195" y="2365953"/>
              <a:ext cx="7047515"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社会主义革命和社会主义建设时期</a:t>
              </a:r>
              <a:endParaRPr kumimoji="0" lang="zh-CN" altLang="en-US" sz="20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grpSp>
      <p:sp>
        <p:nvSpPr>
          <p:cNvPr id="16" name="圆角矩形 15">
            <a:extLst>
              <a:ext uri="{FF2B5EF4-FFF2-40B4-BE49-F238E27FC236}">
                <a16:creationId xmlns="" xmlns:a16="http://schemas.microsoft.com/office/drawing/2014/main" id="{22FA1511-FCE8-5341-9DAD-75A3409FFA29}"/>
              </a:ext>
            </a:extLst>
          </p:cNvPr>
          <p:cNvSpPr/>
          <p:nvPr/>
        </p:nvSpPr>
        <p:spPr>
          <a:xfrm>
            <a:off x="874713" y="4954386"/>
            <a:ext cx="1558577" cy="1037052"/>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600" b="1" dirty="0">
                <a:solidFill>
                  <a:srgbClr val="C00000"/>
                </a:solidFill>
                <a:cs typeface="+mn-ea"/>
                <a:sym typeface="+mn-lt"/>
              </a:rPr>
              <a:t>19178-</a:t>
            </a:r>
            <a:r>
              <a:rPr kumimoji="1" lang="zh-CN" altLang="en-US" sz="1600" b="1" dirty="0">
                <a:solidFill>
                  <a:srgbClr val="C00000"/>
                </a:solidFill>
                <a:cs typeface="+mn-ea"/>
                <a:sym typeface="+mn-lt"/>
              </a:rPr>
              <a:t>至今</a:t>
            </a:r>
          </a:p>
        </p:txBody>
      </p:sp>
      <p:grpSp>
        <p:nvGrpSpPr>
          <p:cNvPr id="17" name="组合 16">
            <a:extLst>
              <a:ext uri="{FF2B5EF4-FFF2-40B4-BE49-F238E27FC236}">
                <a16:creationId xmlns="" xmlns:a16="http://schemas.microsoft.com/office/drawing/2014/main" id="{3BBA6D07-E06F-7141-8EAC-304C1F844C77}"/>
              </a:ext>
            </a:extLst>
          </p:cNvPr>
          <p:cNvGrpSpPr/>
          <p:nvPr/>
        </p:nvGrpSpPr>
        <p:grpSpPr>
          <a:xfrm>
            <a:off x="2711194" y="4838657"/>
            <a:ext cx="8606093" cy="1268318"/>
            <a:chOff x="2711194" y="2365953"/>
            <a:chExt cx="8606093" cy="1268318"/>
          </a:xfrm>
        </p:grpSpPr>
        <p:sp>
          <p:nvSpPr>
            <p:cNvPr id="18" name="矩形 17">
              <a:extLst>
                <a:ext uri="{FF2B5EF4-FFF2-40B4-BE49-F238E27FC236}">
                  <a16:creationId xmlns="" xmlns:a16="http://schemas.microsoft.com/office/drawing/2014/main" id="{6AFBCBFF-0C08-D843-BA55-D06C31223B84}"/>
                </a:ext>
              </a:extLst>
            </p:cNvPr>
            <p:cNvSpPr/>
            <p:nvPr/>
          </p:nvSpPr>
          <p:spPr>
            <a:xfrm>
              <a:off x="2711194" y="2702862"/>
              <a:ext cx="8606093" cy="931409"/>
            </a:xfrm>
            <a:prstGeom prst="rect">
              <a:avLst/>
            </a:prstGeom>
          </p:spPr>
          <p:txBody>
            <a:bodyPr wrap="square" lIns="0" tIns="0" rIns="0" bIns="0">
              <a:spAutoFit/>
            </a:bodyPr>
            <a:lstStyle/>
            <a:p>
              <a:pPr algn="just" defTabSz="914400">
                <a:lnSpc>
                  <a:spcPct val="150000"/>
                </a:lnSpc>
                <a:defRPr/>
              </a:pPr>
              <a:r>
                <a:rPr lang="zh-CN" altLang="en-US" sz="1400" b="1" dirty="0">
                  <a:solidFill>
                    <a:srgbClr val="FFF9D2"/>
                  </a:solidFill>
                  <a:cs typeface="+mn-ea"/>
                  <a:sym typeface="+mn-lt"/>
                </a:rPr>
                <a:t>中国要发展、生活要小康，就要回答好什么是社会主义，怎样建设社会主义的问题。</a:t>
              </a:r>
              <a:r>
                <a:rPr lang="en-US" altLang="zh-CN" sz="1400" b="1" dirty="0">
                  <a:solidFill>
                    <a:srgbClr val="FFF9D2"/>
                  </a:solidFill>
                  <a:cs typeface="+mn-ea"/>
                  <a:sym typeface="+mn-lt"/>
                </a:rPr>
                <a:t>2015</a:t>
              </a:r>
              <a:r>
                <a:rPr lang="zh-CN" altLang="en-US" sz="1400" b="1" dirty="0">
                  <a:solidFill>
                    <a:srgbClr val="FFF9D2"/>
                  </a:solidFill>
                  <a:cs typeface="+mn-ea"/>
                  <a:sym typeface="+mn-lt"/>
                </a:rPr>
                <a:t>年，我国经济总量超过</a:t>
              </a:r>
              <a:r>
                <a:rPr lang="en-US" altLang="zh-CN" sz="1400" b="1" dirty="0">
                  <a:solidFill>
                    <a:srgbClr val="FFF9D2"/>
                  </a:solidFill>
                  <a:cs typeface="+mn-ea"/>
                  <a:sym typeface="+mn-lt"/>
                </a:rPr>
                <a:t>67.67</a:t>
              </a:r>
              <a:r>
                <a:rPr lang="zh-CN" altLang="en-US" sz="1400" b="1" dirty="0">
                  <a:solidFill>
                    <a:srgbClr val="FFF9D2"/>
                  </a:solidFill>
                  <a:cs typeface="+mn-ea"/>
                  <a:sym typeface="+mn-lt"/>
                </a:rPr>
                <a:t>万亿元人民币，跃居世界第二，人民生活实现了从贫困到温饱再到总体小康的跨越。这就告诉我们，中国共产党成功开创了中国特色社会主义的伟大道路，从理论和实践上解决和回答了这个重大课题。</a:t>
              </a:r>
            </a:p>
          </p:txBody>
        </p:sp>
        <p:sp>
          <p:nvSpPr>
            <p:cNvPr id="19" name="文本框 18">
              <a:extLst>
                <a:ext uri="{FF2B5EF4-FFF2-40B4-BE49-F238E27FC236}">
                  <a16:creationId xmlns="" xmlns:a16="http://schemas.microsoft.com/office/drawing/2014/main" id="{678F0727-C9A9-D74D-B1E8-E0D17B66ABDF}"/>
                </a:ext>
              </a:extLst>
            </p:cNvPr>
            <p:cNvSpPr txBox="1"/>
            <p:nvPr/>
          </p:nvSpPr>
          <p:spPr>
            <a:xfrm>
              <a:off x="2711195" y="2365953"/>
              <a:ext cx="7047515"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改革开放和社会主义现代化建设时期</a:t>
              </a:r>
              <a:endParaRPr kumimoji="0" lang="zh-CN" altLang="en-US" sz="20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grpSp>
    </p:spTree>
    <p:extLst>
      <p:ext uri="{BB962C8B-B14F-4D97-AF65-F5344CB8AC3E}">
        <p14:creationId xmlns:p14="http://schemas.microsoft.com/office/powerpoint/2010/main" xmlns="" val="2472234728"/>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dissolve">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1+#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58234C65-99B8-E142-99A5-4593FA4C10B5}"/>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452695F1-8622-7943-9FD7-187485965DF6}"/>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03</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5D12BD07-6858-C341-9C1B-8E8919A9E857}"/>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党的光辉历史</a:t>
              </a:r>
            </a:p>
          </p:txBody>
        </p:sp>
      </p:grpSp>
      <p:sp>
        <p:nvSpPr>
          <p:cNvPr id="6" name="文本框 5">
            <a:extLst>
              <a:ext uri="{FF2B5EF4-FFF2-40B4-BE49-F238E27FC236}">
                <a16:creationId xmlns="" xmlns:a16="http://schemas.microsoft.com/office/drawing/2014/main" id="{E0B71E39-1BB8-DB4A-8E58-486996FE4D2D}"/>
              </a:ext>
            </a:extLst>
          </p:cNvPr>
          <p:cNvSpPr txBox="1"/>
          <p:nvPr/>
        </p:nvSpPr>
        <p:spPr>
          <a:xfrm>
            <a:off x="874713" y="2102244"/>
            <a:ext cx="7047515" cy="369332"/>
          </a:xfrm>
          <a:prstGeom prst="rect">
            <a:avLst/>
          </a:prstGeom>
          <a:noFill/>
        </p:spPr>
        <p:txBody>
          <a:bodyPr wrap="square" lIns="0" tIns="0" rIns="0" bIns="0" rtlCol="0">
            <a:spAutoFit/>
          </a:bodyPr>
          <a:lstStyle/>
          <a:p>
            <a:pPr lvl="0" defTabSz="914400">
              <a:defRPr/>
            </a:pPr>
            <a:r>
              <a:rPr lang="zh-CN" altLang="en-US" sz="2400" dirty="0">
                <a:gradFill>
                  <a:gsLst>
                    <a:gs pos="0">
                      <a:srgbClr val="FFE285"/>
                    </a:gs>
                    <a:gs pos="99000">
                      <a:srgbClr val="FAEED8"/>
                    </a:gs>
                  </a:gsLst>
                  <a:lin ang="16200000" scaled="1"/>
                </a:gradFill>
                <a:cs typeface="+mn-ea"/>
                <a:sym typeface="+mn-lt"/>
              </a:rPr>
              <a:t>中国共产党名称由来</a:t>
            </a:r>
            <a:endParaRPr kumimoji="0" lang="zh-CN" altLang="en-US" sz="24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sp>
        <p:nvSpPr>
          <p:cNvPr id="7" name="矩形 6">
            <a:extLst>
              <a:ext uri="{FF2B5EF4-FFF2-40B4-BE49-F238E27FC236}">
                <a16:creationId xmlns="" xmlns:a16="http://schemas.microsoft.com/office/drawing/2014/main" id="{F63F1F4E-887B-0240-A791-CE7B37B97784}"/>
              </a:ext>
            </a:extLst>
          </p:cNvPr>
          <p:cNvSpPr/>
          <p:nvPr/>
        </p:nvSpPr>
        <p:spPr>
          <a:xfrm>
            <a:off x="874714" y="2686408"/>
            <a:ext cx="6171545" cy="3231654"/>
          </a:xfrm>
          <a:prstGeom prst="rect">
            <a:avLst/>
          </a:prstGeom>
        </p:spPr>
        <p:txBody>
          <a:bodyPr wrap="square" lIns="0" tIns="0" rIns="0" bIns="0">
            <a:spAutoFit/>
          </a:bodyPr>
          <a:lstStyle/>
          <a:p>
            <a:pPr defTabSz="914400">
              <a:lnSpc>
                <a:spcPct val="150000"/>
              </a:lnSpc>
              <a:defRPr/>
            </a:pPr>
            <a:r>
              <a:rPr lang="en-US" altLang="zh-CN" sz="1400" b="1" dirty="0">
                <a:solidFill>
                  <a:srgbClr val="FFF9D2"/>
                </a:solidFill>
                <a:cs typeface="+mn-ea"/>
                <a:sym typeface="+mn-lt"/>
              </a:rPr>
              <a:t>1920</a:t>
            </a:r>
            <a:r>
              <a:rPr lang="zh-CN" altLang="en-US" sz="1400" b="1" dirty="0">
                <a:solidFill>
                  <a:srgbClr val="FFF9D2"/>
                </a:solidFill>
                <a:cs typeface="+mn-ea"/>
                <a:sym typeface="+mn-lt"/>
              </a:rPr>
              <a:t>年</a:t>
            </a:r>
            <a:r>
              <a:rPr lang="en-US" altLang="zh-CN" sz="1400" b="1" dirty="0">
                <a:solidFill>
                  <a:srgbClr val="FFF9D2"/>
                </a:solidFill>
                <a:cs typeface="+mn-ea"/>
                <a:sym typeface="+mn-lt"/>
              </a:rPr>
              <a:t>8</a:t>
            </a:r>
            <a:r>
              <a:rPr lang="zh-CN" altLang="en-US" sz="1400" b="1" dirty="0">
                <a:solidFill>
                  <a:srgbClr val="FFF9D2"/>
                </a:solidFill>
                <a:cs typeface="+mn-ea"/>
                <a:sym typeface="+mn-lt"/>
              </a:rPr>
              <a:t>月，陈独秀在上海发起成立了中国共党的第一个早 期组织</a:t>
            </a:r>
            <a:r>
              <a:rPr lang="en-US" altLang="zh-CN" sz="1400" b="1" dirty="0">
                <a:solidFill>
                  <a:srgbClr val="FFF9D2"/>
                </a:solidFill>
                <a:cs typeface="+mn-ea"/>
                <a:sym typeface="+mn-lt"/>
              </a:rPr>
              <a:t>.1920</a:t>
            </a:r>
            <a:r>
              <a:rPr lang="zh-CN" altLang="en-US" sz="1400" b="1" dirty="0">
                <a:solidFill>
                  <a:srgbClr val="FFF9D2"/>
                </a:solidFill>
                <a:cs typeface="+mn-ea"/>
                <a:sym typeface="+mn-lt"/>
              </a:rPr>
              <a:t>年</a:t>
            </a:r>
            <a:r>
              <a:rPr lang="en-US" altLang="zh-CN" sz="1400" b="1" dirty="0">
                <a:solidFill>
                  <a:srgbClr val="FFF9D2"/>
                </a:solidFill>
                <a:cs typeface="+mn-ea"/>
                <a:sym typeface="+mn-lt"/>
              </a:rPr>
              <a:t>9</a:t>
            </a:r>
            <a:r>
              <a:rPr lang="zh-CN" altLang="en-US" sz="1400" b="1" dirty="0">
                <a:solidFill>
                  <a:srgbClr val="FFF9D2"/>
                </a:solidFill>
                <a:cs typeface="+mn-ea"/>
                <a:sym typeface="+mn-lt"/>
              </a:rPr>
              <a:t>月</a:t>
            </a:r>
            <a:r>
              <a:rPr lang="en-US" altLang="zh-CN" sz="1400" b="1" dirty="0">
                <a:solidFill>
                  <a:srgbClr val="FFF9D2"/>
                </a:solidFill>
                <a:cs typeface="+mn-ea"/>
                <a:sym typeface="+mn-lt"/>
              </a:rPr>
              <a:t>1</a:t>
            </a:r>
            <a:r>
              <a:rPr lang="zh-CN" altLang="en-US" sz="1400" b="1" dirty="0">
                <a:solidFill>
                  <a:srgbClr val="FFF9D2"/>
                </a:solidFill>
                <a:cs typeface="+mn-ea"/>
                <a:sym typeface="+mn-lt"/>
              </a:rPr>
              <a:t>日，陈独秀在</a:t>
            </a:r>
            <a:r>
              <a:rPr lang="en-US" altLang="zh-CN" sz="1400" b="1" dirty="0">
                <a:solidFill>
                  <a:srgbClr val="FFF9D2"/>
                </a:solidFill>
                <a:cs typeface="+mn-ea"/>
                <a:sym typeface="+mn-lt"/>
              </a:rPr>
              <a:t>《</a:t>
            </a:r>
            <a:r>
              <a:rPr lang="zh-CN" altLang="en-US" sz="1400" b="1" dirty="0">
                <a:solidFill>
                  <a:srgbClr val="FFF9D2"/>
                </a:solidFill>
                <a:cs typeface="+mn-ea"/>
                <a:sym typeface="+mn-lt"/>
              </a:rPr>
              <a:t>新汽年</a:t>
            </a:r>
            <a:r>
              <a:rPr lang="en-US" altLang="zh-CN" sz="1400" b="1" dirty="0">
                <a:solidFill>
                  <a:srgbClr val="FFF9D2"/>
                </a:solidFill>
                <a:cs typeface="+mn-ea"/>
                <a:sym typeface="+mn-lt"/>
              </a:rPr>
              <a:t>》</a:t>
            </a:r>
            <a:r>
              <a:rPr lang="zh-CN" altLang="en-US" sz="1400" b="1" dirty="0">
                <a:solidFill>
                  <a:srgbClr val="FFF9D2"/>
                </a:solidFill>
                <a:cs typeface="+mn-ea"/>
                <a:sym typeface="+mn-lt"/>
              </a:rPr>
              <a:t>发表的</a:t>
            </a:r>
            <a:r>
              <a:rPr lang="en-US" altLang="zh-CN" sz="1400" b="1" dirty="0">
                <a:solidFill>
                  <a:srgbClr val="FFF9D2"/>
                </a:solidFill>
                <a:cs typeface="+mn-ea"/>
                <a:sym typeface="+mn-lt"/>
              </a:rPr>
              <a:t>《</a:t>
            </a:r>
            <a:r>
              <a:rPr lang="zh-CN" altLang="en-US" sz="1400" b="1" dirty="0">
                <a:solidFill>
                  <a:srgbClr val="FFF9D2"/>
                </a:solidFill>
                <a:cs typeface="+mn-ea"/>
                <a:sym typeface="+mn-lt"/>
              </a:rPr>
              <a:t>对于时局之我见</a:t>
            </a:r>
            <a:r>
              <a:rPr lang="en-US" altLang="zh-CN" sz="1400" b="1" dirty="0">
                <a:solidFill>
                  <a:srgbClr val="FFF9D2"/>
                </a:solidFill>
                <a:cs typeface="+mn-ea"/>
                <a:sym typeface="+mn-lt"/>
              </a:rPr>
              <a:t>》</a:t>
            </a:r>
            <a:r>
              <a:rPr lang="zh-CN" altLang="en-US" sz="1400" b="1" dirty="0">
                <a:solidFill>
                  <a:srgbClr val="FFF9D2"/>
                </a:solidFill>
                <a:cs typeface="+mn-ea"/>
                <a:sym typeface="+mn-lt"/>
              </a:rPr>
              <a:t>一文中，曾称“吾党</a:t>
            </a:r>
            <a:r>
              <a:rPr lang="en-US" altLang="zh-CN" sz="1400" b="1" dirty="0">
                <a:solidFill>
                  <a:srgbClr val="FFF9D2"/>
                </a:solidFill>
                <a:cs typeface="+mn-ea"/>
                <a:sym typeface="+mn-lt"/>
              </a:rPr>
              <a:t>"</a:t>
            </a:r>
            <a:r>
              <a:rPr lang="zh-CN" altLang="en-US" sz="1400" b="1" dirty="0">
                <a:solidFill>
                  <a:srgbClr val="FFF9D2"/>
                </a:solidFill>
                <a:cs typeface="+mn-ea"/>
                <a:sym typeface="+mn-lt"/>
              </a:rPr>
              <a:t>为“社会党”，后来才改称为“共产党”。最早提出“中国共产党</a:t>
            </a:r>
            <a:r>
              <a:rPr lang="en-US" altLang="zh-CN" sz="1400" b="1" dirty="0">
                <a:solidFill>
                  <a:srgbClr val="FFF9D2"/>
                </a:solidFill>
                <a:cs typeface="+mn-ea"/>
                <a:sym typeface="+mn-lt"/>
              </a:rPr>
              <a:t>"</a:t>
            </a:r>
            <a:r>
              <a:rPr lang="zh-CN" altLang="en-US" sz="1400" b="1" dirty="0">
                <a:solidFill>
                  <a:srgbClr val="FFF9D2"/>
                </a:solidFill>
                <a:cs typeface="+mn-ea"/>
                <a:sym typeface="+mn-lt"/>
              </a:rPr>
              <a:t>这一名称的是蔡和森，</a:t>
            </a:r>
            <a:r>
              <a:rPr lang="en-US" altLang="zh-CN" sz="1400" b="1" dirty="0">
                <a:solidFill>
                  <a:srgbClr val="FFF9D2"/>
                </a:solidFill>
                <a:cs typeface="+mn-ea"/>
                <a:sym typeface="+mn-lt"/>
              </a:rPr>
              <a:t>1920</a:t>
            </a:r>
            <a:r>
              <a:rPr lang="zh-CN" altLang="en-US" sz="1400" b="1" dirty="0">
                <a:solidFill>
                  <a:srgbClr val="FFF9D2"/>
                </a:solidFill>
                <a:cs typeface="+mn-ea"/>
                <a:sym typeface="+mn-lt"/>
              </a:rPr>
              <a:t>年</a:t>
            </a:r>
            <a:r>
              <a:rPr lang="en-US" altLang="zh-CN" sz="1400" b="1" dirty="0">
                <a:solidFill>
                  <a:srgbClr val="FFF9D2"/>
                </a:solidFill>
                <a:cs typeface="+mn-ea"/>
                <a:sym typeface="+mn-lt"/>
              </a:rPr>
              <a:t>8</a:t>
            </a:r>
            <a:r>
              <a:rPr lang="zh-CN" altLang="en-US" sz="1400" b="1" dirty="0">
                <a:solidFill>
                  <a:srgbClr val="FFF9D2"/>
                </a:solidFill>
                <a:cs typeface="+mn-ea"/>
                <a:sym typeface="+mn-lt"/>
              </a:rPr>
              <a:t>月</a:t>
            </a:r>
            <a:r>
              <a:rPr lang="en-US" altLang="zh-CN" sz="1400" b="1" dirty="0">
                <a:solidFill>
                  <a:srgbClr val="FFF9D2"/>
                </a:solidFill>
                <a:cs typeface="+mn-ea"/>
                <a:sym typeface="+mn-lt"/>
              </a:rPr>
              <a:t>13</a:t>
            </a:r>
            <a:r>
              <a:rPr lang="zh-CN" altLang="en-US" sz="1400" b="1" dirty="0">
                <a:solidFill>
                  <a:srgbClr val="FFF9D2"/>
                </a:solidFill>
                <a:cs typeface="+mn-ea"/>
                <a:sym typeface="+mn-lt"/>
              </a:rPr>
              <a:t>日和</a:t>
            </a:r>
            <a:r>
              <a:rPr lang="en-US" altLang="zh-CN" sz="1400" b="1" dirty="0">
                <a:solidFill>
                  <a:srgbClr val="FFF9D2"/>
                </a:solidFill>
                <a:cs typeface="+mn-ea"/>
                <a:sym typeface="+mn-lt"/>
              </a:rPr>
              <a:t>9</a:t>
            </a:r>
            <a:r>
              <a:rPr lang="zh-CN" altLang="en-US" sz="1400" b="1" dirty="0">
                <a:solidFill>
                  <a:srgbClr val="FFF9D2"/>
                </a:solidFill>
                <a:cs typeface="+mn-ea"/>
                <a:sym typeface="+mn-lt"/>
              </a:rPr>
              <a:t>月</a:t>
            </a:r>
            <a:r>
              <a:rPr lang="en-US" altLang="zh-CN" sz="1400" b="1" dirty="0">
                <a:solidFill>
                  <a:srgbClr val="FFF9D2"/>
                </a:solidFill>
                <a:cs typeface="+mn-ea"/>
                <a:sym typeface="+mn-lt"/>
              </a:rPr>
              <a:t>16</a:t>
            </a:r>
            <a:r>
              <a:rPr lang="zh-CN" altLang="en-US" sz="1400" b="1" dirty="0">
                <a:solidFill>
                  <a:srgbClr val="FFF9D2"/>
                </a:solidFill>
                <a:cs typeface="+mn-ea"/>
                <a:sym typeface="+mn-lt"/>
              </a:rPr>
              <a:t>日，正在留法勤工俭学的他，在给毛泽东写的两封信中，详细地研讨了共产党问题。他提出</a:t>
            </a:r>
            <a:r>
              <a:rPr lang="en-US" altLang="zh-CN" sz="1400" b="1" dirty="0">
                <a:solidFill>
                  <a:srgbClr val="FFF9D2"/>
                </a:solidFill>
                <a:cs typeface="+mn-ea"/>
                <a:sym typeface="+mn-lt"/>
              </a:rPr>
              <a:t>:“</a:t>
            </a:r>
            <a:r>
              <a:rPr lang="zh-CN" altLang="en-US" sz="1400" b="1" dirty="0">
                <a:solidFill>
                  <a:srgbClr val="FFF9D2"/>
                </a:solidFill>
                <a:cs typeface="+mn-ea"/>
                <a:sym typeface="+mn-lt"/>
              </a:rPr>
              <a:t>先要组织党一 共产党， 因为它是革命运动的发动者、宣传者、先锋队、作战部。”他在对西欧各国共产党特别是俄国共产党考察的基础上，提出了具体的建党步骤，其中包括“明目张胆正式成立一个中国共产党</a:t>
            </a:r>
            <a:r>
              <a:rPr lang="en-US" altLang="zh-CN" sz="1400" b="1" dirty="0">
                <a:solidFill>
                  <a:srgbClr val="FFF9D2"/>
                </a:solidFill>
                <a:cs typeface="+mn-ea"/>
                <a:sym typeface="+mn-lt"/>
              </a:rPr>
              <a:t>" </a:t>
            </a:r>
            <a:r>
              <a:rPr lang="zh-CN" altLang="en-US" sz="1400" b="1" dirty="0">
                <a:solidFill>
                  <a:srgbClr val="FFF9D2"/>
                </a:solidFill>
                <a:cs typeface="+mn-ea"/>
                <a:sym typeface="+mn-lt"/>
              </a:rPr>
              <a:t>。在此前后，陈独秀在上海，李大钊、张申府在北京也通过信函讨论了党的名称问题，决定采用“共产党</a:t>
            </a:r>
            <a:r>
              <a:rPr lang="en-US" altLang="zh-CN" sz="1400" b="1" dirty="0">
                <a:solidFill>
                  <a:srgbClr val="FFF9D2"/>
                </a:solidFill>
                <a:cs typeface="+mn-ea"/>
                <a:sym typeface="+mn-lt"/>
              </a:rPr>
              <a:t>"</a:t>
            </a:r>
            <a:r>
              <a:rPr lang="zh-CN" altLang="en-US" sz="1400" b="1" dirty="0">
                <a:solidFill>
                  <a:srgbClr val="FFF9D2"/>
                </a:solidFill>
                <a:cs typeface="+mn-ea"/>
                <a:sym typeface="+mn-lt"/>
              </a:rPr>
              <a:t>作为中国无产阶级政党的名称。</a:t>
            </a:r>
          </a:p>
        </p:txBody>
      </p:sp>
      <p:pic>
        <p:nvPicPr>
          <p:cNvPr id="2050" name="Picture 2">
            <a:extLst>
              <a:ext uri="{FF2B5EF4-FFF2-40B4-BE49-F238E27FC236}">
                <a16:creationId xmlns="" xmlns:a16="http://schemas.microsoft.com/office/drawing/2014/main" id="{33FF76D8-6B72-A841-92A2-C06A0C392473}"/>
              </a:ext>
            </a:extLst>
          </p:cNvPr>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7342094" y="2286910"/>
            <a:ext cx="366591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55938208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50"/>
                                        </p:tgtEl>
                                        <p:attrNameLst>
                                          <p:attrName>style.visibility</p:attrName>
                                        </p:attrNameLst>
                                      </p:cBhvr>
                                      <p:to>
                                        <p:strVal val="visible"/>
                                      </p:to>
                                    </p:set>
                                    <p:anim calcmode="lin" valueType="num">
                                      <p:cBhvr additive="base">
                                        <p:cTn id="18" dur="500" fill="hold"/>
                                        <p:tgtEl>
                                          <p:spTgt spid="2050"/>
                                        </p:tgtEl>
                                        <p:attrNameLst>
                                          <p:attrName>ppt_x</p:attrName>
                                        </p:attrNameLst>
                                      </p:cBhvr>
                                      <p:tavLst>
                                        <p:tav tm="0">
                                          <p:val>
                                            <p:strVal val="#ppt_x"/>
                                          </p:val>
                                        </p:tav>
                                        <p:tav tm="100000">
                                          <p:val>
                                            <p:strVal val="#ppt_x"/>
                                          </p:val>
                                        </p:tav>
                                      </p:tavLst>
                                    </p:anim>
                                    <p:anim calcmode="lin" valueType="num">
                                      <p:cBhvr additive="base">
                                        <p:cTn id="19"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591B39EA-8D8E-3D4D-B3EE-A4BDBC93FD9B}"/>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8E522CFE-2327-5C42-B28F-173A60BA2C72}"/>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03</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4A037D47-E04F-AC4D-B78D-7C6BF60A8CC7}"/>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党的光辉历史</a:t>
              </a:r>
            </a:p>
          </p:txBody>
        </p:sp>
      </p:grpSp>
      <p:sp>
        <p:nvSpPr>
          <p:cNvPr id="6" name="文本框 5">
            <a:extLst>
              <a:ext uri="{FF2B5EF4-FFF2-40B4-BE49-F238E27FC236}">
                <a16:creationId xmlns="" xmlns:a16="http://schemas.microsoft.com/office/drawing/2014/main" id="{30665FB8-2BB4-5D48-8072-2836DE3127B6}"/>
              </a:ext>
            </a:extLst>
          </p:cNvPr>
          <p:cNvSpPr txBox="1"/>
          <p:nvPr/>
        </p:nvSpPr>
        <p:spPr>
          <a:xfrm>
            <a:off x="874713" y="2102244"/>
            <a:ext cx="7047515" cy="369332"/>
          </a:xfrm>
          <a:prstGeom prst="rect">
            <a:avLst/>
          </a:prstGeom>
          <a:noFill/>
        </p:spPr>
        <p:txBody>
          <a:bodyPr wrap="square" lIns="0" tIns="0" rIns="0" bIns="0" rtlCol="0">
            <a:spAutoFit/>
          </a:bodyPr>
          <a:lstStyle/>
          <a:p>
            <a:pPr lvl="0" defTabSz="914400">
              <a:defRPr/>
            </a:pPr>
            <a:r>
              <a:rPr lang="zh-CN" altLang="en-US" sz="2400" dirty="0">
                <a:gradFill>
                  <a:gsLst>
                    <a:gs pos="0">
                      <a:srgbClr val="FFE285"/>
                    </a:gs>
                    <a:gs pos="99000">
                      <a:srgbClr val="FAEED8"/>
                    </a:gs>
                  </a:gsLst>
                  <a:lin ang="16200000" scaled="1"/>
                </a:gradFill>
                <a:cs typeface="+mn-ea"/>
                <a:sym typeface="+mn-lt"/>
              </a:rPr>
              <a:t>中国共产党的成立</a:t>
            </a:r>
            <a:endParaRPr kumimoji="0" lang="zh-CN" altLang="en-US" sz="24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sp>
        <p:nvSpPr>
          <p:cNvPr id="7" name="矩形 6">
            <a:extLst>
              <a:ext uri="{FF2B5EF4-FFF2-40B4-BE49-F238E27FC236}">
                <a16:creationId xmlns="" xmlns:a16="http://schemas.microsoft.com/office/drawing/2014/main" id="{1293FB44-D83F-D241-BABA-8EDAA79E5C9A}"/>
              </a:ext>
            </a:extLst>
          </p:cNvPr>
          <p:cNvSpPr/>
          <p:nvPr/>
        </p:nvSpPr>
        <p:spPr>
          <a:xfrm>
            <a:off x="874714" y="2686408"/>
            <a:ext cx="5781580" cy="3016210"/>
          </a:xfrm>
          <a:prstGeom prst="rect">
            <a:avLst/>
          </a:prstGeom>
        </p:spPr>
        <p:txBody>
          <a:bodyPr wrap="square" lIns="0" tIns="0" rIns="0" bIns="0">
            <a:spAutoFit/>
          </a:bodyPr>
          <a:lstStyle/>
          <a:p>
            <a:pPr marL="285750" indent="-285750" defTabSz="914400">
              <a:lnSpc>
                <a:spcPct val="200000"/>
              </a:lnSpc>
              <a:buFont typeface="Arial" panose="020B0604020202020204" pitchFamily="34" charset="0"/>
              <a:buChar char="•"/>
              <a:defRPr/>
            </a:pPr>
            <a:r>
              <a:rPr lang="en-US" altLang="zh-CN" sz="1400" b="1" dirty="0">
                <a:solidFill>
                  <a:srgbClr val="FFF9D2"/>
                </a:solidFill>
                <a:cs typeface="+mn-ea"/>
                <a:sym typeface="+mn-lt"/>
              </a:rPr>
              <a:t>1920</a:t>
            </a:r>
            <a:r>
              <a:rPr lang="zh-CN" altLang="en-US" sz="1400" b="1" dirty="0">
                <a:solidFill>
                  <a:srgbClr val="FFF9D2"/>
                </a:solidFill>
                <a:cs typeface="+mn-ea"/>
                <a:sym typeface="+mn-lt"/>
              </a:rPr>
              <a:t>年</a:t>
            </a:r>
            <a:r>
              <a:rPr lang="en-US" altLang="zh-CN" sz="1400" b="1" dirty="0">
                <a:solidFill>
                  <a:srgbClr val="FFF9D2"/>
                </a:solidFill>
                <a:cs typeface="+mn-ea"/>
                <a:sym typeface="+mn-lt"/>
              </a:rPr>
              <a:t>8</a:t>
            </a:r>
            <a:r>
              <a:rPr lang="zh-CN" altLang="en-US" sz="1400" b="1" dirty="0">
                <a:solidFill>
                  <a:srgbClr val="FFF9D2"/>
                </a:solidFill>
                <a:cs typeface="+mn-ea"/>
                <a:sym typeface="+mn-lt"/>
              </a:rPr>
              <a:t>月，上海共产党发起组建立，成为各地建党活动的联络中心。</a:t>
            </a:r>
          </a:p>
          <a:p>
            <a:pPr marL="285750" indent="-285750" defTabSz="914400">
              <a:lnSpc>
                <a:spcPct val="200000"/>
              </a:lnSpc>
              <a:buFont typeface="Arial" panose="020B0604020202020204" pitchFamily="34" charset="0"/>
              <a:buChar char="•"/>
              <a:defRPr/>
            </a:pPr>
            <a:r>
              <a:rPr lang="en-US" altLang="zh-CN" sz="1400" b="1" dirty="0">
                <a:solidFill>
                  <a:srgbClr val="FFF9D2"/>
                </a:solidFill>
                <a:cs typeface="+mn-ea"/>
                <a:sym typeface="+mn-lt"/>
              </a:rPr>
              <a:t>1920</a:t>
            </a:r>
            <a:r>
              <a:rPr lang="zh-CN" altLang="en-US" sz="1400" b="1" dirty="0">
                <a:solidFill>
                  <a:srgbClr val="FFF9D2"/>
                </a:solidFill>
                <a:cs typeface="+mn-ea"/>
                <a:sym typeface="+mn-lt"/>
              </a:rPr>
              <a:t>年秋，董必武、陈潭秋、包惠僧等成立武汉共产党早期组织。</a:t>
            </a:r>
          </a:p>
          <a:p>
            <a:pPr marL="285750" indent="-285750" defTabSz="914400">
              <a:lnSpc>
                <a:spcPct val="200000"/>
              </a:lnSpc>
              <a:buFont typeface="Arial" panose="020B0604020202020204" pitchFamily="34" charset="0"/>
              <a:buChar char="•"/>
              <a:defRPr/>
            </a:pPr>
            <a:r>
              <a:rPr lang="zh-CN" altLang="en-US" sz="1400" b="1" dirty="0">
                <a:solidFill>
                  <a:srgbClr val="FFF9D2"/>
                </a:solidFill>
                <a:cs typeface="+mn-ea"/>
                <a:sym typeface="+mn-lt"/>
              </a:rPr>
              <a:t>同年秋，毛泽东、何叔衡等在湖南组建共产党早期组织。</a:t>
            </a:r>
          </a:p>
          <a:p>
            <a:pPr marL="285750" indent="-285750" defTabSz="914400">
              <a:lnSpc>
                <a:spcPct val="200000"/>
              </a:lnSpc>
              <a:buFont typeface="Arial" panose="020B0604020202020204" pitchFamily="34" charset="0"/>
              <a:buChar char="•"/>
              <a:defRPr/>
            </a:pPr>
            <a:r>
              <a:rPr lang="zh-CN" altLang="en-US" sz="1400" b="1" dirty="0">
                <a:solidFill>
                  <a:srgbClr val="FFF9D2"/>
                </a:solidFill>
                <a:cs typeface="+mn-ea"/>
                <a:sym typeface="+mn-lt"/>
              </a:rPr>
              <a:t>王尽美、邓恩铭等在山东建立共产党早期组织。</a:t>
            </a:r>
          </a:p>
          <a:p>
            <a:pPr marL="285750" indent="-285750" defTabSz="914400">
              <a:lnSpc>
                <a:spcPct val="200000"/>
              </a:lnSpc>
              <a:buFont typeface="Arial" panose="020B0604020202020204" pitchFamily="34" charset="0"/>
              <a:buChar char="•"/>
              <a:defRPr/>
            </a:pPr>
            <a:r>
              <a:rPr lang="zh-CN" altLang="en-US" sz="1400" b="1" dirty="0">
                <a:solidFill>
                  <a:srgbClr val="FFF9D2"/>
                </a:solidFill>
                <a:cs typeface="+mn-ea"/>
                <a:sym typeface="+mn-lt"/>
              </a:rPr>
              <a:t>同年冬，施存统、周佛海等在日本东京建立旅日共产党早期组织。</a:t>
            </a:r>
          </a:p>
          <a:p>
            <a:pPr marL="285750" indent="-285750" defTabSz="914400">
              <a:lnSpc>
                <a:spcPct val="200000"/>
              </a:lnSpc>
              <a:buFont typeface="Arial" panose="020B0604020202020204" pitchFamily="34" charset="0"/>
              <a:buChar char="•"/>
              <a:defRPr/>
            </a:pPr>
            <a:r>
              <a:rPr lang="en-US" altLang="zh-CN" sz="1400" b="1" dirty="0">
                <a:solidFill>
                  <a:srgbClr val="FFF9D2"/>
                </a:solidFill>
                <a:cs typeface="+mn-ea"/>
                <a:sym typeface="+mn-lt"/>
              </a:rPr>
              <a:t>1921</a:t>
            </a:r>
            <a:r>
              <a:rPr lang="zh-CN" altLang="en-US" sz="1400" b="1" dirty="0">
                <a:solidFill>
                  <a:srgbClr val="FFF9D2"/>
                </a:solidFill>
                <a:cs typeface="+mn-ea"/>
                <a:sym typeface="+mn-lt"/>
              </a:rPr>
              <a:t>年春，广州建立共产党小组</a:t>
            </a:r>
            <a:r>
              <a:rPr lang="en-US" altLang="zh-CN" sz="1400" b="1" dirty="0">
                <a:solidFill>
                  <a:srgbClr val="FFF9D2"/>
                </a:solidFill>
                <a:cs typeface="+mn-ea"/>
                <a:sym typeface="+mn-lt"/>
              </a:rPr>
              <a:t>;</a:t>
            </a:r>
          </a:p>
          <a:p>
            <a:pPr marL="285750" indent="-285750" defTabSz="914400">
              <a:lnSpc>
                <a:spcPct val="200000"/>
              </a:lnSpc>
              <a:buFont typeface="Arial" panose="020B0604020202020204" pitchFamily="34" charset="0"/>
              <a:buChar char="•"/>
              <a:defRPr/>
            </a:pPr>
            <a:r>
              <a:rPr lang="zh-CN" altLang="en-US" sz="1400" b="1" dirty="0">
                <a:solidFill>
                  <a:srgbClr val="FFF9D2"/>
                </a:solidFill>
                <a:cs typeface="+mn-ea"/>
                <a:sym typeface="+mn-lt"/>
              </a:rPr>
              <a:t>同年春，在法国的中国留学生也建立了旅欧共产党小组</a:t>
            </a:r>
            <a:r>
              <a:rPr lang="en-US" altLang="zh-CN" sz="1400" b="1" dirty="0">
                <a:solidFill>
                  <a:srgbClr val="FFF9D2"/>
                </a:solidFill>
                <a:cs typeface="+mn-ea"/>
                <a:sym typeface="+mn-lt"/>
              </a:rPr>
              <a:t>;</a:t>
            </a:r>
            <a:endParaRPr lang="zh-CN" altLang="en-US" sz="1400" b="1" dirty="0">
              <a:solidFill>
                <a:srgbClr val="FFF9D2"/>
              </a:solidFill>
              <a:cs typeface="+mn-ea"/>
              <a:sym typeface="+mn-lt"/>
            </a:endParaRPr>
          </a:p>
        </p:txBody>
      </p:sp>
      <p:sp>
        <p:nvSpPr>
          <p:cNvPr id="9" name="圆角矩形 8">
            <a:extLst>
              <a:ext uri="{FF2B5EF4-FFF2-40B4-BE49-F238E27FC236}">
                <a16:creationId xmlns="" xmlns:a16="http://schemas.microsoft.com/office/drawing/2014/main" id="{F89C8952-345B-F243-83F7-CF4A954476A3}"/>
              </a:ext>
            </a:extLst>
          </p:cNvPr>
          <p:cNvSpPr/>
          <p:nvPr/>
        </p:nvSpPr>
        <p:spPr>
          <a:xfrm>
            <a:off x="7142939" y="1976191"/>
            <a:ext cx="4004673" cy="710217"/>
          </a:xfrm>
          <a:prstGeom prst="roundRect">
            <a:avLst>
              <a:gd name="adj" fmla="val 0"/>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b="1" dirty="0">
                <a:solidFill>
                  <a:srgbClr val="C00000"/>
                </a:solidFill>
                <a:cs typeface="+mn-ea"/>
                <a:sym typeface="+mn-lt"/>
              </a:rPr>
              <a:t>南陈北李相约建党</a:t>
            </a:r>
          </a:p>
        </p:txBody>
      </p:sp>
      <p:sp>
        <p:nvSpPr>
          <p:cNvPr id="10" name="圆角矩形 9">
            <a:extLst>
              <a:ext uri="{FF2B5EF4-FFF2-40B4-BE49-F238E27FC236}">
                <a16:creationId xmlns="" xmlns:a16="http://schemas.microsoft.com/office/drawing/2014/main" id="{ABFA88DF-1261-0C4A-98A6-94A4F3601E79}"/>
              </a:ext>
            </a:extLst>
          </p:cNvPr>
          <p:cNvSpPr/>
          <p:nvPr/>
        </p:nvSpPr>
        <p:spPr>
          <a:xfrm>
            <a:off x="7142939" y="2987686"/>
            <a:ext cx="4004673" cy="710217"/>
          </a:xfrm>
          <a:prstGeom prst="roundRect">
            <a:avLst>
              <a:gd name="adj" fmla="val 0"/>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b="1" dirty="0">
                <a:solidFill>
                  <a:srgbClr val="C00000"/>
                </a:solidFill>
                <a:cs typeface="+mn-ea"/>
                <a:sym typeface="+mn-lt"/>
              </a:rPr>
              <a:t>俄共远东局派人来华考察</a:t>
            </a:r>
          </a:p>
        </p:txBody>
      </p:sp>
      <p:sp>
        <p:nvSpPr>
          <p:cNvPr id="11" name="圆角矩形 10">
            <a:extLst>
              <a:ext uri="{FF2B5EF4-FFF2-40B4-BE49-F238E27FC236}">
                <a16:creationId xmlns="" xmlns:a16="http://schemas.microsoft.com/office/drawing/2014/main" id="{B64B679B-92BC-F24B-9DD5-8EF6C8CD8825}"/>
              </a:ext>
            </a:extLst>
          </p:cNvPr>
          <p:cNvSpPr/>
          <p:nvPr/>
        </p:nvSpPr>
        <p:spPr>
          <a:xfrm>
            <a:off x="7142939" y="3999181"/>
            <a:ext cx="4004673" cy="710217"/>
          </a:xfrm>
          <a:prstGeom prst="roundRect">
            <a:avLst>
              <a:gd name="adj" fmla="val 0"/>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b="1" dirty="0">
                <a:solidFill>
                  <a:srgbClr val="C00000"/>
                </a:solidFill>
                <a:cs typeface="+mn-ea"/>
                <a:sym typeface="+mn-lt"/>
              </a:rPr>
              <a:t>各地相继成立共产党早期组织</a:t>
            </a:r>
          </a:p>
        </p:txBody>
      </p:sp>
      <p:sp>
        <p:nvSpPr>
          <p:cNvPr id="12" name="圆角矩形 11">
            <a:extLst>
              <a:ext uri="{FF2B5EF4-FFF2-40B4-BE49-F238E27FC236}">
                <a16:creationId xmlns="" xmlns:a16="http://schemas.microsoft.com/office/drawing/2014/main" id="{6E306DC6-A5B3-1C40-ABDB-278C0E7B0D1E}"/>
              </a:ext>
            </a:extLst>
          </p:cNvPr>
          <p:cNvSpPr/>
          <p:nvPr/>
        </p:nvSpPr>
        <p:spPr>
          <a:xfrm>
            <a:off x="7142939" y="5010675"/>
            <a:ext cx="4004673" cy="710217"/>
          </a:xfrm>
          <a:prstGeom prst="roundRect">
            <a:avLst>
              <a:gd name="adj" fmla="val 0"/>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b="1" dirty="0">
                <a:solidFill>
                  <a:srgbClr val="C00000"/>
                </a:solidFill>
                <a:cs typeface="+mn-ea"/>
                <a:sym typeface="+mn-lt"/>
              </a:rPr>
              <a:t>党的“一大”标志着中共正式成立</a:t>
            </a:r>
          </a:p>
        </p:txBody>
      </p:sp>
    </p:spTree>
    <p:extLst>
      <p:ext uri="{BB962C8B-B14F-4D97-AF65-F5344CB8AC3E}">
        <p14:creationId xmlns:p14="http://schemas.microsoft.com/office/powerpoint/2010/main" xmlns="" val="3837359921"/>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308806EB-6E65-6348-A7AE-63831073EC14}"/>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79EC33F8-2855-EA47-9463-7AF3CF356FEA}"/>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03</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90129E04-16DB-7D41-9CAF-94869BFA289B}"/>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党的光辉历史</a:t>
              </a:r>
            </a:p>
          </p:txBody>
        </p:sp>
      </p:grpSp>
      <p:sp>
        <p:nvSpPr>
          <p:cNvPr id="6" name="椭圆 5">
            <a:extLst>
              <a:ext uri="{FF2B5EF4-FFF2-40B4-BE49-F238E27FC236}">
                <a16:creationId xmlns="" xmlns:a16="http://schemas.microsoft.com/office/drawing/2014/main" id="{C7C16282-1AB8-194A-96F0-89466F2837E0}"/>
              </a:ext>
            </a:extLst>
          </p:cNvPr>
          <p:cNvSpPr/>
          <p:nvPr/>
        </p:nvSpPr>
        <p:spPr>
          <a:xfrm>
            <a:off x="1120971" y="1984236"/>
            <a:ext cx="3208407" cy="3208407"/>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u="none" strike="noStrike" kern="1200" cap="none" spc="0" normalizeH="0" baseline="0" noProof="0" dirty="0">
                <a:ln>
                  <a:noFill/>
                </a:ln>
                <a:solidFill>
                  <a:srgbClr val="C00000"/>
                </a:solidFill>
                <a:effectLst/>
                <a:uLnTx/>
                <a:uFillTx/>
                <a:cs typeface="+mn-ea"/>
                <a:sym typeface="+mn-lt"/>
              </a:rPr>
              <a:t>新民主主义革命时期</a:t>
            </a:r>
          </a:p>
        </p:txBody>
      </p:sp>
      <p:grpSp>
        <p:nvGrpSpPr>
          <p:cNvPr id="9" name="组合 8">
            <a:extLst>
              <a:ext uri="{FF2B5EF4-FFF2-40B4-BE49-F238E27FC236}">
                <a16:creationId xmlns="" xmlns:a16="http://schemas.microsoft.com/office/drawing/2014/main" id="{D898C6D3-1781-DA4A-941F-812A6D7A63C1}"/>
              </a:ext>
            </a:extLst>
          </p:cNvPr>
          <p:cNvGrpSpPr/>
          <p:nvPr/>
        </p:nvGrpSpPr>
        <p:grpSpPr>
          <a:xfrm>
            <a:off x="4550243" y="1984236"/>
            <a:ext cx="6767045" cy="884652"/>
            <a:chOff x="4550243" y="1984236"/>
            <a:chExt cx="6767045" cy="884652"/>
          </a:xfrm>
        </p:grpSpPr>
        <p:sp>
          <p:nvSpPr>
            <p:cNvPr id="7" name="椭圆 6">
              <a:extLst>
                <a:ext uri="{FF2B5EF4-FFF2-40B4-BE49-F238E27FC236}">
                  <a16:creationId xmlns="" xmlns:a16="http://schemas.microsoft.com/office/drawing/2014/main" id="{F8197754-C6E9-664B-A585-BAC9A8E53668}"/>
                </a:ext>
              </a:extLst>
            </p:cNvPr>
            <p:cNvSpPr/>
            <p:nvPr/>
          </p:nvSpPr>
          <p:spPr>
            <a:xfrm>
              <a:off x="4550243" y="1984236"/>
              <a:ext cx="884652" cy="8846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b="1" i="1" dirty="0">
                  <a:solidFill>
                    <a:srgbClr val="C00000"/>
                  </a:solidFill>
                  <a:cs typeface="+mn-ea"/>
                  <a:sym typeface="+mn-lt"/>
                </a:rPr>
                <a:t>01</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8" name="矩形 7">
              <a:extLst>
                <a:ext uri="{FF2B5EF4-FFF2-40B4-BE49-F238E27FC236}">
                  <a16:creationId xmlns="" xmlns:a16="http://schemas.microsoft.com/office/drawing/2014/main" id="{3C2E171C-2AAB-C346-87A1-CFF8F31C196D}"/>
                </a:ext>
              </a:extLst>
            </p:cNvPr>
            <p:cNvSpPr/>
            <p:nvPr/>
          </p:nvSpPr>
          <p:spPr>
            <a:xfrm>
              <a:off x="5655760" y="2122344"/>
              <a:ext cx="5661528" cy="608243"/>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新文化运动打破了封建思想的桎梏，在中国社会中掀起了思想的启蒙运动，为马克思主义的传播奠定了基础。</a:t>
              </a:r>
            </a:p>
          </p:txBody>
        </p:sp>
      </p:grpSp>
      <p:grpSp>
        <p:nvGrpSpPr>
          <p:cNvPr id="10" name="组合 9">
            <a:extLst>
              <a:ext uri="{FF2B5EF4-FFF2-40B4-BE49-F238E27FC236}">
                <a16:creationId xmlns="" xmlns:a16="http://schemas.microsoft.com/office/drawing/2014/main" id="{462F4EEC-D6E2-E14E-A9D4-797CF8542A35}"/>
              </a:ext>
            </a:extLst>
          </p:cNvPr>
          <p:cNvGrpSpPr/>
          <p:nvPr/>
        </p:nvGrpSpPr>
        <p:grpSpPr>
          <a:xfrm>
            <a:off x="4877453" y="3242569"/>
            <a:ext cx="6439835" cy="884652"/>
            <a:chOff x="4550243" y="1984236"/>
            <a:chExt cx="6439835" cy="884652"/>
          </a:xfrm>
        </p:grpSpPr>
        <p:sp>
          <p:nvSpPr>
            <p:cNvPr id="11" name="椭圆 10">
              <a:extLst>
                <a:ext uri="{FF2B5EF4-FFF2-40B4-BE49-F238E27FC236}">
                  <a16:creationId xmlns="" xmlns:a16="http://schemas.microsoft.com/office/drawing/2014/main" id="{F2CD4C04-D45A-F641-A20F-B9DAA0FF560D}"/>
                </a:ext>
              </a:extLst>
            </p:cNvPr>
            <p:cNvSpPr/>
            <p:nvPr/>
          </p:nvSpPr>
          <p:spPr>
            <a:xfrm>
              <a:off x="4550243" y="1984236"/>
              <a:ext cx="884652" cy="8846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b="1" i="1" dirty="0">
                  <a:solidFill>
                    <a:srgbClr val="C00000"/>
                  </a:solidFill>
                  <a:cs typeface="+mn-ea"/>
                  <a:sym typeface="+mn-lt"/>
                </a:rPr>
                <a:t>02</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12" name="矩形 11">
              <a:extLst>
                <a:ext uri="{FF2B5EF4-FFF2-40B4-BE49-F238E27FC236}">
                  <a16:creationId xmlns="" xmlns:a16="http://schemas.microsoft.com/office/drawing/2014/main" id="{FAB3FC3F-F179-8142-A084-47EB8852D2BF}"/>
                </a:ext>
              </a:extLst>
            </p:cNvPr>
            <p:cNvSpPr/>
            <p:nvPr/>
          </p:nvSpPr>
          <p:spPr>
            <a:xfrm>
              <a:off x="5655760" y="2122344"/>
              <a:ext cx="5334318" cy="608243"/>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五四运动标志着我国新民主主义革命的开端，马克思主义在中国更为广泛的传播，并日益与中国工人运动的结合。</a:t>
              </a:r>
            </a:p>
          </p:txBody>
        </p:sp>
      </p:grpSp>
      <p:grpSp>
        <p:nvGrpSpPr>
          <p:cNvPr id="13" name="组合 12">
            <a:extLst>
              <a:ext uri="{FF2B5EF4-FFF2-40B4-BE49-F238E27FC236}">
                <a16:creationId xmlns="" xmlns:a16="http://schemas.microsoft.com/office/drawing/2014/main" id="{D79D1F27-ED99-1A42-86E7-9E4649B86D51}"/>
              </a:ext>
            </a:extLst>
          </p:cNvPr>
          <p:cNvGrpSpPr/>
          <p:nvPr/>
        </p:nvGrpSpPr>
        <p:grpSpPr>
          <a:xfrm>
            <a:off x="4642706" y="4472982"/>
            <a:ext cx="6439835" cy="884652"/>
            <a:chOff x="4550243" y="1984236"/>
            <a:chExt cx="6439835" cy="884652"/>
          </a:xfrm>
        </p:grpSpPr>
        <p:sp>
          <p:nvSpPr>
            <p:cNvPr id="14" name="椭圆 13">
              <a:extLst>
                <a:ext uri="{FF2B5EF4-FFF2-40B4-BE49-F238E27FC236}">
                  <a16:creationId xmlns="" xmlns:a16="http://schemas.microsoft.com/office/drawing/2014/main" id="{42742685-CC55-3D49-BE58-81975602B5F4}"/>
                </a:ext>
              </a:extLst>
            </p:cNvPr>
            <p:cNvSpPr/>
            <p:nvPr/>
          </p:nvSpPr>
          <p:spPr>
            <a:xfrm>
              <a:off x="4550243" y="1984236"/>
              <a:ext cx="884652" cy="8846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b="1" i="1" dirty="0">
                  <a:solidFill>
                    <a:srgbClr val="C00000"/>
                  </a:solidFill>
                  <a:cs typeface="+mn-ea"/>
                  <a:sym typeface="+mn-lt"/>
                </a:rPr>
                <a:t>03</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15" name="矩形 14">
              <a:extLst>
                <a:ext uri="{FF2B5EF4-FFF2-40B4-BE49-F238E27FC236}">
                  <a16:creationId xmlns="" xmlns:a16="http://schemas.microsoft.com/office/drawing/2014/main" id="{A15A880C-1609-5C41-AABC-9E28AB47F88B}"/>
                </a:ext>
              </a:extLst>
            </p:cNvPr>
            <p:cNvSpPr/>
            <p:nvPr/>
          </p:nvSpPr>
          <p:spPr>
            <a:xfrm>
              <a:off x="5655760" y="2122344"/>
              <a:ext cx="5334318" cy="608243"/>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具有初步共产主义思想的革命知识分子，到工人群众中宣传马克思主义和进行组织工作，进</a:t>
              </a:r>
              <a:r>
                <a:rPr lang="en-US" altLang="zh-CN" sz="1400" b="1" dirty="0">
                  <a:solidFill>
                    <a:srgbClr val="FFF9D2"/>
                  </a:solidFill>
                  <a:cs typeface="+mn-ea"/>
                  <a:sym typeface="+mn-lt"/>
                </a:rPr>
                <a:t>-</a:t>
              </a:r>
              <a:r>
                <a:rPr lang="zh-CN" altLang="en-US" sz="1400" b="1" dirty="0">
                  <a:solidFill>
                    <a:srgbClr val="FFF9D2"/>
                  </a:solidFill>
                  <a:cs typeface="+mn-ea"/>
                  <a:sym typeface="+mn-lt"/>
                </a:rPr>
                <a:t>一步推动了马克思主义与工人运动的结合。</a:t>
              </a:r>
            </a:p>
          </p:txBody>
        </p:sp>
      </p:grpSp>
    </p:spTree>
    <p:extLst>
      <p:ext uri="{BB962C8B-B14F-4D97-AF65-F5344CB8AC3E}">
        <p14:creationId xmlns:p14="http://schemas.microsoft.com/office/powerpoint/2010/main" xmlns="" val="1412224680"/>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1+#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9FD5A177-AC17-AB4B-A3E6-AB9E480B7F96}"/>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EA9CD337-D252-D040-996B-37FA5F2B39B9}"/>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03</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CC3CC1F9-9003-F84F-AEF7-0DE43D8C0459}"/>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党的光辉历史</a:t>
              </a:r>
            </a:p>
          </p:txBody>
        </p:sp>
      </p:grpSp>
      <p:grpSp>
        <p:nvGrpSpPr>
          <p:cNvPr id="6" name="组合 5">
            <a:extLst>
              <a:ext uri="{FF2B5EF4-FFF2-40B4-BE49-F238E27FC236}">
                <a16:creationId xmlns="" xmlns:a16="http://schemas.microsoft.com/office/drawing/2014/main" id="{00485BEB-DAF4-F941-9C13-C21ED12F66F4}"/>
              </a:ext>
            </a:extLst>
          </p:cNvPr>
          <p:cNvGrpSpPr/>
          <p:nvPr/>
        </p:nvGrpSpPr>
        <p:grpSpPr>
          <a:xfrm>
            <a:off x="874713" y="1958067"/>
            <a:ext cx="10442575" cy="2275901"/>
            <a:chOff x="2711194" y="2365953"/>
            <a:chExt cx="10442575" cy="2275901"/>
          </a:xfrm>
        </p:grpSpPr>
        <p:sp>
          <p:nvSpPr>
            <p:cNvPr id="7" name="矩形 6">
              <a:extLst>
                <a:ext uri="{FF2B5EF4-FFF2-40B4-BE49-F238E27FC236}">
                  <a16:creationId xmlns="" xmlns:a16="http://schemas.microsoft.com/office/drawing/2014/main" id="{F1E89F47-CF41-364E-A95B-62BB707314D3}"/>
                </a:ext>
              </a:extLst>
            </p:cNvPr>
            <p:cNvSpPr/>
            <p:nvPr/>
          </p:nvSpPr>
          <p:spPr>
            <a:xfrm>
              <a:off x="2711194" y="2702862"/>
              <a:ext cx="10442575" cy="1938992"/>
            </a:xfrm>
            <a:prstGeom prst="rect">
              <a:avLst/>
            </a:prstGeom>
          </p:spPr>
          <p:txBody>
            <a:bodyPr wrap="square" lIns="0" tIns="0" rIns="0" bIns="0">
              <a:spAutoFit/>
            </a:bodyPr>
            <a:lstStyle/>
            <a:p>
              <a:pPr algn="just" defTabSz="914400">
                <a:lnSpc>
                  <a:spcPct val="150000"/>
                </a:lnSpc>
                <a:defRPr/>
              </a:pPr>
              <a:r>
                <a:rPr lang="en-US" altLang="zh-CN" sz="1400" b="1" dirty="0">
                  <a:solidFill>
                    <a:srgbClr val="FFF9D2"/>
                  </a:solidFill>
                  <a:cs typeface="+mn-ea"/>
                  <a:sym typeface="+mn-lt"/>
                </a:rPr>
                <a:t>1921</a:t>
              </a:r>
              <a:r>
                <a:rPr lang="zh-CN" altLang="en-US" sz="1400" b="1" dirty="0">
                  <a:solidFill>
                    <a:srgbClr val="FFF9D2"/>
                  </a:solidFill>
                  <a:cs typeface="+mn-ea"/>
                  <a:sym typeface="+mn-lt"/>
                </a:rPr>
                <a:t>年</a:t>
              </a:r>
              <a:r>
                <a:rPr lang="en-US" altLang="zh-CN" sz="1400" b="1" dirty="0">
                  <a:solidFill>
                    <a:srgbClr val="FFF9D2"/>
                  </a:solidFill>
                  <a:cs typeface="+mn-ea"/>
                  <a:sym typeface="+mn-lt"/>
                </a:rPr>
                <a:t>7</a:t>
              </a:r>
              <a:r>
                <a:rPr lang="zh-CN" altLang="en-US" sz="1400" b="1" dirty="0">
                  <a:solidFill>
                    <a:srgbClr val="FFF9D2"/>
                  </a:solidFill>
                  <a:cs typeface="+mn-ea"/>
                  <a:sym typeface="+mn-lt"/>
                </a:rPr>
                <a:t>月</a:t>
              </a:r>
              <a:r>
                <a:rPr lang="en-US" altLang="zh-CN" sz="1400" b="1" dirty="0">
                  <a:solidFill>
                    <a:srgbClr val="FFF9D2"/>
                  </a:solidFill>
                  <a:cs typeface="+mn-ea"/>
                  <a:sym typeface="+mn-lt"/>
                </a:rPr>
                <a:t>23</a:t>
              </a:r>
              <a:r>
                <a:rPr lang="zh-CN" altLang="en-US" sz="1400" b="1" dirty="0">
                  <a:solidFill>
                    <a:srgbClr val="FFF9D2"/>
                  </a:solidFill>
                  <a:cs typeface="+mn-ea"/>
                  <a:sym typeface="+mn-lt"/>
                </a:rPr>
                <a:t>日，中国工厂感动第一次全国代表大会雨</a:t>
              </a:r>
              <a:r>
                <a:rPr lang="en-US" altLang="zh-CN" sz="1400" b="1" dirty="0">
                  <a:solidFill>
                    <a:srgbClr val="FFF9D2"/>
                  </a:solidFill>
                  <a:cs typeface="+mn-ea"/>
                  <a:sym typeface="+mn-lt"/>
                </a:rPr>
                <a:t>1921</a:t>
              </a:r>
              <a:r>
                <a:rPr lang="zh-CN" altLang="en-US" sz="1400" b="1" dirty="0">
                  <a:solidFill>
                    <a:srgbClr val="FFF9D2"/>
                  </a:solidFill>
                  <a:cs typeface="+mn-ea"/>
                  <a:sym typeface="+mn-lt"/>
                </a:rPr>
                <a:t>年</a:t>
              </a:r>
              <a:r>
                <a:rPr lang="en-US" altLang="zh-CN" sz="1400" b="1" dirty="0">
                  <a:solidFill>
                    <a:srgbClr val="FFF9D2"/>
                  </a:solidFill>
                  <a:cs typeface="+mn-ea"/>
                  <a:sym typeface="+mn-lt"/>
                </a:rPr>
                <a:t>7</a:t>
              </a:r>
              <a:r>
                <a:rPr lang="zh-CN" altLang="en-US" sz="1400" b="1" dirty="0">
                  <a:solidFill>
                    <a:srgbClr val="FFF9D2"/>
                  </a:solidFill>
                  <a:cs typeface="+mn-ea"/>
                  <a:sym typeface="+mn-lt"/>
                </a:rPr>
                <a:t>月</a:t>
              </a:r>
              <a:r>
                <a:rPr lang="en-US" altLang="zh-CN" sz="1400" b="1" dirty="0">
                  <a:solidFill>
                    <a:srgbClr val="FFF9D2"/>
                  </a:solidFill>
                  <a:cs typeface="+mn-ea"/>
                  <a:sym typeface="+mn-lt"/>
                </a:rPr>
                <a:t>23</a:t>
              </a:r>
              <a:r>
                <a:rPr lang="zh-CN" altLang="en-US" sz="1400" b="1" dirty="0">
                  <a:solidFill>
                    <a:srgbClr val="FFF9D2"/>
                  </a:solidFill>
                  <a:cs typeface="+mn-ea"/>
                  <a:sym typeface="+mn-lt"/>
                </a:rPr>
                <a:t>日至</a:t>
              </a:r>
              <a:r>
                <a:rPr lang="en-US" altLang="zh-CN" sz="1400" b="1" dirty="0">
                  <a:solidFill>
                    <a:srgbClr val="FFF9D2"/>
                  </a:solidFill>
                  <a:cs typeface="+mn-ea"/>
                  <a:sym typeface="+mn-lt"/>
                </a:rPr>
                <a:t>31</a:t>
              </a:r>
              <a:r>
                <a:rPr lang="zh-CN" altLang="en-US" sz="1400" b="1" dirty="0">
                  <a:solidFill>
                    <a:srgbClr val="FFF9D2"/>
                  </a:solidFill>
                  <a:cs typeface="+mn-ea"/>
                  <a:sym typeface="+mn-lt"/>
                </a:rPr>
                <a:t>日在上海法租界贝勒树德里</a:t>
              </a:r>
              <a:r>
                <a:rPr lang="en-US" altLang="zh-CN" sz="1400" b="1" dirty="0">
                  <a:solidFill>
                    <a:srgbClr val="FFF9D2"/>
                  </a:solidFill>
                  <a:cs typeface="+mn-ea"/>
                  <a:sym typeface="+mn-lt"/>
                </a:rPr>
                <a:t>3</a:t>
              </a:r>
              <a:r>
                <a:rPr lang="zh-CN" altLang="en-US" sz="1400" b="1" dirty="0">
                  <a:solidFill>
                    <a:srgbClr val="FFF9D2"/>
                  </a:solidFill>
                  <a:cs typeface="+mn-ea"/>
                  <a:sym typeface="+mn-lt"/>
                </a:rPr>
                <a:t>号召开，最后一天的会议转移到浙江嘉兴南湖举行。大会确定党的名称为“中国共产党”。大会确定党的纲领是“革命军队必须与物产阶级一起推翻资本家阶段的政权”。“承认物产阶级专政，知道阶级斗争借宿”。“消灭资本私有制”，以及联合第三国际。中国共产党的成立，适应了近代以来社会进步和革命发展的客观要求，是开天辟地的大事变。出席者有：上海小组的李达、李汉俊，武汉小组的董必武、陈潭秋，长沙小组的毛泽东、何叔衡，济南小组的王尽美、邓恩铭，北京小组的张国焘、刘仁静，广州小组的陈公博，旅日小组 的周佛海。代表全国</a:t>
              </a:r>
              <a:r>
                <a:rPr lang="en-US" altLang="zh-CN" sz="1400" b="1" dirty="0">
                  <a:solidFill>
                    <a:srgbClr val="FFF9D2"/>
                  </a:solidFill>
                  <a:cs typeface="+mn-ea"/>
                  <a:sym typeface="+mn-lt"/>
                </a:rPr>
                <a:t>50</a:t>
              </a:r>
              <a:r>
                <a:rPr lang="zh-CN" altLang="en-US" sz="1400" b="1" dirty="0">
                  <a:solidFill>
                    <a:srgbClr val="FFF9D2"/>
                  </a:solidFill>
                  <a:cs typeface="+mn-ea"/>
                  <a:sym typeface="+mn-lt"/>
                </a:rPr>
                <a:t>多名党员。陈独秀和李大钊因公务在身未出席会议，而在代表们心目中他们仍是党的主要创始人和领袖。</a:t>
              </a:r>
            </a:p>
          </p:txBody>
        </p:sp>
        <p:sp>
          <p:nvSpPr>
            <p:cNvPr id="8" name="文本框 7">
              <a:extLst>
                <a:ext uri="{FF2B5EF4-FFF2-40B4-BE49-F238E27FC236}">
                  <a16:creationId xmlns="" xmlns:a16="http://schemas.microsoft.com/office/drawing/2014/main" id="{C16817F6-4FA4-FA41-94D5-EE3C36916AA6}"/>
                </a:ext>
              </a:extLst>
            </p:cNvPr>
            <p:cNvSpPr txBox="1"/>
            <p:nvPr/>
          </p:nvSpPr>
          <p:spPr>
            <a:xfrm>
              <a:off x="2711195" y="2365953"/>
              <a:ext cx="7047515"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中国共产党第一次全国代表大会</a:t>
              </a:r>
              <a:endParaRPr kumimoji="0" lang="zh-CN" altLang="en-US" sz="20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grpSp>
      <p:grpSp>
        <p:nvGrpSpPr>
          <p:cNvPr id="9" name="组合 8">
            <a:extLst>
              <a:ext uri="{FF2B5EF4-FFF2-40B4-BE49-F238E27FC236}">
                <a16:creationId xmlns="" xmlns:a16="http://schemas.microsoft.com/office/drawing/2014/main" id="{C2F9FDC8-611D-AC46-888A-2BB294B26128}"/>
              </a:ext>
            </a:extLst>
          </p:cNvPr>
          <p:cNvGrpSpPr/>
          <p:nvPr/>
        </p:nvGrpSpPr>
        <p:grpSpPr>
          <a:xfrm>
            <a:off x="874713" y="4609099"/>
            <a:ext cx="10442575" cy="1629571"/>
            <a:chOff x="2711194" y="2365953"/>
            <a:chExt cx="10442575" cy="1629571"/>
          </a:xfrm>
        </p:grpSpPr>
        <p:sp>
          <p:nvSpPr>
            <p:cNvPr id="10" name="矩形 9">
              <a:extLst>
                <a:ext uri="{FF2B5EF4-FFF2-40B4-BE49-F238E27FC236}">
                  <a16:creationId xmlns="" xmlns:a16="http://schemas.microsoft.com/office/drawing/2014/main" id="{BF32F092-E543-BF4C-828B-2F04301343C5}"/>
                </a:ext>
              </a:extLst>
            </p:cNvPr>
            <p:cNvSpPr/>
            <p:nvPr/>
          </p:nvSpPr>
          <p:spPr>
            <a:xfrm>
              <a:off x="2711194" y="2702862"/>
              <a:ext cx="10442575" cy="1292662"/>
            </a:xfrm>
            <a:prstGeom prst="rect">
              <a:avLst/>
            </a:prstGeom>
          </p:spPr>
          <p:txBody>
            <a:bodyPr wrap="square" lIns="0" tIns="0" rIns="0" bIns="0">
              <a:spAutoFit/>
            </a:bodyPr>
            <a:lstStyle/>
            <a:p>
              <a:pPr algn="just" defTabSz="914400">
                <a:lnSpc>
                  <a:spcPct val="150000"/>
                </a:lnSpc>
                <a:defRPr/>
              </a:pPr>
              <a:r>
                <a:rPr lang="en-US" altLang="zh-CN" sz="1400" b="1" dirty="0">
                  <a:solidFill>
                    <a:srgbClr val="FFF9D2"/>
                  </a:solidFill>
                  <a:cs typeface="+mn-ea"/>
                  <a:sym typeface="+mn-lt"/>
                </a:rPr>
                <a:t>1922</a:t>
              </a:r>
              <a:r>
                <a:rPr lang="zh-CN" altLang="en-US" sz="1400" b="1" dirty="0">
                  <a:solidFill>
                    <a:srgbClr val="FFF9D2"/>
                  </a:solidFill>
                  <a:cs typeface="+mn-ea"/>
                  <a:sym typeface="+mn-lt"/>
                </a:rPr>
                <a:t>年</a:t>
              </a:r>
              <a:r>
                <a:rPr lang="en-US" altLang="zh-CN" sz="1400" b="1" dirty="0">
                  <a:solidFill>
                    <a:srgbClr val="FFF9D2"/>
                  </a:solidFill>
                  <a:cs typeface="+mn-ea"/>
                  <a:sym typeface="+mn-lt"/>
                </a:rPr>
                <a:t>7</a:t>
              </a:r>
              <a:r>
                <a:rPr lang="zh-CN" altLang="en-US" sz="1400" b="1" dirty="0">
                  <a:solidFill>
                    <a:srgbClr val="FFF9D2"/>
                  </a:solidFill>
                  <a:cs typeface="+mn-ea"/>
                  <a:sym typeface="+mn-lt"/>
                </a:rPr>
                <a:t>月</a:t>
              </a:r>
              <a:r>
                <a:rPr lang="en-US" altLang="zh-CN" sz="1400" b="1" dirty="0">
                  <a:solidFill>
                    <a:srgbClr val="FFF9D2"/>
                  </a:solidFill>
                  <a:cs typeface="+mn-ea"/>
                  <a:sym typeface="+mn-lt"/>
                </a:rPr>
                <a:t>16</a:t>
              </a:r>
              <a:r>
                <a:rPr lang="zh-CN" altLang="en-US" sz="1400" b="1" dirty="0">
                  <a:solidFill>
                    <a:srgbClr val="FFF9D2"/>
                  </a:solidFill>
                  <a:cs typeface="+mn-ea"/>
                  <a:sym typeface="+mn-lt"/>
                </a:rPr>
                <a:t>日</a:t>
              </a:r>
              <a:r>
                <a:rPr lang="en-US" altLang="zh-CN" sz="1400" b="1" dirty="0">
                  <a:solidFill>
                    <a:srgbClr val="FFF9D2"/>
                  </a:solidFill>
                  <a:cs typeface="+mn-ea"/>
                  <a:sym typeface="+mn-lt"/>
                </a:rPr>
                <a:t>23</a:t>
              </a:r>
              <a:r>
                <a:rPr lang="zh-CN" altLang="en-US" sz="1400" b="1" dirty="0">
                  <a:solidFill>
                    <a:srgbClr val="FFF9D2"/>
                  </a:solidFill>
                  <a:cs typeface="+mn-ea"/>
                  <a:sym typeface="+mn-lt"/>
                </a:rPr>
                <a:t>日，中国共产党在上海南成路辅里</a:t>
              </a:r>
              <a:r>
                <a:rPr lang="en-US" altLang="zh-CN" sz="1400" b="1" dirty="0">
                  <a:solidFill>
                    <a:srgbClr val="FFF9D2"/>
                  </a:solidFill>
                  <a:cs typeface="+mn-ea"/>
                  <a:sym typeface="+mn-lt"/>
                </a:rPr>
                <a:t>625</a:t>
              </a:r>
              <a:r>
                <a:rPr lang="zh-CN" altLang="en-US" sz="1400" b="1" dirty="0">
                  <a:solidFill>
                    <a:srgbClr val="FFF9D2"/>
                  </a:solidFill>
                  <a:cs typeface="+mn-ea"/>
                  <a:sym typeface="+mn-lt"/>
                </a:rPr>
                <a:t>号召开了第二代全国代表大会</a:t>
              </a:r>
              <a:endParaRPr lang="en-US" altLang="zh-CN" sz="1400" b="1" dirty="0">
                <a:solidFill>
                  <a:srgbClr val="FFF9D2"/>
                </a:solidFill>
                <a:cs typeface="+mn-ea"/>
                <a:sym typeface="+mn-lt"/>
              </a:endParaRPr>
            </a:p>
            <a:p>
              <a:pPr algn="just" defTabSz="914400">
                <a:lnSpc>
                  <a:spcPct val="150000"/>
                </a:lnSpc>
                <a:defRPr/>
              </a:pPr>
              <a:r>
                <a:rPr lang="zh-CN" altLang="en-US" sz="1400" b="1" dirty="0">
                  <a:solidFill>
                    <a:srgbClr val="FFF9D2"/>
                  </a:solidFill>
                  <a:cs typeface="+mn-ea"/>
                  <a:sym typeface="+mn-lt"/>
                </a:rPr>
                <a:t>中心议题：进一步讨论和确定党在民主革命阶段的纲领。大会规定了党的最高纲领是实现共产主义；最低纲领打到军阀，推翻国际帝国主义的压迫，统一中国为真正的民主共和国，大会还指出了工人阶级、农民阶级、小资产阶级和民族阶级是民主革命的动力。历史意义：党就在中国近代革命史上第一次明确的提出了彻底反帝封建的民主革命纲领，为中国各族人民的革命斗争指明了方向。</a:t>
              </a:r>
            </a:p>
          </p:txBody>
        </p:sp>
        <p:sp>
          <p:nvSpPr>
            <p:cNvPr id="11" name="文本框 10">
              <a:extLst>
                <a:ext uri="{FF2B5EF4-FFF2-40B4-BE49-F238E27FC236}">
                  <a16:creationId xmlns="" xmlns:a16="http://schemas.microsoft.com/office/drawing/2014/main" id="{E7BFBA7D-47FB-3349-91E8-616C0428F082}"/>
                </a:ext>
              </a:extLst>
            </p:cNvPr>
            <p:cNvSpPr txBox="1"/>
            <p:nvPr/>
          </p:nvSpPr>
          <p:spPr>
            <a:xfrm>
              <a:off x="2711195" y="2365953"/>
              <a:ext cx="7047515"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中国共产党第二次全国代表大会</a:t>
              </a:r>
            </a:p>
          </p:txBody>
        </p:sp>
      </p:grpSp>
    </p:spTree>
    <p:extLst>
      <p:ext uri="{BB962C8B-B14F-4D97-AF65-F5344CB8AC3E}">
        <p14:creationId xmlns:p14="http://schemas.microsoft.com/office/powerpoint/2010/main" xmlns="" val="109986394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E54110A-6D0D-644A-A49D-A96FAF4CB27A}"/>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84D854DF-A094-0341-921C-38DCE097E539}"/>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03</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05824139-EAA6-0445-998C-22954F480721}"/>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党的光辉历史</a:t>
              </a:r>
            </a:p>
          </p:txBody>
        </p:sp>
      </p:grpSp>
      <p:grpSp>
        <p:nvGrpSpPr>
          <p:cNvPr id="6" name="组合 5">
            <a:extLst>
              <a:ext uri="{FF2B5EF4-FFF2-40B4-BE49-F238E27FC236}">
                <a16:creationId xmlns="" xmlns:a16="http://schemas.microsoft.com/office/drawing/2014/main" id="{BAA7FD2B-0C9C-694E-8EDE-091460042D2F}"/>
              </a:ext>
            </a:extLst>
          </p:cNvPr>
          <p:cNvGrpSpPr/>
          <p:nvPr/>
        </p:nvGrpSpPr>
        <p:grpSpPr>
          <a:xfrm>
            <a:off x="1320378" y="1694277"/>
            <a:ext cx="9551243" cy="1990218"/>
            <a:chOff x="1766045" y="726140"/>
            <a:chExt cx="9551243" cy="1990218"/>
          </a:xfrm>
        </p:grpSpPr>
        <p:sp>
          <p:nvSpPr>
            <p:cNvPr id="7" name="圆角矩形 6">
              <a:extLst>
                <a:ext uri="{FF2B5EF4-FFF2-40B4-BE49-F238E27FC236}">
                  <a16:creationId xmlns="" xmlns:a16="http://schemas.microsoft.com/office/drawing/2014/main" id="{D8DD2B47-071A-2A4E-87EE-443913C6F993}"/>
                </a:ext>
              </a:extLst>
            </p:cNvPr>
            <p:cNvSpPr/>
            <p:nvPr/>
          </p:nvSpPr>
          <p:spPr>
            <a:xfrm>
              <a:off x="1766045" y="1143000"/>
              <a:ext cx="9551243" cy="1573358"/>
            </a:xfrm>
            <a:prstGeom prst="roundRect">
              <a:avLst>
                <a:gd name="adj" fmla="val 4178"/>
              </a:avLst>
            </a:prstGeom>
            <a:noFill/>
            <a:ln>
              <a:solidFill>
                <a:srgbClr val="FFF9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C00000"/>
                </a:solidFill>
                <a:cs typeface="+mn-ea"/>
                <a:sym typeface="+mn-lt"/>
              </a:endParaRPr>
            </a:p>
          </p:txBody>
        </p:sp>
        <p:sp>
          <p:nvSpPr>
            <p:cNvPr id="8" name="圆角矩形 7">
              <a:extLst>
                <a:ext uri="{FF2B5EF4-FFF2-40B4-BE49-F238E27FC236}">
                  <a16:creationId xmlns="" xmlns:a16="http://schemas.microsoft.com/office/drawing/2014/main" id="{DC0AC4CA-2277-9E4C-8716-020306216E53}"/>
                </a:ext>
              </a:extLst>
            </p:cNvPr>
            <p:cNvSpPr/>
            <p:nvPr/>
          </p:nvSpPr>
          <p:spPr>
            <a:xfrm>
              <a:off x="3919492" y="726140"/>
              <a:ext cx="5078504" cy="833718"/>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C00000"/>
                  </a:solidFill>
                  <a:cs typeface="+mn-ea"/>
                  <a:sym typeface="+mn-lt"/>
                </a:rPr>
                <a:t>中国工人运动的第一次高潮</a:t>
              </a:r>
            </a:p>
          </p:txBody>
        </p:sp>
        <p:sp>
          <p:nvSpPr>
            <p:cNvPr id="9" name="矩形 8">
              <a:extLst>
                <a:ext uri="{FF2B5EF4-FFF2-40B4-BE49-F238E27FC236}">
                  <a16:creationId xmlns="" xmlns:a16="http://schemas.microsoft.com/office/drawing/2014/main" id="{3D51A9F8-0D97-7544-98B8-5252405C306F}"/>
                </a:ext>
              </a:extLst>
            </p:cNvPr>
            <p:cNvSpPr/>
            <p:nvPr/>
          </p:nvSpPr>
          <p:spPr>
            <a:xfrm>
              <a:off x="2050307" y="1840162"/>
              <a:ext cx="8857171" cy="608243"/>
            </a:xfrm>
            <a:prstGeom prst="rect">
              <a:avLst/>
            </a:prstGeom>
          </p:spPr>
          <p:txBody>
            <a:bodyPr wrap="square" lIns="0" tIns="0" rIns="0" bIns="0">
              <a:spAutoFit/>
            </a:bodyPr>
            <a:lstStyle/>
            <a:p>
              <a:pPr algn="just" defTabSz="914400">
                <a:lnSpc>
                  <a:spcPct val="150000"/>
                </a:lnSpc>
                <a:defRPr/>
              </a:pPr>
              <a:r>
                <a:rPr lang="zh-CN" altLang="en-US" sz="1400" b="1" dirty="0">
                  <a:solidFill>
                    <a:srgbClr val="FFF9D2"/>
                  </a:solidFill>
                  <a:cs typeface="+mn-ea"/>
                  <a:sym typeface="+mn-lt"/>
                </a:rPr>
                <a:t>中国共产党成立后，就把领导工人运动作为党的中心工作，井建立了中国劳动组合书记部</a:t>
              </a:r>
              <a:r>
                <a:rPr lang="en-US" altLang="zh-CN" sz="1400" b="1" dirty="0">
                  <a:solidFill>
                    <a:srgbClr val="FFF9D2"/>
                  </a:solidFill>
                  <a:cs typeface="+mn-ea"/>
                  <a:sym typeface="+mn-lt"/>
                </a:rPr>
                <a:t>,</a:t>
              </a:r>
              <a:r>
                <a:rPr lang="zh-CN" altLang="en-US" sz="1400" b="1" dirty="0">
                  <a:solidFill>
                    <a:srgbClr val="FFF9D2"/>
                  </a:solidFill>
                  <a:cs typeface="+mn-ea"/>
                  <a:sym typeface="+mn-lt"/>
                </a:rPr>
                <a:t>在党的领导下，以</a:t>
              </a:r>
              <a:r>
                <a:rPr lang="en-US" altLang="zh-CN" sz="1400" b="1" dirty="0">
                  <a:solidFill>
                    <a:srgbClr val="FFF9D2"/>
                  </a:solidFill>
                  <a:cs typeface="+mn-ea"/>
                  <a:sym typeface="+mn-lt"/>
                </a:rPr>
                <a:t>1922</a:t>
              </a:r>
              <a:r>
                <a:rPr lang="zh-CN" altLang="en-US" sz="1400" b="1" dirty="0">
                  <a:solidFill>
                    <a:srgbClr val="FFF9D2"/>
                  </a:solidFill>
                  <a:cs typeface="+mn-ea"/>
                  <a:sym typeface="+mn-lt"/>
                </a:rPr>
                <a:t>年</a:t>
              </a:r>
              <a:r>
                <a:rPr lang="en-US" altLang="zh-CN" sz="1400" b="1" dirty="0">
                  <a:solidFill>
                    <a:srgbClr val="FFF9D2"/>
                  </a:solidFill>
                  <a:cs typeface="+mn-ea"/>
                  <a:sym typeface="+mn-lt"/>
                </a:rPr>
                <a:t>1</a:t>
              </a:r>
              <a:r>
                <a:rPr lang="zh-CN" altLang="en-US" sz="1400" b="1" dirty="0">
                  <a:solidFill>
                    <a:srgbClr val="FFF9D2"/>
                  </a:solidFill>
                  <a:cs typeface="+mn-ea"/>
                  <a:sym typeface="+mn-lt"/>
                </a:rPr>
                <a:t>月香港海员罢工为起点，掀起了中国工人运动的第一个高潮。</a:t>
              </a:r>
            </a:p>
          </p:txBody>
        </p:sp>
      </p:grpSp>
      <p:sp>
        <p:nvSpPr>
          <p:cNvPr id="10" name="椭圆 9">
            <a:extLst>
              <a:ext uri="{FF2B5EF4-FFF2-40B4-BE49-F238E27FC236}">
                <a16:creationId xmlns="" xmlns:a16="http://schemas.microsoft.com/office/drawing/2014/main" id="{921FA8E6-1127-4648-B0B7-51994D3422FD}"/>
              </a:ext>
            </a:extLst>
          </p:cNvPr>
          <p:cNvSpPr/>
          <p:nvPr/>
        </p:nvSpPr>
        <p:spPr>
          <a:xfrm>
            <a:off x="1320378" y="4113897"/>
            <a:ext cx="1595335" cy="1595335"/>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u="none" strike="noStrike" kern="1200" cap="none" spc="0" normalizeH="0" baseline="0" noProof="0" dirty="0">
                <a:ln>
                  <a:noFill/>
                </a:ln>
                <a:solidFill>
                  <a:srgbClr val="C00000"/>
                </a:solidFill>
                <a:effectLst/>
                <a:uLnTx/>
                <a:uFillTx/>
                <a:cs typeface="+mn-ea"/>
                <a:sym typeface="+mn-lt"/>
              </a:rPr>
              <a:t>结束</a:t>
            </a:r>
          </a:p>
        </p:txBody>
      </p:sp>
      <p:sp>
        <p:nvSpPr>
          <p:cNvPr id="11" name="矩形 10">
            <a:extLst>
              <a:ext uri="{FF2B5EF4-FFF2-40B4-BE49-F238E27FC236}">
                <a16:creationId xmlns="" xmlns:a16="http://schemas.microsoft.com/office/drawing/2014/main" id="{E1570403-95E9-7443-902E-484627576043}"/>
              </a:ext>
            </a:extLst>
          </p:cNvPr>
          <p:cNvSpPr/>
          <p:nvPr/>
        </p:nvSpPr>
        <p:spPr>
          <a:xfrm>
            <a:off x="3241941" y="4445763"/>
            <a:ext cx="7932565" cy="931409"/>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在持续十三个月，罢工斗争达</a:t>
            </a:r>
            <a:r>
              <a:rPr lang="en-US" altLang="zh-CN" sz="1400" b="1" dirty="0">
                <a:solidFill>
                  <a:srgbClr val="FFF9D2"/>
                </a:solidFill>
                <a:cs typeface="+mn-ea"/>
                <a:sym typeface="+mn-lt"/>
              </a:rPr>
              <a:t>187</a:t>
            </a:r>
            <a:r>
              <a:rPr lang="zh-CN" altLang="en-US" sz="1400" b="1" dirty="0">
                <a:solidFill>
                  <a:srgbClr val="FFF9D2"/>
                </a:solidFill>
                <a:cs typeface="+mn-ea"/>
                <a:sym typeface="+mn-lt"/>
              </a:rPr>
              <a:t>次之多</a:t>
            </a:r>
            <a:r>
              <a:rPr lang="en-US" altLang="zh-CN" sz="1400" b="1" dirty="0">
                <a:solidFill>
                  <a:srgbClr val="FFF9D2"/>
                </a:solidFill>
                <a:cs typeface="+mn-ea"/>
                <a:sym typeface="+mn-lt"/>
              </a:rPr>
              <a:t>,</a:t>
            </a:r>
            <a:r>
              <a:rPr lang="zh-CN" altLang="en-US" sz="1400" b="1" dirty="0">
                <a:solidFill>
                  <a:srgbClr val="FFF9D2"/>
                </a:solidFill>
                <a:cs typeface="+mn-ea"/>
                <a:sym typeface="+mn-lt"/>
              </a:rPr>
              <a:t>参加罢工人数</a:t>
            </a:r>
            <a:r>
              <a:rPr lang="en-US" altLang="zh-CN" sz="1400" b="1" dirty="0">
                <a:solidFill>
                  <a:srgbClr val="FFF9D2"/>
                </a:solidFill>
                <a:cs typeface="+mn-ea"/>
                <a:sym typeface="+mn-lt"/>
              </a:rPr>
              <a:t>30</a:t>
            </a:r>
            <a:r>
              <a:rPr lang="zh-CN" altLang="en-US" sz="1400" b="1" dirty="0">
                <a:solidFill>
                  <a:srgbClr val="FFF9D2"/>
                </a:solidFill>
                <a:cs typeface="+mn-ea"/>
                <a:sym typeface="+mn-lt"/>
              </a:rPr>
              <a:t>万人以上，在这期间，各地先后建立</a:t>
            </a:r>
            <a:r>
              <a:rPr lang="en-US" altLang="zh-CN" sz="1400" b="1" dirty="0">
                <a:solidFill>
                  <a:srgbClr val="FFF9D2"/>
                </a:solidFill>
                <a:cs typeface="+mn-ea"/>
                <a:sym typeface="+mn-lt"/>
              </a:rPr>
              <a:t>100</a:t>
            </a:r>
            <a:r>
              <a:rPr lang="zh-CN" altLang="en-US" sz="1400" b="1" dirty="0">
                <a:solidFill>
                  <a:srgbClr val="FFF9D2"/>
                </a:solidFill>
                <a:cs typeface="+mn-ea"/>
                <a:sym typeface="+mn-lt"/>
              </a:rPr>
              <a:t>多个土会。但工人运动受到了北洋军阀和帝国主义的色结镇压，尤其是震惊中外的二七惨案，林祥谦、施洋烈士宁死不屈慷慨就义，工人运动也从此转入低潮。</a:t>
            </a:r>
          </a:p>
        </p:txBody>
      </p:sp>
    </p:spTree>
    <p:extLst>
      <p:ext uri="{BB962C8B-B14F-4D97-AF65-F5344CB8AC3E}">
        <p14:creationId xmlns:p14="http://schemas.microsoft.com/office/powerpoint/2010/main" xmlns="" val="3621207198"/>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1813FEFE-990E-0249-B5F9-09F4E6F120FE}"/>
              </a:ext>
            </a:extLst>
          </p:cNvPr>
          <p:cNvGrpSpPr/>
          <p:nvPr/>
        </p:nvGrpSpPr>
        <p:grpSpPr>
          <a:xfrm>
            <a:off x="2043503" y="311823"/>
            <a:ext cx="2829552" cy="2144685"/>
            <a:chOff x="1424642" y="2015285"/>
            <a:chExt cx="2829552" cy="2144685"/>
          </a:xfrm>
        </p:grpSpPr>
        <p:sp>
          <p:nvSpPr>
            <p:cNvPr id="4" name="文本框 3">
              <a:extLst>
                <a:ext uri="{FF2B5EF4-FFF2-40B4-BE49-F238E27FC236}">
                  <a16:creationId xmlns="" xmlns:a16="http://schemas.microsoft.com/office/drawing/2014/main" id="{3F2DD3B1-8A67-2B42-A2AF-B8EE989BCFCC}"/>
                </a:ext>
              </a:extLst>
            </p:cNvPr>
            <p:cNvSpPr txBox="1"/>
            <p:nvPr/>
          </p:nvSpPr>
          <p:spPr>
            <a:xfrm>
              <a:off x="1424642" y="2267144"/>
              <a:ext cx="1685077" cy="1892826"/>
            </a:xfrm>
            <a:prstGeom prst="rect">
              <a:avLst/>
            </a:prstGeom>
            <a:noFill/>
          </p:spPr>
          <p:txBody>
            <a:bodyPr wrap="none" rtlCol="0">
              <a:spAutoFit/>
            </a:bodyPr>
            <a:lstStyle/>
            <a:p>
              <a:r>
                <a:rPr kumimoji="1" lang="zh-CN" altLang="en-US" sz="11700" dirty="0">
                  <a:ln w="25400">
                    <a:noFill/>
                  </a:ln>
                  <a:gradFill>
                    <a:gsLst>
                      <a:gs pos="0">
                        <a:srgbClr val="FFE285"/>
                      </a:gs>
                      <a:gs pos="99000">
                        <a:srgbClr val="FAEED8"/>
                      </a:gs>
                    </a:gsLst>
                    <a:lin ang="16200000" scaled="1"/>
                  </a:gradFill>
                  <a:cs typeface="+mn-ea"/>
                  <a:sym typeface="+mn-lt"/>
                </a:rPr>
                <a:t>前</a:t>
              </a:r>
            </a:p>
          </p:txBody>
        </p:sp>
        <p:sp>
          <p:nvSpPr>
            <p:cNvPr id="5" name="文本框 4">
              <a:extLst>
                <a:ext uri="{FF2B5EF4-FFF2-40B4-BE49-F238E27FC236}">
                  <a16:creationId xmlns="" xmlns:a16="http://schemas.microsoft.com/office/drawing/2014/main" id="{7112CCF0-BE52-EF47-94F2-9E8A2B7AF701}"/>
                </a:ext>
              </a:extLst>
            </p:cNvPr>
            <p:cNvSpPr txBox="1"/>
            <p:nvPr/>
          </p:nvSpPr>
          <p:spPr>
            <a:xfrm>
              <a:off x="2569117" y="2015285"/>
              <a:ext cx="1685077" cy="1892826"/>
            </a:xfrm>
            <a:prstGeom prst="rect">
              <a:avLst/>
            </a:prstGeom>
            <a:noFill/>
          </p:spPr>
          <p:txBody>
            <a:bodyPr wrap="none" rtlCol="0">
              <a:spAutoFit/>
            </a:bodyPr>
            <a:lstStyle/>
            <a:p>
              <a:r>
                <a:rPr kumimoji="1" lang="zh-CN" altLang="en-US" sz="11700" dirty="0">
                  <a:ln w="25400">
                    <a:noFill/>
                  </a:ln>
                  <a:gradFill>
                    <a:gsLst>
                      <a:gs pos="0">
                        <a:srgbClr val="FFE285"/>
                      </a:gs>
                      <a:gs pos="99000">
                        <a:srgbClr val="FAEED8"/>
                      </a:gs>
                    </a:gsLst>
                    <a:lin ang="16200000" scaled="1"/>
                  </a:gradFill>
                  <a:cs typeface="+mn-ea"/>
                  <a:sym typeface="+mn-lt"/>
                </a:rPr>
                <a:t>言</a:t>
              </a:r>
            </a:p>
          </p:txBody>
        </p:sp>
      </p:grpSp>
      <p:pic>
        <p:nvPicPr>
          <p:cNvPr id="8" name="图片 7">
            <a:extLst>
              <a:ext uri="{FF2B5EF4-FFF2-40B4-BE49-F238E27FC236}">
                <a16:creationId xmlns="" xmlns:a16="http://schemas.microsoft.com/office/drawing/2014/main" id="{6E89C9AB-F042-F744-B452-1CEC4350453E}"/>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40127" y="1038239"/>
            <a:ext cx="1303376" cy="1323490"/>
          </a:xfrm>
          <a:prstGeom prst="rect">
            <a:avLst/>
          </a:prstGeom>
        </p:spPr>
      </p:pic>
      <p:sp>
        <p:nvSpPr>
          <p:cNvPr id="9" name="矩形 8">
            <a:extLst>
              <a:ext uri="{FF2B5EF4-FFF2-40B4-BE49-F238E27FC236}">
                <a16:creationId xmlns="" xmlns:a16="http://schemas.microsoft.com/office/drawing/2014/main" id="{FC0CF785-C9FF-DC45-A4E0-4F82A94E0B5E}"/>
              </a:ext>
            </a:extLst>
          </p:cNvPr>
          <p:cNvSpPr/>
          <p:nvPr/>
        </p:nvSpPr>
        <p:spPr>
          <a:xfrm>
            <a:off x="986892" y="2739517"/>
            <a:ext cx="9814458" cy="2908489"/>
          </a:xfrm>
          <a:prstGeom prst="rect">
            <a:avLst/>
          </a:prstGeom>
        </p:spPr>
        <p:txBody>
          <a:bodyPr wrap="square" lIns="0" tIns="0" rIns="0" bIns="0">
            <a:spAutoFit/>
          </a:bodyPr>
          <a:lstStyle/>
          <a:p>
            <a:pPr defTabSz="914400">
              <a:lnSpc>
                <a:spcPct val="150000"/>
              </a:lnSpc>
              <a:defRPr/>
            </a:pPr>
            <a:r>
              <a:rPr lang="zh-CN" altLang="en-US" b="1" dirty="0">
                <a:solidFill>
                  <a:srgbClr val="FFF9D2"/>
                </a:solidFill>
                <a:cs typeface="+mn-ea"/>
                <a:sym typeface="+mn-lt"/>
              </a:rPr>
              <a:t>中国共产党在近百年艰辛的奋斗历史中，积累了大量的党建经验、斗争经验、执政经验、社会主义建设的经验等，以及经受挫折失败的教训，是我们宝贵的财富。这些经验是几代中国共产党人的智慧结晶，是我们治党治国的宝贵精神财富。</a:t>
            </a:r>
            <a:endParaRPr lang="en-US" altLang="zh-CN" b="1" dirty="0">
              <a:solidFill>
                <a:srgbClr val="FFF9D2"/>
              </a:solidFill>
              <a:cs typeface="+mn-ea"/>
              <a:sym typeface="+mn-lt"/>
            </a:endParaRPr>
          </a:p>
          <a:p>
            <a:pPr defTabSz="914400">
              <a:lnSpc>
                <a:spcPct val="150000"/>
              </a:lnSpc>
              <a:defRPr/>
            </a:pPr>
            <a:endParaRPr lang="zh-CN" altLang="en-US" b="1" dirty="0">
              <a:solidFill>
                <a:srgbClr val="FFF9D2"/>
              </a:solidFill>
              <a:cs typeface="+mn-ea"/>
              <a:sym typeface="+mn-lt"/>
            </a:endParaRPr>
          </a:p>
          <a:p>
            <a:pPr defTabSz="914400">
              <a:lnSpc>
                <a:spcPct val="150000"/>
              </a:lnSpc>
              <a:defRPr/>
            </a:pPr>
            <a:r>
              <a:rPr lang="zh-CN" altLang="en-US" b="1" dirty="0">
                <a:solidFill>
                  <a:srgbClr val="FFF9D2"/>
                </a:solidFill>
                <a:cs typeface="+mn-ea"/>
                <a:sym typeface="+mn-lt"/>
              </a:rPr>
              <a:t>认真学习党史既是</a:t>
            </a:r>
            <a:r>
              <a:rPr lang="en-US" altLang="zh-CN" b="1" dirty="0">
                <a:solidFill>
                  <a:srgbClr val="FFF9D2"/>
                </a:solidFill>
                <a:cs typeface="+mn-ea"/>
                <a:sym typeface="+mn-lt"/>
              </a:rPr>
              <a:t>-</a:t>
            </a:r>
            <a:r>
              <a:rPr lang="zh-CN" altLang="en-US" b="1" dirty="0">
                <a:solidFill>
                  <a:srgbClr val="FFF9D2"/>
                </a:solidFill>
                <a:cs typeface="+mn-ea"/>
                <a:sym typeface="+mn-lt"/>
              </a:rPr>
              <a:t>次把握规律、把握未来的理论学习</a:t>
            </a:r>
            <a:r>
              <a:rPr lang="en-US" altLang="zh-CN" b="1" dirty="0">
                <a:solidFill>
                  <a:srgbClr val="FFF9D2"/>
                </a:solidFill>
                <a:cs typeface="+mn-ea"/>
                <a:sym typeface="+mn-lt"/>
              </a:rPr>
              <a:t>.</a:t>
            </a:r>
            <a:r>
              <a:rPr lang="zh-CN" altLang="en-US" b="1" dirty="0">
                <a:solidFill>
                  <a:srgbClr val="FFF9D2"/>
                </a:solidFill>
                <a:cs typeface="+mn-ea"/>
                <a:sym typeface="+mn-lt"/>
              </a:rPr>
              <a:t>也是一次坚定信仰、 坚定方向的党性教育。通过学习必将增强我们对党的感情认同、理论认同、政治认同。对继承和发扬光荣革命传统、党的优良作风</a:t>
            </a:r>
            <a:r>
              <a:rPr lang="en-US" altLang="zh-CN" b="1" dirty="0">
                <a:solidFill>
                  <a:srgbClr val="FFF9D2"/>
                </a:solidFill>
                <a:cs typeface="+mn-ea"/>
                <a:sym typeface="+mn-lt"/>
              </a:rPr>
              <a:t>.</a:t>
            </a:r>
            <a:r>
              <a:rPr lang="zh-CN" altLang="en-US" b="1" dirty="0">
                <a:solidFill>
                  <a:srgbClr val="FFF9D2"/>
                </a:solidFill>
                <a:cs typeface="+mn-ea"/>
                <a:sym typeface="+mn-lt"/>
              </a:rPr>
              <a:t>对提高自己的认识能力和处理实际问题的能力都是十分必要的和有益的。</a:t>
            </a:r>
          </a:p>
        </p:txBody>
      </p:sp>
    </p:spTree>
    <p:extLst>
      <p:ext uri="{BB962C8B-B14F-4D97-AF65-F5344CB8AC3E}">
        <p14:creationId xmlns:p14="http://schemas.microsoft.com/office/powerpoint/2010/main" xmlns="" val="2634135116"/>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8959C1BD-1685-514E-A1EA-D2EA22CB1B1C}"/>
              </a:ext>
            </a:extLst>
          </p:cNvPr>
          <p:cNvSpPr/>
          <p:nvPr/>
        </p:nvSpPr>
        <p:spPr>
          <a:xfrm>
            <a:off x="1120971" y="1984236"/>
            <a:ext cx="3208407" cy="3208407"/>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1" u="none" strike="noStrike" kern="1200" cap="none" spc="0" normalizeH="0" baseline="0" noProof="0" dirty="0">
                <a:ln>
                  <a:noFill/>
                </a:ln>
                <a:solidFill>
                  <a:srgbClr val="C00000"/>
                </a:solidFill>
                <a:effectLst/>
                <a:uLnTx/>
                <a:uFillTx/>
                <a:cs typeface="+mn-ea"/>
                <a:sym typeface="+mn-lt"/>
              </a:rPr>
              <a:t>第四章</a:t>
            </a:r>
          </a:p>
        </p:txBody>
      </p:sp>
      <p:sp>
        <p:nvSpPr>
          <p:cNvPr id="4" name="文本框 3">
            <a:extLst>
              <a:ext uri="{FF2B5EF4-FFF2-40B4-BE49-F238E27FC236}">
                <a16:creationId xmlns="" xmlns:a16="http://schemas.microsoft.com/office/drawing/2014/main" id="{F7DE49B7-2A23-1143-8666-891D12C2F424}"/>
              </a:ext>
            </a:extLst>
          </p:cNvPr>
          <p:cNvSpPr txBox="1"/>
          <p:nvPr/>
        </p:nvSpPr>
        <p:spPr>
          <a:xfrm>
            <a:off x="5092634" y="2583075"/>
            <a:ext cx="5539978" cy="738664"/>
          </a:xfrm>
          <a:prstGeom prst="rect">
            <a:avLst/>
          </a:prstGeom>
          <a:noFill/>
        </p:spPr>
        <p:txBody>
          <a:bodyPr wrap="none" lIns="0" tIns="0" rIns="0" bIns="0" rtlCol="0">
            <a:spAutoFit/>
          </a:bodyPr>
          <a:lstStyle/>
          <a:p>
            <a:pPr lvl="0" algn="ctr" defTabSz="914400">
              <a:defRPr/>
            </a:pPr>
            <a:r>
              <a:rPr lang="zh-CN" altLang="en-US" sz="4800" dirty="0">
                <a:gradFill>
                  <a:gsLst>
                    <a:gs pos="0">
                      <a:srgbClr val="FFE285"/>
                    </a:gs>
                    <a:gs pos="99000">
                      <a:srgbClr val="FAEED8"/>
                    </a:gs>
                  </a:gsLst>
                  <a:lin ang="16200000" scaled="1"/>
                </a:gradFill>
                <a:cs typeface="+mn-ea"/>
                <a:sym typeface="+mn-lt"/>
              </a:rPr>
              <a:t>党给我们的三大启示</a:t>
            </a:r>
          </a:p>
        </p:txBody>
      </p:sp>
      <p:grpSp>
        <p:nvGrpSpPr>
          <p:cNvPr id="5" name="组合 4">
            <a:extLst>
              <a:ext uri="{FF2B5EF4-FFF2-40B4-BE49-F238E27FC236}">
                <a16:creationId xmlns="" xmlns:a16="http://schemas.microsoft.com/office/drawing/2014/main" id="{A821116B-6F94-084C-9E21-378DD6D6BB34}"/>
              </a:ext>
            </a:extLst>
          </p:cNvPr>
          <p:cNvGrpSpPr/>
          <p:nvPr/>
        </p:nvGrpSpPr>
        <p:grpSpPr>
          <a:xfrm>
            <a:off x="5755528" y="3800316"/>
            <a:ext cx="4214191" cy="836464"/>
            <a:chOff x="5312121" y="4333716"/>
            <a:chExt cx="4214191" cy="836464"/>
          </a:xfrm>
        </p:grpSpPr>
        <p:sp>
          <p:nvSpPr>
            <p:cNvPr id="6" name="文本框 5">
              <a:extLst>
                <a:ext uri="{FF2B5EF4-FFF2-40B4-BE49-F238E27FC236}">
                  <a16:creationId xmlns="" xmlns:a16="http://schemas.microsoft.com/office/drawing/2014/main" id="{EC8F86F0-4965-AA42-A857-313BD2EDCBEA}"/>
                </a:ext>
              </a:extLst>
            </p:cNvPr>
            <p:cNvSpPr txBox="1"/>
            <p:nvPr/>
          </p:nvSpPr>
          <p:spPr>
            <a:xfrm>
              <a:off x="5312121" y="4333716"/>
              <a:ext cx="4214191" cy="369332"/>
            </a:xfrm>
            <a:prstGeom prst="rect">
              <a:avLst/>
            </a:prstGeom>
            <a:noFill/>
          </p:spPr>
          <p:txBody>
            <a:bodyPr wrap="square" rtlCol="0">
              <a:spAutoFit/>
            </a:bodyPr>
            <a:lstStyle/>
            <a:p>
              <a:pPr algn="dist"/>
              <a:r>
                <a:rPr kumimoji="1" lang="zh-CN" altLang="en-US" b="1" dirty="0">
                  <a:solidFill>
                    <a:srgbClr val="FFF9D2"/>
                  </a:solidFill>
                  <a:cs typeface="+mn-ea"/>
                  <a:sym typeface="+mn-lt"/>
                </a:rPr>
                <a:t>庆祝中国共产党成立</a:t>
              </a:r>
              <a:r>
                <a:rPr kumimoji="1" lang="en-US" altLang="zh-CN" b="1" dirty="0">
                  <a:solidFill>
                    <a:srgbClr val="FFF9D2"/>
                  </a:solidFill>
                  <a:cs typeface="+mn-ea"/>
                  <a:sym typeface="+mn-lt"/>
                </a:rPr>
                <a:t>100</a:t>
              </a:r>
              <a:r>
                <a:rPr kumimoji="1" lang="zh-CN" altLang="en-US" b="1" dirty="0">
                  <a:solidFill>
                    <a:srgbClr val="FFF9D2"/>
                  </a:solidFill>
                  <a:cs typeface="+mn-ea"/>
                  <a:sym typeface="+mn-lt"/>
                </a:rPr>
                <a:t>周年</a:t>
              </a:r>
            </a:p>
          </p:txBody>
        </p:sp>
        <p:sp>
          <p:nvSpPr>
            <p:cNvPr id="7" name="文本框 6">
              <a:extLst>
                <a:ext uri="{FF2B5EF4-FFF2-40B4-BE49-F238E27FC236}">
                  <a16:creationId xmlns="" xmlns:a16="http://schemas.microsoft.com/office/drawing/2014/main" id="{9FFB2FB8-2386-BE49-87E8-C35ADAE0A3E9}"/>
                </a:ext>
              </a:extLst>
            </p:cNvPr>
            <p:cNvSpPr txBox="1"/>
            <p:nvPr/>
          </p:nvSpPr>
          <p:spPr>
            <a:xfrm>
              <a:off x="6095905" y="4800848"/>
              <a:ext cx="2700547" cy="369332"/>
            </a:xfrm>
            <a:prstGeom prst="rect">
              <a:avLst/>
            </a:prstGeom>
            <a:noFill/>
          </p:spPr>
          <p:txBody>
            <a:bodyPr wrap="none" rtlCol="0">
              <a:spAutoFit/>
            </a:bodyPr>
            <a:lstStyle/>
            <a:p>
              <a:r>
                <a:rPr kumimoji="1" lang="en" altLang="zh-CN" dirty="0">
                  <a:solidFill>
                    <a:srgbClr val="FFF9D2"/>
                  </a:solidFill>
                  <a:cs typeface="+mn-ea"/>
                  <a:sym typeface="+mn-lt"/>
                </a:rPr>
                <a:t>1921-2021 JIAN DANG</a:t>
              </a:r>
              <a:endParaRPr kumimoji="1" lang="zh-CN" altLang="en-US" dirty="0">
                <a:solidFill>
                  <a:srgbClr val="FFF9D2"/>
                </a:solidFill>
                <a:cs typeface="+mn-ea"/>
                <a:sym typeface="+mn-lt"/>
              </a:endParaRPr>
            </a:p>
          </p:txBody>
        </p:sp>
      </p:grpSp>
      <p:sp>
        <p:nvSpPr>
          <p:cNvPr id="9" name="TextBox 8"/>
          <p:cNvSpPr txBox="1"/>
          <p:nvPr/>
        </p:nvSpPr>
        <p:spPr>
          <a:xfrm>
            <a:off x="3609298" y="673488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20316"/>
                </a:solidFill>
                <a:effectLst/>
                <a:uLnTx/>
                <a:uFillTx/>
              </a:rPr>
              <a:t>节日</a:t>
            </a:r>
            <a:r>
              <a:rPr kumimoji="0" lang="en-US" altLang="zh-CN" sz="100" b="0" i="0" u="none" strike="noStrike" kern="0" cap="none" spc="0" normalizeH="0" baseline="0" noProof="0" dirty="0" smtClean="0">
                <a:ln>
                  <a:noFill/>
                </a:ln>
                <a:solidFill>
                  <a:srgbClr val="C20316"/>
                </a:solidFill>
                <a:effectLst/>
                <a:uLnTx/>
                <a:uFillTx/>
              </a:rPr>
              <a:t>PPT</a:t>
            </a:r>
            <a:r>
              <a:rPr kumimoji="0" lang="zh-CN" altLang="en-US" sz="100" b="0" i="0" u="none" strike="noStrike" kern="0" cap="none" spc="0" normalizeH="0" baseline="0" noProof="0" dirty="0" smtClean="0">
                <a:ln>
                  <a:noFill/>
                </a:ln>
                <a:solidFill>
                  <a:srgbClr val="C20316"/>
                </a:solidFill>
                <a:effectLst/>
                <a:uLnTx/>
                <a:uFillTx/>
              </a:rPr>
              <a:t>模板 </a:t>
            </a:r>
            <a:r>
              <a:rPr kumimoji="0" lang="en-US" altLang="zh-CN" sz="100" b="0" i="0" u="none" strike="noStrike" kern="0" cap="none" spc="0" normalizeH="0" baseline="0" noProof="0" dirty="0" smtClean="0">
                <a:ln>
                  <a:noFill/>
                </a:ln>
                <a:solidFill>
                  <a:srgbClr val="C20316"/>
                </a:solidFill>
                <a:effectLst/>
                <a:uLnTx/>
                <a:uFillTx/>
              </a:rPr>
              <a:t>http://www.1ppt.com/jieri/</a:t>
            </a:r>
          </a:p>
        </p:txBody>
      </p:sp>
    </p:spTree>
    <p:extLst>
      <p:ext uri="{BB962C8B-B14F-4D97-AF65-F5344CB8AC3E}">
        <p14:creationId xmlns:p14="http://schemas.microsoft.com/office/powerpoint/2010/main" xmlns="" val="1402039980"/>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DD7F1A76-B42B-6C45-A4F4-CFCF39C39D81}"/>
              </a:ext>
            </a:extLst>
          </p:cNvPr>
          <p:cNvGrpSpPr/>
          <p:nvPr/>
        </p:nvGrpSpPr>
        <p:grpSpPr>
          <a:xfrm>
            <a:off x="874713" y="657225"/>
            <a:ext cx="4521664" cy="1037052"/>
            <a:chOff x="874713" y="657225"/>
            <a:chExt cx="4521664" cy="1037052"/>
          </a:xfrm>
        </p:grpSpPr>
        <p:sp>
          <p:nvSpPr>
            <p:cNvPr id="3" name="椭圆 2">
              <a:extLst>
                <a:ext uri="{FF2B5EF4-FFF2-40B4-BE49-F238E27FC236}">
                  <a16:creationId xmlns="" xmlns:a16="http://schemas.microsoft.com/office/drawing/2014/main" id="{157102B6-D430-444B-96F5-A9152C04A3E6}"/>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04</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4" name="文本框 3">
              <a:extLst>
                <a:ext uri="{FF2B5EF4-FFF2-40B4-BE49-F238E27FC236}">
                  <a16:creationId xmlns="" xmlns:a16="http://schemas.microsoft.com/office/drawing/2014/main" id="{B9FE072C-B334-1F43-B9F9-937DB14FB99C}"/>
                </a:ext>
              </a:extLst>
            </p:cNvPr>
            <p:cNvSpPr txBox="1"/>
            <p:nvPr/>
          </p:nvSpPr>
          <p:spPr>
            <a:xfrm>
              <a:off x="2164723" y="960307"/>
              <a:ext cx="3231654" cy="430887"/>
            </a:xfrm>
            <a:prstGeom prst="rect">
              <a:avLst/>
            </a:prstGeom>
            <a:noFill/>
          </p:spPr>
          <p:txBody>
            <a:bodyPr wrap="none" lIns="0" tIns="0" rIns="0" bIns="0" rtlCol="0">
              <a:spAutoFit/>
            </a:bodyPr>
            <a:lstStyle/>
            <a:p>
              <a:pPr lvl="0" algn="ctr" defTabSz="914400">
                <a:defRPr/>
              </a:pPr>
              <a:r>
                <a:rPr lang="zh-CN" altLang="en-US" sz="2800" dirty="0">
                  <a:gradFill>
                    <a:gsLst>
                      <a:gs pos="0">
                        <a:srgbClr val="FFE285"/>
                      </a:gs>
                      <a:gs pos="99000">
                        <a:srgbClr val="FAEED8"/>
                      </a:gs>
                    </a:gsLst>
                    <a:lin ang="16200000" scaled="1"/>
                  </a:gradFill>
                  <a:cs typeface="+mn-ea"/>
                  <a:sym typeface="+mn-lt"/>
                </a:rPr>
                <a:t>党给我们的三大启示</a:t>
              </a:r>
            </a:p>
          </p:txBody>
        </p:sp>
      </p:grpSp>
      <p:grpSp>
        <p:nvGrpSpPr>
          <p:cNvPr id="12" name="组合 11">
            <a:extLst>
              <a:ext uri="{FF2B5EF4-FFF2-40B4-BE49-F238E27FC236}">
                <a16:creationId xmlns="" xmlns:a16="http://schemas.microsoft.com/office/drawing/2014/main" id="{31204FE7-8535-0B4D-B2E1-5F33AA7B3F54}"/>
              </a:ext>
            </a:extLst>
          </p:cNvPr>
          <p:cNvGrpSpPr/>
          <p:nvPr/>
        </p:nvGrpSpPr>
        <p:grpSpPr>
          <a:xfrm>
            <a:off x="929031" y="2371181"/>
            <a:ext cx="2471384" cy="865602"/>
            <a:chOff x="1127671" y="2391948"/>
            <a:chExt cx="2471384" cy="865602"/>
          </a:xfrm>
        </p:grpSpPr>
        <p:sp>
          <p:nvSpPr>
            <p:cNvPr id="10" name="任意形状 9">
              <a:extLst>
                <a:ext uri="{FF2B5EF4-FFF2-40B4-BE49-F238E27FC236}">
                  <a16:creationId xmlns="" xmlns:a16="http://schemas.microsoft.com/office/drawing/2014/main" id="{6CF41242-ADA7-DF44-B125-59AC33E2C743}"/>
                </a:ext>
              </a:extLst>
            </p:cNvPr>
            <p:cNvSpPr/>
            <p:nvPr/>
          </p:nvSpPr>
          <p:spPr>
            <a:xfrm>
              <a:off x="1127671" y="2391948"/>
              <a:ext cx="2471384" cy="865602"/>
            </a:xfrm>
            <a:custGeom>
              <a:avLst/>
              <a:gdLst>
                <a:gd name="connsiteX0" fmla="*/ 432801 w 2471384"/>
                <a:gd name="connsiteY0" fmla="*/ 0 h 865602"/>
                <a:gd name="connsiteX1" fmla="*/ 831590 w 2471384"/>
                <a:gd name="connsiteY1" fmla="*/ 264336 h 865602"/>
                <a:gd name="connsiteX2" fmla="*/ 834246 w 2471384"/>
                <a:gd name="connsiteY2" fmla="*/ 272892 h 865602"/>
                <a:gd name="connsiteX3" fmla="*/ 836903 w 2471384"/>
                <a:gd name="connsiteY3" fmla="*/ 264336 h 865602"/>
                <a:gd name="connsiteX4" fmla="*/ 1235692 w 2471384"/>
                <a:gd name="connsiteY4" fmla="*/ 0 h 865602"/>
                <a:gd name="connsiteX5" fmla="*/ 1634481 w 2471384"/>
                <a:gd name="connsiteY5" fmla="*/ 264336 h 865602"/>
                <a:gd name="connsiteX6" fmla="*/ 1637138 w 2471384"/>
                <a:gd name="connsiteY6" fmla="*/ 272893 h 865602"/>
                <a:gd name="connsiteX7" fmla="*/ 1639794 w 2471384"/>
                <a:gd name="connsiteY7" fmla="*/ 264336 h 865602"/>
                <a:gd name="connsiteX8" fmla="*/ 2038583 w 2471384"/>
                <a:gd name="connsiteY8" fmla="*/ 0 h 865602"/>
                <a:gd name="connsiteX9" fmla="*/ 2471384 w 2471384"/>
                <a:gd name="connsiteY9" fmla="*/ 432801 h 865602"/>
                <a:gd name="connsiteX10" fmla="*/ 2038583 w 2471384"/>
                <a:gd name="connsiteY10" fmla="*/ 865602 h 865602"/>
                <a:gd name="connsiteX11" fmla="*/ 1639794 w 2471384"/>
                <a:gd name="connsiteY11" fmla="*/ 601267 h 865602"/>
                <a:gd name="connsiteX12" fmla="*/ 1637138 w 2471384"/>
                <a:gd name="connsiteY12" fmla="*/ 592710 h 865602"/>
                <a:gd name="connsiteX13" fmla="*/ 1634481 w 2471384"/>
                <a:gd name="connsiteY13" fmla="*/ 601267 h 865602"/>
                <a:gd name="connsiteX14" fmla="*/ 1235692 w 2471384"/>
                <a:gd name="connsiteY14" fmla="*/ 865602 h 865602"/>
                <a:gd name="connsiteX15" fmla="*/ 836903 w 2471384"/>
                <a:gd name="connsiteY15" fmla="*/ 601267 h 865602"/>
                <a:gd name="connsiteX16" fmla="*/ 834246 w 2471384"/>
                <a:gd name="connsiteY16" fmla="*/ 592710 h 865602"/>
                <a:gd name="connsiteX17" fmla="*/ 831590 w 2471384"/>
                <a:gd name="connsiteY17" fmla="*/ 601267 h 865602"/>
                <a:gd name="connsiteX18" fmla="*/ 432801 w 2471384"/>
                <a:gd name="connsiteY18" fmla="*/ 865602 h 865602"/>
                <a:gd name="connsiteX19" fmla="*/ 0 w 2471384"/>
                <a:gd name="connsiteY19" fmla="*/ 432801 h 865602"/>
                <a:gd name="connsiteX20" fmla="*/ 432801 w 2471384"/>
                <a:gd name="connsiteY20" fmla="*/ 0 h 865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71384" h="865602">
                  <a:moveTo>
                    <a:pt x="432801" y="0"/>
                  </a:moveTo>
                  <a:cubicBezTo>
                    <a:pt x="612073" y="0"/>
                    <a:pt x="765887" y="108997"/>
                    <a:pt x="831590" y="264336"/>
                  </a:cubicBezTo>
                  <a:lnTo>
                    <a:pt x="834246" y="272892"/>
                  </a:lnTo>
                  <a:lnTo>
                    <a:pt x="836903" y="264336"/>
                  </a:lnTo>
                  <a:cubicBezTo>
                    <a:pt x="902606" y="108997"/>
                    <a:pt x="1056420" y="0"/>
                    <a:pt x="1235692" y="0"/>
                  </a:cubicBezTo>
                  <a:cubicBezTo>
                    <a:pt x="1414964" y="0"/>
                    <a:pt x="1568778" y="108997"/>
                    <a:pt x="1634481" y="264336"/>
                  </a:cubicBezTo>
                  <a:lnTo>
                    <a:pt x="1637138" y="272893"/>
                  </a:lnTo>
                  <a:lnTo>
                    <a:pt x="1639794" y="264336"/>
                  </a:lnTo>
                  <a:cubicBezTo>
                    <a:pt x="1705497" y="108997"/>
                    <a:pt x="1859311" y="0"/>
                    <a:pt x="2038583" y="0"/>
                  </a:cubicBezTo>
                  <a:cubicBezTo>
                    <a:pt x="2277612" y="0"/>
                    <a:pt x="2471384" y="193772"/>
                    <a:pt x="2471384" y="432801"/>
                  </a:cubicBezTo>
                  <a:cubicBezTo>
                    <a:pt x="2471384" y="671830"/>
                    <a:pt x="2277612" y="865602"/>
                    <a:pt x="2038583" y="865602"/>
                  </a:cubicBezTo>
                  <a:cubicBezTo>
                    <a:pt x="1859311" y="865602"/>
                    <a:pt x="1705497" y="756605"/>
                    <a:pt x="1639794" y="601267"/>
                  </a:cubicBezTo>
                  <a:lnTo>
                    <a:pt x="1637138" y="592710"/>
                  </a:lnTo>
                  <a:lnTo>
                    <a:pt x="1634481" y="601267"/>
                  </a:lnTo>
                  <a:cubicBezTo>
                    <a:pt x="1568778" y="756605"/>
                    <a:pt x="1414964" y="865602"/>
                    <a:pt x="1235692" y="865602"/>
                  </a:cubicBezTo>
                  <a:cubicBezTo>
                    <a:pt x="1056420" y="865602"/>
                    <a:pt x="902606" y="756605"/>
                    <a:pt x="836903" y="601267"/>
                  </a:cubicBezTo>
                  <a:lnTo>
                    <a:pt x="834246" y="592710"/>
                  </a:lnTo>
                  <a:lnTo>
                    <a:pt x="831590" y="601267"/>
                  </a:lnTo>
                  <a:cubicBezTo>
                    <a:pt x="765887" y="756605"/>
                    <a:pt x="612073" y="865602"/>
                    <a:pt x="432801" y="865602"/>
                  </a:cubicBezTo>
                  <a:cubicBezTo>
                    <a:pt x="193772" y="865602"/>
                    <a:pt x="0" y="671830"/>
                    <a:pt x="0" y="432801"/>
                  </a:cubicBezTo>
                  <a:cubicBezTo>
                    <a:pt x="0" y="193772"/>
                    <a:pt x="193772" y="0"/>
                    <a:pt x="432801" y="0"/>
                  </a:cubicBezTo>
                  <a:close/>
                </a:path>
              </a:pathLst>
            </a:custGeom>
            <a:gradFill>
              <a:gsLst>
                <a:gs pos="0">
                  <a:srgbClr val="FFE285"/>
                </a:gs>
                <a:gs pos="99000">
                  <a:srgbClr val="FAEED8"/>
                </a:gs>
              </a:gsLst>
              <a:lin ang="16200000" scaled="1"/>
            </a:gradFill>
            <a:ln>
              <a:noFill/>
            </a:ln>
            <a:effectLst>
              <a:outerShdw blurRad="520700" dist="228600" dir="5400000" sx="71000" sy="71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u="none" strike="noStrike" kern="1200" cap="none" spc="0" normalizeH="0" baseline="0" noProof="0" dirty="0">
                <a:ln>
                  <a:noFill/>
                </a:ln>
                <a:solidFill>
                  <a:srgbClr val="C00000"/>
                </a:solidFill>
                <a:effectLst/>
                <a:uLnTx/>
                <a:uFillTx/>
                <a:cs typeface="+mn-ea"/>
                <a:sym typeface="+mn-lt"/>
              </a:endParaRPr>
            </a:p>
          </p:txBody>
        </p:sp>
        <p:sp>
          <p:nvSpPr>
            <p:cNvPr id="11" name="文本框 10">
              <a:extLst>
                <a:ext uri="{FF2B5EF4-FFF2-40B4-BE49-F238E27FC236}">
                  <a16:creationId xmlns="" xmlns:a16="http://schemas.microsoft.com/office/drawing/2014/main" id="{E3720942-3666-5949-A1C4-342A0CF1BA68}"/>
                </a:ext>
              </a:extLst>
            </p:cNvPr>
            <p:cNvSpPr txBox="1"/>
            <p:nvPr/>
          </p:nvSpPr>
          <p:spPr>
            <a:xfrm>
              <a:off x="1295764" y="2609305"/>
              <a:ext cx="2135200" cy="430887"/>
            </a:xfrm>
            <a:prstGeom prst="rect">
              <a:avLst/>
            </a:prstGeom>
            <a:noFill/>
          </p:spPr>
          <p:txBody>
            <a:bodyPr wrap="none" lIns="0" tIns="0" rIns="0" bIns="0" rtlCol="0">
              <a:spAutoFit/>
            </a:bodyPr>
            <a:lstStyle/>
            <a:p>
              <a:pPr lvl="0" algn="ctr" defTabSz="914400">
                <a:defRPr/>
              </a:pPr>
              <a:r>
                <a:rPr lang="zh-CN" altLang="en-US" sz="2800" dirty="0">
                  <a:solidFill>
                    <a:srgbClr val="C00000"/>
                  </a:solidFill>
                  <a:cs typeface="+mn-ea"/>
                  <a:sym typeface="+mn-lt"/>
                </a:rPr>
                <a:t>启     示     一</a:t>
              </a:r>
            </a:p>
          </p:txBody>
        </p:sp>
      </p:grpSp>
      <p:grpSp>
        <p:nvGrpSpPr>
          <p:cNvPr id="17" name="组合 16">
            <a:extLst>
              <a:ext uri="{FF2B5EF4-FFF2-40B4-BE49-F238E27FC236}">
                <a16:creationId xmlns="" xmlns:a16="http://schemas.microsoft.com/office/drawing/2014/main" id="{45CBD28C-EC49-6A4B-9322-06BE20CFE837}"/>
              </a:ext>
            </a:extLst>
          </p:cNvPr>
          <p:cNvGrpSpPr/>
          <p:nvPr/>
        </p:nvGrpSpPr>
        <p:grpSpPr>
          <a:xfrm>
            <a:off x="874713" y="3497444"/>
            <a:ext cx="9814458" cy="1580799"/>
            <a:chOff x="874713" y="3497444"/>
            <a:chExt cx="9814458" cy="1580799"/>
          </a:xfrm>
        </p:grpSpPr>
        <p:sp>
          <p:nvSpPr>
            <p:cNvPr id="13" name="文本框 12">
              <a:extLst>
                <a:ext uri="{FF2B5EF4-FFF2-40B4-BE49-F238E27FC236}">
                  <a16:creationId xmlns="" xmlns:a16="http://schemas.microsoft.com/office/drawing/2014/main" id="{F55D5655-4FA0-EB43-B082-D406607F1CBB}"/>
                </a:ext>
              </a:extLst>
            </p:cNvPr>
            <p:cNvSpPr txBox="1"/>
            <p:nvPr/>
          </p:nvSpPr>
          <p:spPr>
            <a:xfrm>
              <a:off x="929031" y="3497444"/>
              <a:ext cx="7386638" cy="492443"/>
            </a:xfrm>
            <a:prstGeom prst="rect">
              <a:avLst/>
            </a:prstGeom>
            <a:noFill/>
          </p:spPr>
          <p:txBody>
            <a:bodyPr wrap="none" lIns="0" tIns="0" rIns="0" bIns="0" rtlCol="0">
              <a:spAutoFit/>
            </a:bodyPr>
            <a:lstStyle/>
            <a:p>
              <a:pPr lvl="0" defTabSz="914400">
                <a:defRPr/>
              </a:pPr>
              <a:r>
                <a:rPr lang="zh-CN" altLang="en-US" sz="3200" dirty="0">
                  <a:gradFill>
                    <a:gsLst>
                      <a:gs pos="0">
                        <a:srgbClr val="FFE285"/>
                      </a:gs>
                      <a:gs pos="99000">
                        <a:srgbClr val="FAEED8"/>
                      </a:gs>
                    </a:gsLst>
                    <a:lin ang="16200000" scaled="1"/>
                  </a:gradFill>
                  <a:cs typeface="+mn-ea"/>
                  <a:sym typeface="+mn-lt"/>
                </a:rPr>
                <a:t>历史和人民选择中国共产党领导是正确的</a:t>
              </a:r>
            </a:p>
          </p:txBody>
        </p:sp>
        <p:sp>
          <p:nvSpPr>
            <p:cNvPr id="14" name="矩形 13">
              <a:extLst>
                <a:ext uri="{FF2B5EF4-FFF2-40B4-BE49-F238E27FC236}">
                  <a16:creationId xmlns="" xmlns:a16="http://schemas.microsoft.com/office/drawing/2014/main" id="{50E4FA8E-72A2-BA49-BBF3-7375F4FA345B}"/>
                </a:ext>
              </a:extLst>
            </p:cNvPr>
            <p:cNvSpPr/>
            <p:nvPr/>
          </p:nvSpPr>
          <p:spPr>
            <a:xfrm>
              <a:off x="874713" y="4146834"/>
              <a:ext cx="9814458" cy="931409"/>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没有中国共产党的领导就没有国家的统一。</a:t>
              </a:r>
            </a:p>
            <a:p>
              <a:pPr defTabSz="914400">
                <a:lnSpc>
                  <a:spcPct val="150000"/>
                </a:lnSpc>
                <a:defRPr/>
              </a:pPr>
              <a:r>
                <a:rPr lang="zh-CN" altLang="en-US" sz="1400" b="1" dirty="0">
                  <a:solidFill>
                    <a:srgbClr val="FFF9D2"/>
                  </a:solidFill>
                  <a:cs typeface="+mn-ea"/>
                  <a:sym typeface="+mn-lt"/>
                </a:rPr>
                <a:t>谁不想这个国家统一啊。国民党不想统</a:t>
              </a:r>
              <a:r>
                <a:rPr lang="en-US" altLang="zh-CN" sz="1400" b="1" dirty="0">
                  <a:solidFill>
                    <a:srgbClr val="FFF9D2"/>
                  </a:solidFill>
                  <a:cs typeface="+mn-ea"/>
                  <a:sym typeface="+mn-lt"/>
                </a:rPr>
                <a:t>-</a:t>
              </a:r>
              <a:r>
                <a:rPr lang="zh-CN" altLang="en-US" sz="1400" b="1" dirty="0">
                  <a:solidFill>
                    <a:srgbClr val="FFF9D2"/>
                  </a:solidFill>
                  <a:cs typeface="+mn-ea"/>
                  <a:sym typeface="+mn-lt"/>
                </a:rPr>
                <a:t>吗</a:t>
              </a:r>
              <a:r>
                <a:rPr lang="en-US" altLang="zh-CN" sz="1400" b="1" dirty="0">
                  <a:solidFill>
                    <a:srgbClr val="FFF9D2"/>
                  </a:solidFill>
                  <a:cs typeface="+mn-ea"/>
                  <a:sym typeface="+mn-lt"/>
                </a:rPr>
                <a:t>?</a:t>
              </a:r>
              <a:r>
                <a:rPr lang="zh-CN" altLang="en-US" sz="1400" b="1" dirty="0">
                  <a:solidFill>
                    <a:srgbClr val="FFF9D2"/>
                  </a:solidFill>
                  <a:cs typeface="+mn-ea"/>
                  <a:sym typeface="+mn-lt"/>
                </a:rPr>
                <a:t>袁世凯不想统</a:t>
              </a:r>
              <a:r>
                <a:rPr lang="en-US" altLang="zh-CN" sz="1400" b="1" dirty="0">
                  <a:solidFill>
                    <a:srgbClr val="FFF9D2"/>
                  </a:solidFill>
                  <a:cs typeface="+mn-ea"/>
                  <a:sym typeface="+mn-lt"/>
                </a:rPr>
                <a:t>- -</a:t>
              </a:r>
              <a:r>
                <a:rPr lang="zh-CN" altLang="en-US" sz="1400" b="1" dirty="0">
                  <a:solidFill>
                    <a:srgbClr val="FFF9D2"/>
                  </a:solidFill>
                  <a:cs typeface="+mn-ea"/>
                  <a:sym typeface="+mn-lt"/>
                </a:rPr>
                <a:t>吗</a:t>
              </a:r>
              <a:r>
                <a:rPr lang="en-US" altLang="zh-CN" sz="1400" b="1" dirty="0">
                  <a:solidFill>
                    <a:srgbClr val="FFF9D2"/>
                  </a:solidFill>
                  <a:cs typeface="+mn-ea"/>
                  <a:sym typeface="+mn-lt"/>
                </a:rPr>
                <a:t>?</a:t>
              </a:r>
            </a:p>
            <a:p>
              <a:pPr defTabSz="914400">
                <a:lnSpc>
                  <a:spcPct val="150000"/>
                </a:lnSpc>
                <a:defRPr/>
              </a:pPr>
              <a:r>
                <a:rPr lang="zh-CN" altLang="en-US" sz="1400" b="1" dirty="0">
                  <a:solidFill>
                    <a:srgbClr val="FFF9D2"/>
                  </a:solidFill>
                  <a:cs typeface="+mn-ea"/>
                  <a:sym typeface="+mn-lt"/>
                </a:rPr>
                <a:t>都想统一但问题是他们做不到。</a:t>
              </a:r>
            </a:p>
          </p:txBody>
        </p:sp>
      </p:grpSp>
      <p:pic>
        <p:nvPicPr>
          <p:cNvPr id="16" name="图片 15">
            <a:extLst>
              <a:ext uri="{FF2B5EF4-FFF2-40B4-BE49-F238E27FC236}">
                <a16:creationId xmlns="" xmlns:a16="http://schemas.microsoft.com/office/drawing/2014/main" id="{DA43AC39-2B7C-A547-B5CC-5687D4D5DC1F}"/>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558661" y="1837237"/>
            <a:ext cx="5287463" cy="5287463"/>
          </a:xfrm>
          <a:prstGeom prst="rect">
            <a:avLst/>
          </a:prstGeom>
        </p:spPr>
      </p:pic>
    </p:spTree>
    <p:extLst>
      <p:ext uri="{BB962C8B-B14F-4D97-AF65-F5344CB8AC3E}">
        <p14:creationId xmlns:p14="http://schemas.microsoft.com/office/powerpoint/2010/main" xmlns="" val="3558757230"/>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4EC24216-994A-A14A-88B8-8B3AFB72270A}"/>
              </a:ext>
            </a:extLst>
          </p:cNvPr>
          <p:cNvGrpSpPr/>
          <p:nvPr/>
        </p:nvGrpSpPr>
        <p:grpSpPr>
          <a:xfrm>
            <a:off x="874713" y="657225"/>
            <a:ext cx="4521664" cy="1037052"/>
            <a:chOff x="874713" y="657225"/>
            <a:chExt cx="4521664" cy="1037052"/>
          </a:xfrm>
        </p:grpSpPr>
        <p:sp>
          <p:nvSpPr>
            <p:cNvPr id="4" name="椭圆 3">
              <a:extLst>
                <a:ext uri="{FF2B5EF4-FFF2-40B4-BE49-F238E27FC236}">
                  <a16:creationId xmlns="" xmlns:a16="http://schemas.microsoft.com/office/drawing/2014/main" id="{220BAF6C-40E5-D248-B015-C2210114E8E2}"/>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04</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EDF9BB59-11C0-5942-9D2B-AB73419929A3}"/>
                </a:ext>
              </a:extLst>
            </p:cNvPr>
            <p:cNvSpPr txBox="1"/>
            <p:nvPr/>
          </p:nvSpPr>
          <p:spPr>
            <a:xfrm>
              <a:off x="2164723" y="960307"/>
              <a:ext cx="3231654" cy="430887"/>
            </a:xfrm>
            <a:prstGeom prst="rect">
              <a:avLst/>
            </a:prstGeom>
            <a:noFill/>
          </p:spPr>
          <p:txBody>
            <a:bodyPr wrap="none" lIns="0" tIns="0" rIns="0" bIns="0" rtlCol="0">
              <a:spAutoFit/>
            </a:bodyPr>
            <a:lstStyle/>
            <a:p>
              <a:pPr lvl="0" algn="ctr" defTabSz="914400">
                <a:defRPr/>
              </a:pPr>
              <a:r>
                <a:rPr lang="zh-CN" altLang="en-US" sz="2800" dirty="0">
                  <a:gradFill>
                    <a:gsLst>
                      <a:gs pos="0">
                        <a:srgbClr val="FFE285"/>
                      </a:gs>
                      <a:gs pos="99000">
                        <a:srgbClr val="FAEED8"/>
                      </a:gs>
                    </a:gsLst>
                    <a:lin ang="16200000" scaled="1"/>
                  </a:gradFill>
                  <a:cs typeface="+mn-ea"/>
                  <a:sym typeface="+mn-lt"/>
                </a:rPr>
                <a:t>党给我们的三大启示</a:t>
              </a:r>
            </a:p>
          </p:txBody>
        </p:sp>
      </p:grpSp>
      <p:grpSp>
        <p:nvGrpSpPr>
          <p:cNvPr id="6" name="组合 5">
            <a:extLst>
              <a:ext uri="{FF2B5EF4-FFF2-40B4-BE49-F238E27FC236}">
                <a16:creationId xmlns="" xmlns:a16="http://schemas.microsoft.com/office/drawing/2014/main" id="{0185C170-82DF-5341-B287-CCB5D9372519}"/>
              </a:ext>
            </a:extLst>
          </p:cNvPr>
          <p:cNvGrpSpPr/>
          <p:nvPr/>
        </p:nvGrpSpPr>
        <p:grpSpPr>
          <a:xfrm>
            <a:off x="929031" y="1990181"/>
            <a:ext cx="2471384" cy="865602"/>
            <a:chOff x="1127671" y="2391948"/>
            <a:chExt cx="2471384" cy="865602"/>
          </a:xfrm>
        </p:grpSpPr>
        <p:sp>
          <p:nvSpPr>
            <p:cNvPr id="7" name="任意形状 6">
              <a:extLst>
                <a:ext uri="{FF2B5EF4-FFF2-40B4-BE49-F238E27FC236}">
                  <a16:creationId xmlns="" xmlns:a16="http://schemas.microsoft.com/office/drawing/2014/main" id="{596E662B-5EE4-7842-9B97-061BBA4490DF}"/>
                </a:ext>
              </a:extLst>
            </p:cNvPr>
            <p:cNvSpPr/>
            <p:nvPr/>
          </p:nvSpPr>
          <p:spPr>
            <a:xfrm>
              <a:off x="1127671" y="2391948"/>
              <a:ext cx="2471384" cy="865602"/>
            </a:xfrm>
            <a:custGeom>
              <a:avLst/>
              <a:gdLst>
                <a:gd name="connsiteX0" fmla="*/ 432801 w 2471384"/>
                <a:gd name="connsiteY0" fmla="*/ 0 h 865602"/>
                <a:gd name="connsiteX1" fmla="*/ 831590 w 2471384"/>
                <a:gd name="connsiteY1" fmla="*/ 264336 h 865602"/>
                <a:gd name="connsiteX2" fmla="*/ 834246 w 2471384"/>
                <a:gd name="connsiteY2" fmla="*/ 272892 h 865602"/>
                <a:gd name="connsiteX3" fmla="*/ 836903 w 2471384"/>
                <a:gd name="connsiteY3" fmla="*/ 264336 h 865602"/>
                <a:gd name="connsiteX4" fmla="*/ 1235692 w 2471384"/>
                <a:gd name="connsiteY4" fmla="*/ 0 h 865602"/>
                <a:gd name="connsiteX5" fmla="*/ 1634481 w 2471384"/>
                <a:gd name="connsiteY5" fmla="*/ 264336 h 865602"/>
                <a:gd name="connsiteX6" fmla="*/ 1637138 w 2471384"/>
                <a:gd name="connsiteY6" fmla="*/ 272893 h 865602"/>
                <a:gd name="connsiteX7" fmla="*/ 1639794 w 2471384"/>
                <a:gd name="connsiteY7" fmla="*/ 264336 h 865602"/>
                <a:gd name="connsiteX8" fmla="*/ 2038583 w 2471384"/>
                <a:gd name="connsiteY8" fmla="*/ 0 h 865602"/>
                <a:gd name="connsiteX9" fmla="*/ 2471384 w 2471384"/>
                <a:gd name="connsiteY9" fmla="*/ 432801 h 865602"/>
                <a:gd name="connsiteX10" fmla="*/ 2038583 w 2471384"/>
                <a:gd name="connsiteY10" fmla="*/ 865602 h 865602"/>
                <a:gd name="connsiteX11" fmla="*/ 1639794 w 2471384"/>
                <a:gd name="connsiteY11" fmla="*/ 601267 h 865602"/>
                <a:gd name="connsiteX12" fmla="*/ 1637138 w 2471384"/>
                <a:gd name="connsiteY12" fmla="*/ 592710 h 865602"/>
                <a:gd name="connsiteX13" fmla="*/ 1634481 w 2471384"/>
                <a:gd name="connsiteY13" fmla="*/ 601267 h 865602"/>
                <a:gd name="connsiteX14" fmla="*/ 1235692 w 2471384"/>
                <a:gd name="connsiteY14" fmla="*/ 865602 h 865602"/>
                <a:gd name="connsiteX15" fmla="*/ 836903 w 2471384"/>
                <a:gd name="connsiteY15" fmla="*/ 601267 h 865602"/>
                <a:gd name="connsiteX16" fmla="*/ 834246 w 2471384"/>
                <a:gd name="connsiteY16" fmla="*/ 592710 h 865602"/>
                <a:gd name="connsiteX17" fmla="*/ 831590 w 2471384"/>
                <a:gd name="connsiteY17" fmla="*/ 601267 h 865602"/>
                <a:gd name="connsiteX18" fmla="*/ 432801 w 2471384"/>
                <a:gd name="connsiteY18" fmla="*/ 865602 h 865602"/>
                <a:gd name="connsiteX19" fmla="*/ 0 w 2471384"/>
                <a:gd name="connsiteY19" fmla="*/ 432801 h 865602"/>
                <a:gd name="connsiteX20" fmla="*/ 432801 w 2471384"/>
                <a:gd name="connsiteY20" fmla="*/ 0 h 865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71384" h="865602">
                  <a:moveTo>
                    <a:pt x="432801" y="0"/>
                  </a:moveTo>
                  <a:cubicBezTo>
                    <a:pt x="612073" y="0"/>
                    <a:pt x="765887" y="108997"/>
                    <a:pt x="831590" y="264336"/>
                  </a:cubicBezTo>
                  <a:lnTo>
                    <a:pt x="834246" y="272892"/>
                  </a:lnTo>
                  <a:lnTo>
                    <a:pt x="836903" y="264336"/>
                  </a:lnTo>
                  <a:cubicBezTo>
                    <a:pt x="902606" y="108997"/>
                    <a:pt x="1056420" y="0"/>
                    <a:pt x="1235692" y="0"/>
                  </a:cubicBezTo>
                  <a:cubicBezTo>
                    <a:pt x="1414964" y="0"/>
                    <a:pt x="1568778" y="108997"/>
                    <a:pt x="1634481" y="264336"/>
                  </a:cubicBezTo>
                  <a:lnTo>
                    <a:pt x="1637138" y="272893"/>
                  </a:lnTo>
                  <a:lnTo>
                    <a:pt x="1639794" y="264336"/>
                  </a:lnTo>
                  <a:cubicBezTo>
                    <a:pt x="1705497" y="108997"/>
                    <a:pt x="1859311" y="0"/>
                    <a:pt x="2038583" y="0"/>
                  </a:cubicBezTo>
                  <a:cubicBezTo>
                    <a:pt x="2277612" y="0"/>
                    <a:pt x="2471384" y="193772"/>
                    <a:pt x="2471384" y="432801"/>
                  </a:cubicBezTo>
                  <a:cubicBezTo>
                    <a:pt x="2471384" y="671830"/>
                    <a:pt x="2277612" y="865602"/>
                    <a:pt x="2038583" y="865602"/>
                  </a:cubicBezTo>
                  <a:cubicBezTo>
                    <a:pt x="1859311" y="865602"/>
                    <a:pt x="1705497" y="756605"/>
                    <a:pt x="1639794" y="601267"/>
                  </a:cubicBezTo>
                  <a:lnTo>
                    <a:pt x="1637138" y="592710"/>
                  </a:lnTo>
                  <a:lnTo>
                    <a:pt x="1634481" y="601267"/>
                  </a:lnTo>
                  <a:cubicBezTo>
                    <a:pt x="1568778" y="756605"/>
                    <a:pt x="1414964" y="865602"/>
                    <a:pt x="1235692" y="865602"/>
                  </a:cubicBezTo>
                  <a:cubicBezTo>
                    <a:pt x="1056420" y="865602"/>
                    <a:pt x="902606" y="756605"/>
                    <a:pt x="836903" y="601267"/>
                  </a:cubicBezTo>
                  <a:lnTo>
                    <a:pt x="834246" y="592710"/>
                  </a:lnTo>
                  <a:lnTo>
                    <a:pt x="831590" y="601267"/>
                  </a:lnTo>
                  <a:cubicBezTo>
                    <a:pt x="765887" y="756605"/>
                    <a:pt x="612073" y="865602"/>
                    <a:pt x="432801" y="865602"/>
                  </a:cubicBezTo>
                  <a:cubicBezTo>
                    <a:pt x="193772" y="865602"/>
                    <a:pt x="0" y="671830"/>
                    <a:pt x="0" y="432801"/>
                  </a:cubicBezTo>
                  <a:cubicBezTo>
                    <a:pt x="0" y="193772"/>
                    <a:pt x="193772" y="0"/>
                    <a:pt x="432801" y="0"/>
                  </a:cubicBezTo>
                  <a:close/>
                </a:path>
              </a:pathLst>
            </a:custGeom>
            <a:gradFill>
              <a:gsLst>
                <a:gs pos="0">
                  <a:srgbClr val="FFE285"/>
                </a:gs>
                <a:gs pos="99000">
                  <a:srgbClr val="FAEED8"/>
                </a:gs>
              </a:gsLst>
              <a:lin ang="16200000" scaled="1"/>
            </a:gradFill>
            <a:ln>
              <a:noFill/>
            </a:ln>
            <a:effectLst>
              <a:outerShdw blurRad="520700" dist="228600" dir="5400000" sx="71000" sy="71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u="none" strike="noStrike" kern="1200" cap="none" spc="0" normalizeH="0" baseline="0" noProof="0" dirty="0">
                <a:ln>
                  <a:noFill/>
                </a:ln>
                <a:solidFill>
                  <a:srgbClr val="C00000"/>
                </a:solidFill>
                <a:effectLst/>
                <a:uLnTx/>
                <a:uFillTx/>
                <a:cs typeface="+mn-ea"/>
                <a:sym typeface="+mn-lt"/>
              </a:endParaRPr>
            </a:p>
          </p:txBody>
        </p:sp>
        <p:sp>
          <p:nvSpPr>
            <p:cNvPr id="8" name="文本框 7">
              <a:extLst>
                <a:ext uri="{FF2B5EF4-FFF2-40B4-BE49-F238E27FC236}">
                  <a16:creationId xmlns="" xmlns:a16="http://schemas.microsoft.com/office/drawing/2014/main" id="{7D09283A-6F86-3040-83D6-10CC49F3E620}"/>
                </a:ext>
              </a:extLst>
            </p:cNvPr>
            <p:cNvSpPr txBox="1"/>
            <p:nvPr/>
          </p:nvSpPr>
          <p:spPr>
            <a:xfrm>
              <a:off x="1295764" y="2609305"/>
              <a:ext cx="2135200" cy="430887"/>
            </a:xfrm>
            <a:prstGeom prst="rect">
              <a:avLst/>
            </a:prstGeom>
            <a:noFill/>
          </p:spPr>
          <p:txBody>
            <a:bodyPr wrap="none" lIns="0" tIns="0" rIns="0" bIns="0" rtlCol="0">
              <a:spAutoFit/>
            </a:bodyPr>
            <a:lstStyle/>
            <a:p>
              <a:pPr lvl="0" algn="ctr" defTabSz="914400">
                <a:defRPr/>
              </a:pPr>
              <a:r>
                <a:rPr lang="zh-CN" altLang="en-US" sz="2800" dirty="0">
                  <a:solidFill>
                    <a:srgbClr val="C00000"/>
                  </a:solidFill>
                  <a:cs typeface="+mn-ea"/>
                  <a:sym typeface="+mn-lt"/>
                </a:rPr>
                <a:t>启     示     二</a:t>
              </a:r>
            </a:p>
          </p:txBody>
        </p:sp>
      </p:grpSp>
      <p:grpSp>
        <p:nvGrpSpPr>
          <p:cNvPr id="13" name="组合 12">
            <a:extLst>
              <a:ext uri="{FF2B5EF4-FFF2-40B4-BE49-F238E27FC236}">
                <a16:creationId xmlns="" xmlns:a16="http://schemas.microsoft.com/office/drawing/2014/main" id="{74C670F3-AD6A-E34C-8F5D-A37AACC3E63C}"/>
              </a:ext>
            </a:extLst>
          </p:cNvPr>
          <p:cNvGrpSpPr/>
          <p:nvPr/>
        </p:nvGrpSpPr>
        <p:grpSpPr>
          <a:xfrm>
            <a:off x="874713" y="3116444"/>
            <a:ext cx="8713040" cy="2028282"/>
            <a:chOff x="874713" y="3116444"/>
            <a:chExt cx="8713040" cy="2028282"/>
          </a:xfrm>
        </p:grpSpPr>
        <p:sp>
          <p:nvSpPr>
            <p:cNvPr id="9" name="文本框 8">
              <a:extLst>
                <a:ext uri="{FF2B5EF4-FFF2-40B4-BE49-F238E27FC236}">
                  <a16:creationId xmlns="" xmlns:a16="http://schemas.microsoft.com/office/drawing/2014/main" id="{2E8F84F6-326D-7B4D-B29A-3E70994857BB}"/>
                </a:ext>
              </a:extLst>
            </p:cNvPr>
            <p:cNvSpPr txBox="1"/>
            <p:nvPr/>
          </p:nvSpPr>
          <p:spPr>
            <a:xfrm>
              <a:off x="929031" y="3116444"/>
              <a:ext cx="6386169" cy="984885"/>
            </a:xfrm>
            <a:prstGeom prst="rect">
              <a:avLst/>
            </a:prstGeom>
            <a:noFill/>
          </p:spPr>
          <p:txBody>
            <a:bodyPr wrap="square" lIns="0" tIns="0" rIns="0" bIns="0" rtlCol="0">
              <a:spAutoFit/>
            </a:bodyPr>
            <a:lstStyle/>
            <a:p>
              <a:pPr lvl="0" defTabSz="914400">
                <a:defRPr/>
              </a:pPr>
              <a:r>
                <a:rPr lang="zh-CN" altLang="en-US" sz="3200" dirty="0">
                  <a:gradFill>
                    <a:gsLst>
                      <a:gs pos="0">
                        <a:srgbClr val="FFE285"/>
                      </a:gs>
                      <a:gs pos="99000">
                        <a:srgbClr val="FAEED8"/>
                      </a:gs>
                    </a:gsLst>
                    <a:lin ang="16200000" scaled="1"/>
                  </a:gradFill>
                  <a:cs typeface="+mn-ea"/>
                  <a:sym typeface="+mn-lt"/>
                </a:rPr>
                <a:t>中国共产党领导的中国特色社会主义道路是正确的</a:t>
              </a:r>
            </a:p>
          </p:txBody>
        </p:sp>
        <p:sp>
          <p:nvSpPr>
            <p:cNvPr id="10" name="矩形 9">
              <a:extLst>
                <a:ext uri="{FF2B5EF4-FFF2-40B4-BE49-F238E27FC236}">
                  <a16:creationId xmlns="" xmlns:a16="http://schemas.microsoft.com/office/drawing/2014/main" id="{68CAD0AC-9B2F-864D-BE99-191CE7577C6B}"/>
                </a:ext>
              </a:extLst>
            </p:cNvPr>
            <p:cNvSpPr/>
            <p:nvPr/>
          </p:nvSpPr>
          <p:spPr>
            <a:xfrm>
              <a:off x="874713" y="4213317"/>
              <a:ext cx="8713040" cy="931409"/>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正是因为中国共产党</a:t>
              </a:r>
              <a:r>
                <a:rPr lang="en-US" altLang="zh-CN" sz="1400" b="1" dirty="0">
                  <a:solidFill>
                    <a:srgbClr val="FFF9D2"/>
                  </a:solidFill>
                  <a:cs typeface="+mn-ea"/>
                  <a:sym typeface="+mn-lt"/>
                </a:rPr>
                <a:t>99</a:t>
              </a:r>
              <a:r>
                <a:rPr lang="zh-CN" altLang="en-US" sz="1400" b="1" dirty="0">
                  <a:solidFill>
                    <a:srgbClr val="FFF9D2"/>
                  </a:solidFill>
                  <a:cs typeface="+mn-ea"/>
                  <a:sym typeface="+mn-lt"/>
                </a:rPr>
                <a:t>年来一代又一代的奋斗，才有了我们现在的基础</a:t>
              </a:r>
              <a:r>
                <a:rPr lang="en-US" altLang="zh-CN" sz="1400" b="1" dirty="0">
                  <a:solidFill>
                    <a:srgbClr val="FFF9D2"/>
                  </a:solidFill>
                  <a:cs typeface="+mn-ea"/>
                  <a:sym typeface="+mn-lt"/>
                </a:rPr>
                <a:t>:</a:t>
              </a:r>
              <a:r>
                <a:rPr lang="zh-CN" altLang="en-US" sz="1400" b="1" dirty="0">
                  <a:solidFill>
                    <a:srgbClr val="FFF9D2"/>
                  </a:solidFill>
                  <a:cs typeface="+mn-ea"/>
                  <a:sym typeface="+mn-lt"/>
                </a:rPr>
                <a:t>现在的经济规模、现在的政治架构、现在的文化发展、现在的外交格局。中国的经济和社会发展正是处于</a:t>
              </a:r>
              <a:r>
                <a:rPr lang="en-US" altLang="zh-CN" sz="1400" b="1" dirty="0">
                  <a:solidFill>
                    <a:srgbClr val="FFF9D2"/>
                  </a:solidFill>
                  <a:cs typeface="+mn-ea"/>
                  <a:sym typeface="+mn-lt"/>
                </a:rPr>
                <a:t>-</a:t>
              </a:r>
              <a:r>
                <a:rPr lang="zh-CN" altLang="en-US" sz="1400" b="1" dirty="0">
                  <a:solidFill>
                    <a:srgbClr val="FFF9D2"/>
                  </a:solidFill>
                  <a:cs typeface="+mn-ea"/>
                  <a:sym typeface="+mn-lt"/>
                </a:rPr>
                <a:t>个青年的状态</a:t>
              </a:r>
              <a:r>
                <a:rPr lang="en-US" altLang="zh-CN" sz="1400" b="1" dirty="0">
                  <a:solidFill>
                    <a:srgbClr val="FFF9D2"/>
                  </a:solidFill>
                  <a:cs typeface="+mn-ea"/>
                  <a:sym typeface="+mn-lt"/>
                </a:rPr>
                <a:t>,</a:t>
              </a:r>
              <a:r>
                <a:rPr lang="zh-CN" altLang="en-US" sz="1400" b="1" dirty="0">
                  <a:solidFill>
                    <a:srgbClr val="FFF9D2"/>
                  </a:solidFill>
                  <a:cs typeface="+mn-ea"/>
                  <a:sym typeface="+mn-lt"/>
                </a:rPr>
                <a:t>美国等老牌发达国家是老年状态。尽管中国历史悠久，但是就目前的发展格局、发展趋势和发展后劲来说，他就是一个青年人。</a:t>
              </a:r>
            </a:p>
          </p:txBody>
        </p:sp>
      </p:grpSp>
      <p:pic>
        <p:nvPicPr>
          <p:cNvPr id="12" name="图片 11">
            <a:extLst>
              <a:ext uri="{FF2B5EF4-FFF2-40B4-BE49-F238E27FC236}">
                <a16:creationId xmlns="" xmlns:a16="http://schemas.microsoft.com/office/drawing/2014/main" id="{BE6A07EE-B708-DF4E-877E-32BE56677E18}"/>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6096000" y="784317"/>
            <a:ext cx="9714155" cy="6858000"/>
          </a:xfrm>
          <a:prstGeom prst="rect">
            <a:avLst/>
          </a:prstGeom>
        </p:spPr>
      </p:pic>
    </p:spTree>
    <p:extLst>
      <p:ext uri="{BB962C8B-B14F-4D97-AF65-F5344CB8AC3E}">
        <p14:creationId xmlns:p14="http://schemas.microsoft.com/office/powerpoint/2010/main" xmlns="" val="731915913"/>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0B73D3C3-DC22-FE48-83CA-EEE34B37A532}"/>
              </a:ext>
            </a:extLst>
          </p:cNvPr>
          <p:cNvGrpSpPr/>
          <p:nvPr/>
        </p:nvGrpSpPr>
        <p:grpSpPr>
          <a:xfrm>
            <a:off x="874713" y="657225"/>
            <a:ext cx="4521664" cy="1037052"/>
            <a:chOff x="874713" y="657225"/>
            <a:chExt cx="4521664" cy="1037052"/>
          </a:xfrm>
        </p:grpSpPr>
        <p:sp>
          <p:nvSpPr>
            <p:cNvPr id="4" name="椭圆 3">
              <a:extLst>
                <a:ext uri="{FF2B5EF4-FFF2-40B4-BE49-F238E27FC236}">
                  <a16:creationId xmlns="" xmlns:a16="http://schemas.microsoft.com/office/drawing/2014/main" id="{3A06177E-2B44-C147-9EE7-C22AA2773EB3}"/>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04</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995864BD-B2C1-C648-B8BF-1C08C93C23ED}"/>
                </a:ext>
              </a:extLst>
            </p:cNvPr>
            <p:cNvSpPr txBox="1"/>
            <p:nvPr/>
          </p:nvSpPr>
          <p:spPr>
            <a:xfrm>
              <a:off x="2164723" y="960307"/>
              <a:ext cx="3231654" cy="430887"/>
            </a:xfrm>
            <a:prstGeom prst="rect">
              <a:avLst/>
            </a:prstGeom>
            <a:noFill/>
          </p:spPr>
          <p:txBody>
            <a:bodyPr wrap="none" lIns="0" tIns="0" rIns="0" bIns="0" rtlCol="0">
              <a:spAutoFit/>
            </a:bodyPr>
            <a:lstStyle/>
            <a:p>
              <a:pPr lvl="0" algn="ctr" defTabSz="914400">
                <a:defRPr/>
              </a:pPr>
              <a:r>
                <a:rPr lang="zh-CN" altLang="en-US" sz="2800" dirty="0">
                  <a:gradFill>
                    <a:gsLst>
                      <a:gs pos="0">
                        <a:srgbClr val="FFE285"/>
                      </a:gs>
                      <a:gs pos="99000">
                        <a:srgbClr val="FAEED8"/>
                      </a:gs>
                    </a:gsLst>
                    <a:lin ang="16200000" scaled="1"/>
                  </a:gradFill>
                  <a:cs typeface="+mn-ea"/>
                  <a:sym typeface="+mn-lt"/>
                </a:rPr>
                <a:t>党给我们的三大启示</a:t>
              </a:r>
            </a:p>
          </p:txBody>
        </p:sp>
      </p:grpSp>
      <p:grpSp>
        <p:nvGrpSpPr>
          <p:cNvPr id="6" name="组合 5">
            <a:extLst>
              <a:ext uri="{FF2B5EF4-FFF2-40B4-BE49-F238E27FC236}">
                <a16:creationId xmlns="" xmlns:a16="http://schemas.microsoft.com/office/drawing/2014/main" id="{29B7CB01-D46A-694E-BE72-C914EDAFEE0F}"/>
              </a:ext>
            </a:extLst>
          </p:cNvPr>
          <p:cNvGrpSpPr/>
          <p:nvPr/>
        </p:nvGrpSpPr>
        <p:grpSpPr>
          <a:xfrm>
            <a:off x="929031" y="1894931"/>
            <a:ext cx="2471384" cy="865602"/>
            <a:chOff x="1127671" y="2391948"/>
            <a:chExt cx="2471384" cy="865602"/>
          </a:xfrm>
        </p:grpSpPr>
        <p:sp>
          <p:nvSpPr>
            <p:cNvPr id="7" name="任意形状 6">
              <a:extLst>
                <a:ext uri="{FF2B5EF4-FFF2-40B4-BE49-F238E27FC236}">
                  <a16:creationId xmlns="" xmlns:a16="http://schemas.microsoft.com/office/drawing/2014/main" id="{65C41151-0415-1A40-AD17-2AB12117A257}"/>
                </a:ext>
              </a:extLst>
            </p:cNvPr>
            <p:cNvSpPr/>
            <p:nvPr/>
          </p:nvSpPr>
          <p:spPr>
            <a:xfrm>
              <a:off x="1127671" y="2391948"/>
              <a:ext cx="2471384" cy="865602"/>
            </a:xfrm>
            <a:custGeom>
              <a:avLst/>
              <a:gdLst>
                <a:gd name="connsiteX0" fmla="*/ 432801 w 2471384"/>
                <a:gd name="connsiteY0" fmla="*/ 0 h 865602"/>
                <a:gd name="connsiteX1" fmla="*/ 831590 w 2471384"/>
                <a:gd name="connsiteY1" fmla="*/ 264336 h 865602"/>
                <a:gd name="connsiteX2" fmla="*/ 834246 w 2471384"/>
                <a:gd name="connsiteY2" fmla="*/ 272892 h 865602"/>
                <a:gd name="connsiteX3" fmla="*/ 836903 w 2471384"/>
                <a:gd name="connsiteY3" fmla="*/ 264336 h 865602"/>
                <a:gd name="connsiteX4" fmla="*/ 1235692 w 2471384"/>
                <a:gd name="connsiteY4" fmla="*/ 0 h 865602"/>
                <a:gd name="connsiteX5" fmla="*/ 1634481 w 2471384"/>
                <a:gd name="connsiteY5" fmla="*/ 264336 h 865602"/>
                <a:gd name="connsiteX6" fmla="*/ 1637138 w 2471384"/>
                <a:gd name="connsiteY6" fmla="*/ 272893 h 865602"/>
                <a:gd name="connsiteX7" fmla="*/ 1639794 w 2471384"/>
                <a:gd name="connsiteY7" fmla="*/ 264336 h 865602"/>
                <a:gd name="connsiteX8" fmla="*/ 2038583 w 2471384"/>
                <a:gd name="connsiteY8" fmla="*/ 0 h 865602"/>
                <a:gd name="connsiteX9" fmla="*/ 2471384 w 2471384"/>
                <a:gd name="connsiteY9" fmla="*/ 432801 h 865602"/>
                <a:gd name="connsiteX10" fmla="*/ 2038583 w 2471384"/>
                <a:gd name="connsiteY10" fmla="*/ 865602 h 865602"/>
                <a:gd name="connsiteX11" fmla="*/ 1639794 w 2471384"/>
                <a:gd name="connsiteY11" fmla="*/ 601267 h 865602"/>
                <a:gd name="connsiteX12" fmla="*/ 1637138 w 2471384"/>
                <a:gd name="connsiteY12" fmla="*/ 592710 h 865602"/>
                <a:gd name="connsiteX13" fmla="*/ 1634481 w 2471384"/>
                <a:gd name="connsiteY13" fmla="*/ 601267 h 865602"/>
                <a:gd name="connsiteX14" fmla="*/ 1235692 w 2471384"/>
                <a:gd name="connsiteY14" fmla="*/ 865602 h 865602"/>
                <a:gd name="connsiteX15" fmla="*/ 836903 w 2471384"/>
                <a:gd name="connsiteY15" fmla="*/ 601267 h 865602"/>
                <a:gd name="connsiteX16" fmla="*/ 834246 w 2471384"/>
                <a:gd name="connsiteY16" fmla="*/ 592710 h 865602"/>
                <a:gd name="connsiteX17" fmla="*/ 831590 w 2471384"/>
                <a:gd name="connsiteY17" fmla="*/ 601267 h 865602"/>
                <a:gd name="connsiteX18" fmla="*/ 432801 w 2471384"/>
                <a:gd name="connsiteY18" fmla="*/ 865602 h 865602"/>
                <a:gd name="connsiteX19" fmla="*/ 0 w 2471384"/>
                <a:gd name="connsiteY19" fmla="*/ 432801 h 865602"/>
                <a:gd name="connsiteX20" fmla="*/ 432801 w 2471384"/>
                <a:gd name="connsiteY20" fmla="*/ 0 h 865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71384" h="865602">
                  <a:moveTo>
                    <a:pt x="432801" y="0"/>
                  </a:moveTo>
                  <a:cubicBezTo>
                    <a:pt x="612073" y="0"/>
                    <a:pt x="765887" y="108997"/>
                    <a:pt x="831590" y="264336"/>
                  </a:cubicBezTo>
                  <a:lnTo>
                    <a:pt x="834246" y="272892"/>
                  </a:lnTo>
                  <a:lnTo>
                    <a:pt x="836903" y="264336"/>
                  </a:lnTo>
                  <a:cubicBezTo>
                    <a:pt x="902606" y="108997"/>
                    <a:pt x="1056420" y="0"/>
                    <a:pt x="1235692" y="0"/>
                  </a:cubicBezTo>
                  <a:cubicBezTo>
                    <a:pt x="1414964" y="0"/>
                    <a:pt x="1568778" y="108997"/>
                    <a:pt x="1634481" y="264336"/>
                  </a:cubicBezTo>
                  <a:lnTo>
                    <a:pt x="1637138" y="272893"/>
                  </a:lnTo>
                  <a:lnTo>
                    <a:pt x="1639794" y="264336"/>
                  </a:lnTo>
                  <a:cubicBezTo>
                    <a:pt x="1705497" y="108997"/>
                    <a:pt x="1859311" y="0"/>
                    <a:pt x="2038583" y="0"/>
                  </a:cubicBezTo>
                  <a:cubicBezTo>
                    <a:pt x="2277612" y="0"/>
                    <a:pt x="2471384" y="193772"/>
                    <a:pt x="2471384" y="432801"/>
                  </a:cubicBezTo>
                  <a:cubicBezTo>
                    <a:pt x="2471384" y="671830"/>
                    <a:pt x="2277612" y="865602"/>
                    <a:pt x="2038583" y="865602"/>
                  </a:cubicBezTo>
                  <a:cubicBezTo>
                    <a:pt x="1859311" y="865602"/>
                    <a:pt x="1705497" y="756605"/>
                    <a:pt x="1639794" y="601267"/>
                  </a:cubicBezTo>
                  <a:lnTo>
                    <a:pt x="1637138" y="592710"/>
                  </a:lnTo>
                  <a:lnTo>
                    <a:pt x="1634481" y="601267"/>
                  </a:lnTo>
                  <a:cubicBezTo>
                    <a:pt x="1568778" y="756605"/>
                    <a:pt x="1414964" y="865602"/>
                    <a:pt x="1235692" y="865602"/>
                  </a:cubicBezTo>
                  <a:cubicBezTo>
                    <a:pt x="1056420" y="865602"/>
                    <a:pt x="902606" y="756605"/>
                    <a:pt x="836903" y="601267"/>
                  </a:cubicBezTo>
                  <a:lnTo>
                    <a:pt x="834246" y="592710"/>
                  </a:lnTo>
                  <a:lnTo>
                    <a:pt x="831590" y="601267"/>
                  </a:lnTo>
                  <a:cubicBezTo>
                    <a:pt x="765887" y="756605"/>
                    <a:pt x="612073" y="865602"/>
                    <a:pt x="432801" y="865602"/>
                  </a:cubicBezTo>
                  <a:cubicBezTo>
                    <a:pt x="193772" y="865602"/>
                    <a:pt x="0" y="671830"/>
                    <a:pt x="0" y="432801"/>
                  </a:cubicBezTo>
                  <a:cubicBezTo>
                    <a:pt x="0" y="193772"/>
                    <a:pt x="193772" y="0"/>
                    <a:pt x="432801" y="0"/>
                  </a:cubicBezTo>
                  <a:close/>
                </a:path>
              </a:pathLst>
            </a:custGeom>
            <a:gradFill>
              <a:gsLst>
                <a:gs pos="0">
                  <a:srgbClr val="FFE285"/>
                </a:gs>
                <a:gs pos="99000">
                  <a:srgbClr val="FAEED8"/>
                </a:gs>
              </a:gsLst>
              <a:lin ang="16200000" scaled="1"/>
            </a:gradFill>
            <a:ln>
              <a:noFill/>
            </a:ln>
            <a:effectLst>
              <a:outerShdw blurRad="520700" dist="228600" dir="5400000" sx="71000" sy="71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u="none" strike="noStrike" kern="1200" cap="none" spc="0" normalizeH="0" baseline="0" noProof="0" dirty="0">
                <a:ln>
                  <a:noFill/>
                </a:ln>
                <a:solidFill>
                  <a:srgbClr val="C00000"/>
                </a:solidFill>
                <a:effectLst/>
                <a:uLnTx/>
                <a:uFillTx/>
                <a:cs typeface="+mn-ea"/>
                <a:sym typeface="+mn-lt"/>
              </a:endParaRPr>
            </a:p>
          </p:txBody>
        </p:sp>
        <p:sp>
          <p:nvSpPr>
            <p:cNvPr id="8" name="文本框 7">
              <a:extLst>
                <a:ext uri="{FF2B5EF4-FFF2-40B4-BE49-F238E27FC236}">
                  <a16:creationId xmlns="" xmlns:a16="http://schemas.microsoft.com/office/drawing/2014/main" id="{565BF4EB-4D9E-1941-9308-71194F38A1C3}"/>
                </a:ext>
              </a:extLst>
            </p:cNvPr>
            <p:cNvSpPr txBox="1"/>
            <p:nvPr/>
          </p:nvSpPr>
          <p:spPr>
            <a:xfrm>
              <a:off x="1295764" y="2609305"/>
              <a:ext cx="2135200" cy="430887"/>
            </a:xfrm>
            <a:prstGeom prst="rect">
              <a:avLst/>
            </a:prstGeom>
            <a:noFill/>
          </p:spPr>
          <p:txBody>
            <a:bodyPr wrap="none" lIns="0" tIns="0" rIns="0" bIns="0" rtlCol="0">
              <a:spAutoFit/>
            </a:bodyPr>
            <a:lstStyle/>
            <a:p>
              <a:pPr lvl="0" algn="ctr" defTabSz="914400">
                <a:defRPr/>
              </a:pPr>
              <a:r>
                <a:rPr lang="zh-CN" altLang="en-US" sz="2800" dirty="0">
                  <a:solidFill>
                    <a:srgbClr val="C00000"/>
                  </a:solidFill>
                  <a:cs typeface="+mn-ea"/>
                  <a:sym typeface="+mn-lt"/>
                </a:rPr>
                <a:t>启     示     三</a:t>
              </a:r>
            </a:p>
          </p:txBody>
        </p:sp>
      </p:grpSp>
      <p:grpSp>
        <p:nvGrpSpPr>
          <p:cNvPr id="12" name="组合 11">
            <a:extLst>
              <a:ext uri="{FF2B5EF4-FFF2-40B4-BE49-F238E27FC236}">
                <a16:creationId xmlns="" xmlns:a16="http://schemas.microsoft.com/office/drawing/2014/main" id="{F4DAE094-CF3E-D04F-801A-4B27BC08C113}"/>
              </a:ext>
            </a:extLst>
          </p:cNvPr>
          <p:cNvGrpSpPr/>
          <p:nvPr/>
        </p:nvGrpSpPr>
        <p:grpSpPr>
          <a:xfrm>
            <a:off x="874712" y="3021194"/>
            <a:ext cx="10442575" cy="2145470"/>
            <a:chOff x="874712" y="3021194"/>
            <a:chExt cx="10442575" cy="2145470"/>
          </a:xfrm>
        </p:grpSpPr>
        <p:sp>
          <p:nvSpPr>
            <p:cNvPr id="9" name="文本框 8">
              <a:extLst>
                <a:ext uri="{FF2B5EF4-FFF2-40B4-BE49-F238E27FC236}">
                  <a16:creationId xmlns="" xmlns:a16="http://schemas.microsoft.com/office/drawing/2014/main" id="{9553EB1B-7AD4-5246-98CA-62CC01108260}"/>
                </a:ext>
              </a:extLst>
            </p:cNvPr>
            <p:cNvSpPr txBox="1"/>
            <p:nvPr/>
          </p:nvSpPr>
          <p:spPr>
            <a:xfrm>
              <a:off x="929031" y="3021194"/>
              <a:ext cx="6309969" cy="984885"/>
            </a:xfrm>
            <a:prstGeom prst="rect">
              <a:avLst/>
            </a:prstGeom>
            <a:noFill/>
          </p:spPr>
          <p:txBody>
            <a:bodyPr wrap="square" lIns="0" tIns="0" rIns="0" bIns="0" rtlCol="0">
              <a:spAutoFit/>
            </a:bodyPr>
            <a:lstStyle/>
            <a:p>
              <a:pPr lvl="0" defTabSz="914400">
                <a:defRPr/>
              </a:pPr>
              <a:r>
                <a:rPr lang="zh-CN" altLang="en-US" sz="3200" dirty="0">
                  <a:gradFill>
                    <a:gsLst>
                      <a:gs pos="0">
                        <a:srgbClr val="FFE285"/>
                      </a:gs>
                      <a:gs pos="99000">
                        <a:srgbClr val="FAEED8"/>
                      </a:gs>
                    </a:gsLst>
                    <a:lin ang="16200000" scaled="1"/>
                  </a:gradFill>
                  <a:cs typeface="+mn-ea"/>
                  <a:sym typeface="+mn-lt"/>
                </a:rPr>
                <a:t>扎根中国大地吸纳人类文明成果独立自主发展战略是正确的</a:t>
              </a:r>
            </a:p>
          </p:txBody>
        </p:sp>
        <p:sp>
          <p:nvSpPr>
            <p:cNvPr id="10" name="矩形 9">
              <a:extLst>
                <a:ext uri="{FF2B5EF4-FFF2-40B4-BE49-F238E27FC236}">
                  <a16:creationId xmlns="" xmlns:a16="http://schemas.microsoft.com/office/drawing/2014/main" id="{329FE4DF-A679-754E-A062-5CBBA4D1356A}"/>
                </a:ext>
              </a:extLst>
            </p:cNvPr>
            <p:cNvSpPr/>
            <p:nvPr/>
          </p:nvSpPr>
          <p:spPr>
            <a:xfrm>
              <a:off x="874712" y="4235255"/>
              <a:ext cx="10442575" cy="931409"/>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中国共产党和中国人民扎根中国大地、吸纳人类文明优秀成果、独立自主实现国家发展的战略是正确的，必须长期坚持、永不动摇。历史和人民选择中国共产党领导中华民族伟大复兴的事业是正确的，必须长期坚持、永不动摇</a:t>
              </a:r>
              <a:r>
                <a:rPr lang="en-US" altLang="zh-CN" sz="1400" b="1" dirty="0">
                  <a:solidFill>
                    <a:srgbClr val="FFF9D2"/>
                  </a:solidFill>
                  <a:cs typeface="+mn-ea"/>
                  <a:sym typeface="+mn-lt"/>
                </a:rPr>
                <a:t>;</a:t>
              </a:r>
              <a:r>
                <a:rPr lang="zh-CN" altLang="en-US" sz="1400" b="1" dirty="0">
                  <a:solidFill>
                    <a:srgbClr val="FFF9D2"/>
                  </a:solidFill>
                  <a:cs typeface="+mn-ea"/>
                  <a:sym typeface="+mn-lt"/>
                </a:rPr>
                <a:t>中国共产党领导中国人民开辟的中国特色社会主义道路是正确的，必须长期坚持、永不动摇。</a:t>
              </a:r>
            </a:p>
          </p:txBody>
        </p:sp>
      </p:grpSp>
      <p:pic>
        <p:nvPicPr>
          <p:cNvPr id="11" name="图片 10">
            <a:extLst>
              <a:ext uri="{FF2B5EF4-FFF2-40B4-BE49-F238E27FC236}">
                <a16:creationId xmlns="" xmlns:a16="http://schemas.microsoft.com/office/drawing/2014/main" id="{4963F1A6-E8E8-4E43-BF24-8BC952654D21}"/>
              </a:ext>
            </a:extLst>
          </p:cNvPr>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8277426" y="1633848"/>
            <a:ext cx="2219124" cy="2253370"/>
          </a:xfrm>
          <a:prstGeom prst="rect">
            <a:avLst/>
          </a:prstGeom>
        </p:spPr>
      </p:pic>
    </p:spTree>
    <p:extLst>
      <p:ext uri="{BB962C8B-B14F-4D97-AF65-F5344CB8AC3E}">
        <p14:creationId xmlns:p14="http://schemas.microsoft.com/office/powerpoint/2010/main" xmlns="" val="258766305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04D0AA04-51EE-7645-8044-2279997EC78E}"/>
              </a:ext>
            </a:extLst>
          </p:cNvPr>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581226" y="1939384"/>
            <a:ext cx="2933954" cy="2979231"/>
          </a:xfrm>
          <a:prstGeom prst="rect">
            <a:avLst/>
          </a:prstGeom>
        </p:spPr>
      </p:pic>
      <p:sp>
        <p:nvSpPr>
          <p:cNvPr id="10" name="文本框 9">
            <a:extLst>
              <a:ext uri="{FF2B5EF4-FFF2-40B4-BE49-F238E27FC236}">
                <a16:creationId xmlns="" xmlns:a16="http://schemas.microsoft.com/office/drawing/2014/main" id="{89BF236A-5B33-D448-B4F3-D190C726178C}"/>
              </a:ext>
            </a:extLst>
          </p:cNvPr>
          <p:cNvSpPr txBox="1"/>
          <p:nvPr/>
        </p:nvSpPr>
        <p:spPr>
          <a:xfrm>
            <a:off x="3515180" y="1853245"/>
            <a:ext cx="7366119" cy="2246769"/>
          </a:xfrm>
          <a:prstGeom prst="rect">
            <a:avLst/>
          </a:prstGeom>
          <a:noFill/>
        </p:spPr>
        <p:txBody>
          <a:bodyPr wrap="none" rtlCol="0">
            <a:spAutoFit/>
          </a:bodyPr>
          <a:lstStyle/>
          <a:p>
            <a:r>
              <a:rPr kumimoji="1" lang="zh-CN" altLang="en-US" sz="14000" dirty="0">
                <a:ln w="25400">
                  <a:noFill/>
                </a:ln>
                <a:gradFill flip="none" rotWithShape="1">
                  <a:gsLst>
                    <a:gs pos="0">
                      <a:srgbClr val="FFE285"/>
                    </a:gs>
                    <a:gs pos="99000">
                      <a:srgbClr val="FAEED8"/>
                    </a:gs>
                  </a:gsLst>
                  <a:lin ang="16200000" scaled="1"/>
                  <a:tileRect/>
                </a:gradFill>
                <a:latin typeface="方正粗黑宋简体" panose="02000000000000000000" pitchFamily="2" charset="-122"/>
                <a:ea typeface="方正粗黑宋简体" panose="02000000000000000000" pitchFamily="2" charset="-122"/>
                <a:cs typeface="+mn-ea"/>
                <a:sym typeface="+mn-lt"/>
              </a:rPr>
              <a:t>谢谢观看</a:t>
            </a:r>
          </a:p>
        </p:txBody>
      </p:sp>
      <p:pic>
        <p:nvPicPr>
          <p:cNvPr id="12" name="图片 11">
            <a:extLst>
              <a:ext uri="{FF2B5EF4-FFF2-40B4-BE49-F238E27FC236}">
                <a16:creationId xmlns="" xmlns:a16="http://schemas.microsoft.com/office/drawing/2014/main" id="{29F97441-E432-7640-B25B-5935C729C1D5}"/>
              </a:ext>
            </a:extLst>
          </p:cNvPr>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rot="888689">
            <a:off x="9751475" y="1149640"/>
            <a:ext cx="1570935" cy="1154067"/>
          </a:xfrm>
          <a:prstGeom prst="rect">
            <a:avLst/>
          </a:prstGeom>
        </p:spPr>
      </p:pic>
      <p:grpSp>
        <p:nvGrpSpPr>
          <p:cNvPr id="16" name="组合 15">
            <a:extLst>
              <a:ext uri="{FF2B5EF4-FFF2-40B4-BE49-F238E27FC236}">
                <a16:creationId xmlns="" xmlns:a16="http://schemas.microsoft.com/office/drawing/2014/main" id="{888D8EAE-F34D-274F-9296-D3BAA0092E5D}"/>
              </a:ext>
            </a:extLst>
          </p:cNvPr>
          <p:cNvGrpSpPr/>
          <p:nvPr/>
        </p:nvGrpSpPr>
        <p:grpSpPr>
          <a:xfrm>
            <a:off x="5306313" y="4333716"/>
            <a:ext cx="4214191" cy="836464"/>
            <a:chOff x="5312121" y="4333716"/>
            <a:chExt cx="4214191" cy="836464"/>
          </a:xfrm>
        </p:grpSpPr>
        <p:sp>
          <p:nvSpPr>
            <p:cNvPr id="17" name="文本框 16">
              <a:extLst>
                <a:ext uri="{FF2B5EF4-FFF2-40B4-BE49-F238E27FC236}">
                  <a16:creationId xmlns="" xmlns:a16="http://schemas.microsoft.com/office/drawing/2014/main" id="{4F4CC684-3F2A-3941-8892-7A66526F752D}"/>
                </a:ext>
              </a:extLst>
            </p:cNvPr>
            <p:cNvSpPr txBox="1"/>
            <p:nvPr/>
          </p:nvSpPr>
          <p:spPr>
            <a:xfrm>
              <a:off x="5312121" y="4333716"/>
              <a:ext cx="4214191" cy="369332"/>
            </a:xfrm>
            <a:prstGeom prst="rect">
              <a:avLst/>
            </a:prstGeom>
            <a:noFill/>
          </p:spPr>
          <p:txBody>
            <a:bodyPr wrap="square" rtlCol="0">
              <a:spAutoFit/>
            </a:bodyPr>
            <a:lstStyle/>
            <a:p>
              <a:pPr algn="dist"/>
              <a:r>
                <a:rPr kumimoji="1" lang="zh-CN" altLang="en-US" b="1" dirty="0">
                  <a:solidFill>
                    <a:srgbClr val="FFF9D2"/>
                  </a:solidFill>
                  <a:cs typeface="+mn-ea"/>
                  <a:sym typeface="+mn-lt"/>
                </a:rPr>
                <a:t>庆祝中国共产党成立</a:t>
              </a:r>
              <a:r>
                <a:rPr kumimoji="1" lang="en-US" altLang="zh-CN" b="1" dirty="0">
                  <a:solidFill>
                    <a:srgbClr val="FFF9D2"/>
                  </a:solidFill>
                  <a:cs typeface="+mn-ea"/>
                  <a:sym typeface="+mn-lt"/>
                </a:rPr>
                <a:t>100</a:t>
              </a:r>
              <a:r>
                <a:rPr kumimoji="1" lang="zh-CN" altLang="en-US" b="1" dirty="0">
                  <a:solidFill>
                    <a:srgbClr val="FFF9D2"/>
                  </a:solidFill>
                  <a:cs typeface="+mn-ea"/>
                  <a:sym typeface="+mn-lt"/>
                </a:rPr>
                <a:t>周年</a:t>
              </a:r>
            </a:p>
          </p:txBody>
        </p:sp>
        <p:sp>
          <p:nvSpPr>
            <p:cNvPr id="18" name="文本框 17">
              <a:extLst>
                <a:ext uri="{FF2B5EF4-FFF2-40B4-BE49-F238E27FC236}">
                  <a16:creationId xmlns="" xmlns:a16="http://schemas.microsoft.com/office/drawing/2014/main" id="{F94D1358-8F5C-984B-AE09-2DAC1E332967}"/>
                </a:ext>
              </a:extLst>
            </p:cNvPr>
            <p:cNvSpPr txBox="1"/>
            <p:nvPr/>
          </p:nvSpPr>
          <p:spPr>
            <a:xfrm>
              <a:off x="6095905" y="4800848"/>
              <a:ext cx="2700547" cy="369332"/>
            </a:xfrm>
            <a:prstGeom prst="rect">
              <a:avLst/>
            </a:prstGeom>
            <a:noFill/>
          </p:spPr>
          <p:txBody>
            <a:bodyPr wrap="none" rtlCol="0">
              <a:spAutoFit/>
            </a:bodyPr>
            <a:lstStyle/>
            <a:p>
              <a:r>
                <a:rPr kumimoji="1" lang="en" altLang="zh-CN" dirty="0">
                  <a:solidFill>
                    <a:srgbClr val="FFF9D2"/>
                  </a:solidFill>
                  <a:cs typeface="+mn-ea"/>
                  <a:sym typeface="+mn-lt"/>
                </a:rPr>
                <a:t>1921-2021 JIAN DANG</a:t>
              </a:r>
              <a:endParaRPr kumimoji="1" lang="zh-CN" altLang="en-US" dirty="0">
                <a:solidFill>
                  <a:srgbClr val="FFF9D2"/>
                </a:solidFill>
                <a:cs typeface="+mn-ea"/>
                <a:sym typeface="+mn-lt"/>
              </a:endParaRPr>
            </a:p>
          </p:txBody>
        </p:sp>
      </p:grpSp>
    </p:spTree>
    <p:extLst>
      <p:ext uri="{BB962C8B-B14F-4D97-AF65-F5344CB8AC3E}">
        <p14:creationId xmlns:p14="http://schemas.microsoft.com/office/powerpoint/2010/main" xmlns="" val="88983860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FE122E4A-C202-9942-B354-DF3E8E508D1E}"/>
              </a:ext>
            </a:extLst>
          </p:cNvPr>
          <p:cNvSpPr/>
          <p:nvPr/>
        </p:nvSpPr>
        <p:spPr>
          <a:xfrm>
            <a:off x="-1289914" y="-837742"/>
            <a:ext cx="8527934" cy="8527934"/>
          </a:xfrm>
          <a:prstGeom prst="ellipse">
            <a:avLst/>
          </a:prstGeom>
          <a:noFill/>
          <a:ln w="28575" cap="flat" cmpd="sng" algn="ctr">
            <a:gradFill>
              <a:gsLst>
                <a:gs pos="0">
                  <a:srgbClr val="FFF9D2"/>
                </a:gs>
                <a:gs pos="35000">
                  <a:srgbClr val="FFF9D2">
                    <a:alpha val="0"/>
                  </a:srgbClr>
                </a:gs>
              </a:gsLst>
              <a:lin ang="5400000" scaled="1"/>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5" name="椭圆 4">
            <a:extLst>
              <a:ext uri="{FF2B5EF4-FFF2-40B4-BE49-F238E27FC236}">
                <a16:creationId xmlns="" xmlns:a16="http://schemas.microsoft.com/office/drawing/2014/main" id="{E19344A8-9DEF-5C41-BBE0-F2EF518F8F1C}"/>
              </a:ext>
            </a:extLst>
          </p:cNvPr>
          <p:cNvSpPr/>
          <p:nvPr/>
        </p:nvSpPr>
        <p:spPr>
          <a:xfrm>
            <a:off x="-9331" y="442841"/>
            <a:ext cx="5966768" cy="5966768"/>
          </a:xfrm>
          <a:prstGeom prst="ellipse">
            <a:avLst/>
          </a:prstGeom>
          <a:noFill/>
          <a:ln w="12700" cap="flat" cmpd="sng" algn="ctr">
            <a:gradFill flip="none" rotWithShape="1">
              <a:gsLst>
                <a:gs pos="0">
                  <a:srgbClr val="EFC49C"/>
                </a:gs>
                <a:gs pos="87000">
                  <a:srgbClr val="EFC49C">
                    <a:alpha val="0"/>
                  </a:srgbClr>
                </a:gs>
              </a:gsLst>
              <a:lin ang="18900000" scaled="1"/>
              <a:tileRect/>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椭圆 5">
            <a:extLst>
              <a:ext uri="{FF2B5EF4-FFF2-40B4-BE49-F238E27FC236}">
                <a16:creationId xmlns="" xmlns:a16="http://schemas.microsoft.com/office/drawing/2014/main" id="{666BAA52-C9C5-7E4F-ABD7-8D409E946AB5}"/>
              </a:ext>
            </a:extLst>
          </p:cNvPr>
          <p:cNvSpPr/>
          <p:nvPr/>
        </p:nvSpPr>
        <p:spPr>
          <a:xfrm>
            <a:off x="-5010564" y="-4558392"/>
            <a:ext cx="15969234" cy="15969234"/>
          </a:xfrm>
          <a:prstGeom prst="ellipse">
            <a:avLst/>
          </a:prstGeom>
          <a:noFill/>
          <a:ln w="28575" cap="flat" cmpd="sng" algn="ctr">
            <a:gradFill flip="none" rotWithShape="1">
              <a:gsLst>
                <a:gs pos="0">
                  <a:srgbClr val="EFC49C"/>
                </a:gs>
                <a:gs pos="96000">
                  <a:srgbClr val="EFC49C">
                    <a:alpha val="0"/>
                  </a:srgbClr>
                </a:gs>
              </a:gsLst>
              <a:lin ang="18900000" scaled="1"/>
              <a:tileRect/>
            </a:gradFill>
            <a:prstDash val="sysDot"/>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椭圆 6">
            <a:extLst>
              <a:ext uri="{FF2B5EF4-FFF2-40B4-BE49-F238E27FC236}">
                <a16:creationId xmlns="" xmlns:a16="http://schemas.microsoft.com/office/drawing/2014/main" id="{44FE50C4-ED0A-1647-8413-97846BEDB770}"/>
              </a:ext>
            </a:extLst>
          </p:cNvPr>
          <p:cNvSpPr/>
          <p:nvPr/>
        </p:nvSpPr>
        <p:spPr>
          <a:xfrm>
            <a:off x="-5886053" y="-5433881"/>
            <a:ext cx="17720212" cy="17720212"/>
          </a:xfrm>
          <a:prstGeom prst="ellipse">
            <a:avLst/>
          </a:prstGeom>
          <a:noFill/>
          <a:ln w="12700" cap="flat" cmpd="sng" algn="ctr">
            <a:gradFill flip="none" rotWithShape="1">
              <a:gsLst>
                <a:gs pos="0">
                  <a:srgbClr val="CA865F"/>
                </a:gs>
                <a:gs pos="4000">
                  <a:srgbClr val="CA865F">
                    <a:alpha val="0"/>
                  </a:srgbClr>
                </a:gs>
              </a:gsLst>
              <a:lin ang="10800000" scaled="1"/>
              <a:tileRect/>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24" name="组合 23">
            <a:extLst>
              <a:ext uri="{FF2B5EF4-FFF2-40B4-BE49-F238E27FC236}">
                <a16:creationId xmlns="" xmlns:a16="http://schemas.microsoft.com/office/drawing/2014/main" id="{8EE89916-C6FB-C347-A813-0B407D7C9E1C}"/>
              </a:ext>
            </a:extLst>
          </p:cNvPr>
          <p:cNvGrpSpPr/>
          <p:nvPr/>
        </p:nvGrpSpPr>
        <p:grpSpPr>
          <a:xfrm>
            <a:off x="6273794" y="1573143"/>
            <a:ext cx="4567531" cy="738664"/>
            <a:chOff x="7541799" y="1045855"/>
            <a:chExt cx="4567531" cy="738664"/>
          </a:xfrm>
        </p:grpSpPr>
        <p:sp>
          <p:nvSpPr>
            <p:cNvPr id="17" name="文本框 16">
              <a:extLst>
                <a:ext uri="{FF2B5EF4-FFF2-40B4-BE49-F238E27FC236}">
                  <a16:creationId xmlns="" xmlns:a16="http://schemas.microsoft.com/office/drawing/2014/main" id="{B60E8F53-A2E5-8C47-81F9-CE5615BCEF93}"/>
                </a:ext>
              </a:extLst>
            </p:cNvPr>
            <p:cNvSpPr txBox="1"/>
            <p:nvPr/>
          </p:nvSpPr>
          <p:spPr>
            <a:xfrm>
              <a:off x="8518603" y="1142256"/>
              <a:ext cx="3590727" cy="43088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rPr>
                <a:t>共产党的三大历史贡献</a:t>
              </a:r>
            </a:p>
          </p:txBody>
        </p:sp>
        <p:sp>
          <p:nvSpPr>
            <p:cNvPr id="18" name="文本框 17">
              <a:extLst>
                <a:ext uri="{FF2B5EF4-FFF2-40B4-BE49-F238E27FC236}">
                  <a16:creationId xmlns="" xmlns:a16="http://schemas.microsoft.com/office/drawing/2014/main" id="{98D2FC48-1B41-3047-876E-09046DD237B6}"/>
                </a:ext>
              </a:extLst>
            </p:cNvPr>
            <p:cNvSpPr txBox="1"/>
            <p:nvPr/>
          </p:nvSpPr>
          <p:spPr>
            <a:xfrm>
              <a:off x="7541799" y="1045855"/>
              <a:ext cx="759823" cy="738664"/>
            </a:xfrm>
            <a:prstGeom prst="rect">
              <a:avLst/>
            </a:prstGeom>
            <a:noFill/>
          </p:spPr>
          <p:txBody>
            <a:bodyPr wrap="none" lIns="0" tIns="0" rIns="0" bIns="0" rtlCol="0">
              <a:spAutoFit/>
            </a:bodyPr>
            <a:lstStyle>
              <a:defPPr>
                <a:defRPr lang="zh-CN"/>
              </a:defPPr>
              <a:lvl1pPr marR="0" lvl="0" indent="0" fontAlgn="auto">
                <a:lnSpc>
                  <a:spcPct val="100000"/>
                </a:lnSpc>
                <a:spcBef>
                  <a:spcPts val="0"/>
                </a:spcBef>
                <a:spcAft>
                  <a:spcPts val="0"/>
                </a:spcAft>
                <a:buClrTx/>
                <a:buSzTx/>
                <a:buFontTx/>
                <a:buNone/>
                <a:tabLst/>
                <a:defRPr kumimoji="0" sz="2000" b="0" i="0" u="none" strike="noStrike" cap="none" spc="0" normalizeH="0" baseline="0">
                  <a:ln>
                    <a:solidFill>
                      <a:prstClr val="white"/>
                    </a:solidFill>
                  </a:ln>
                  <a:noFill/>
                  <a:effectLst/>
                  <a:uLnTx/>
                  <a:uFillTx/>
                  <a:latin typeface="Hanson" pitchFamily="2" charset="0"/>
                  <a:ea typeface="OPPOSans M" panose="00020600040101010101" pitchFamily="18" charset="-122"/>
                  <a:cs typeface="OPPOSans M" panose="00020600040101010101" pitchFamily="18"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rPr>
                <a:t>01</a:t>
              </a:r>
              <a:endParaRPr kumimoji="0" lang="zh-CN" altLang="en-US"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endParaRPr>
            </a:p>
          </p:txBody>
        </p:sp>
      </p:grpSp>
      <p:grpSp>
        <p:nvGrpSpPr>
          <p:cNvPr id="34" name="组合 33">
            <a:extLst>
              <a:ext uri="{FF2B5EF4-FFF2-40B4-BE49-F238E27FC236}">
                <a16:creationId xmlns="" xmlns:a16="http://schemas.microsoft.com/office/drawing/2014/main" id="{D8EC3A2E-E6B1-274B-8BFE-4E5497EE9A8C}"/>
              </a:ext>
            </a:extLst>
          </p:cNvPr>
          <p:cNvGrpSpPr/>
          <p:nvPr/>
        </p:nvGrpSpPr>
        <p:grpSpPr>
          <a:xfrm>
            <a:off x="1120971" y="1573143"/>
            <a:ext cx="3706166" cy="3706166"/>
            <a:chOff x="1120971" y="1573143"/>
            <a:chExt cx="3706166" cy="3706166"/>
          </a:xfrm>
        </p:grpSpPr>
        <p:sp>
          <p:nvSpPr>
            <p:cNvPr id="3" name="椭圆 2">
              <a:extLst>
                <a:ext uri="{FF2B5EF4-FFF2-40B4-BE49-F238E27FC236}">
                  <a16:creationId xmlns="" xmlns:a16="http://schemas.microsoft.com/office/drawing/2014/main" id="{8FD63ADE-9D3D-2C46-9D4C-B05C43BCCCF0}"/>
                </a:ext>
              </a:extLst>
            </p:cNvPr>
            <p:cNvSpPr/>
            <p:nvPr/>
          </p:nvSpPr>
          <p:spPr>
            <a:xfrm>
              <a:off x="1120971" y="1573143"/>
              <a:ext cx="3706166" cy="3706166"/>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23" name="组合 22">
              <a:extLst>
                <a:ext uri="{FF2B5EF4-FFF2-40B4-BE49-F238E27FC236}">
                  <a16:creationId xmlns="" xmlns:a16="http://schemas.microsoft.com/office/drawing/2014/main" id="{23FC35E5-C2B3-D646-A8EC-9923FD840094}"/>
                </a:ext>
              </a:extLst>
            </p:cNvPr>
            <p:cNvGrpSpPr/>
            <p:nvPr/>
          </p:nvGrpSpPr>
          <p:grpSpPr>
            <a:xfrm>
              <a:off x="1305277" y="2404582"/>
              <a:ext cx="3134352" cy="1892826"/>
              <a:chOff x="1170642" y="2267144"/>
              <a:chExt cx="3134352" cy="1892826"/>
            </a:xfrm>
          </p:grpSpPr>
          <p:sp>
            <p:nvSpPr>
              <p:cNvPr id="21" name="文本框 20">
                <a:extLst>
                  <a:ext uri="{FF2B5EF4-FFF2-40B4-BE49-F238E27FC236}">
                    <a16:creationId xmlns="" xmlns:a16="http://schemas.microsoft.com/office/drawing/2014/main" id="{075F7BE9-8FD0-6D4F-9F3A-4426FFAF8127}"/>
                  </a:ext>
                </a:extLst>
              </p:cNvPr>
              <p:cNvSpPr txBox="1"/>
              <p:nvPr/>
            </p:nvSpPr>
            <p:spPr>
              <a:xfrm>
                <a:off x="1170642" y="2267144"/>
                <a:ext cx="1685077" cy="1892826"/>
              </a:xfrm>
              <a:prstGeom prst="rect">
                <a:avLst/>
              </a:prstGeom>
              <a:noFill/>
            </p:spPr>
            <p:txBody>
              <a:bodyPr wrap="none" rtlCol="0">
                <a:spAutoFit/>
              </a:bodyPr>
              <a:lstStyle/>
              <a:p>
                <a:r>
                  <a:rPr kumimoji="1" lang="zh-CN" altLang="en-US" sz="11700" dirty="0">
                    <a:ln w="25400">
                      <a:noFill/>
                    </a:ln>
                    <a:solidFill>
                      <a:srgbClr val="BA1219"/>
                    </a:solidFill>
                    <a:latin typeface="方正粗黑宋简体" panose="02000000000000000000" pitchFamily="2" charset="-122"/>
                    <a:ea typeface="方正粗黑宋简体" panose="02000000000000000000" pitchFamily="2" charset="-122"/>
                    <a:cs typeface="+mn-ea"/>
                    <a:sym typeface="+mn-lt"/>
                  </a:rPr>
                  <a:t>目</a:t>
                </a:r>
              </a:p>
            </p:txBody>
          </p:sp>
          <p:sp>
            <p:nvSpPr>
              <p:cNvPr id="22" name="文本框 21">
                <a:extLst>
                  <a:ext uri="{FF2B5EF4-FFF2-40B4-BE49-F238E27FC236}">
                    <a16:creationId xmlns="" xmlns:a16="http://schemas.microsoft.com/office/drawing/2014/main" id="{4E96C189-2F78-F149-801C-2F414E053C63}"/>
                  </a:ext>
                </a:extLst>
              </p:cNvPr>
              <p:cNvSpPr txBox="1"/>
              <p:nvPr/>
            </p:nvSpPr>
            <p:spPr>
              <a:xfrm>
                <a:off x="2619917" y="2267144"/>
                <a:ext cx="1685077" cy="1892826"/>
              </a:xfrm>
              <a:prstGeom prst="rect">
                <a:avLst/>
              </a:prstGeom>
              <a:noFill/>
            </p:spPr>
            <p:txBody>
              <a:bodyPr wrap="none" rtlCol="0">
                <a:spAutoFit/>
              </a:bodyPr>
              <a:lstStyle/>
              <a:p>
                <a:r>
                  <a:rPr kumimoji="1" lang="zh-CN" altLang="en-US" sz="11700" dirty="0">
                    <a:ln w="25400">
                      <a:noFill/>
                    </a:ln>
                    <a:solidFill>
                      <a:srgbClr val="BA1219"/>
                    </a:solidFill>
                    <a:latin typeface="方正粗黑宋简体" panose="02000000000000000000" pitchFamily="2" charset="-122"/>
                    <a:ea typeface="方正粗黑宋简体" panose="02000000000000000000" pitchFamily="2" charset="-122"/>
                    <a:cs typeface="+mn-ea"/>
                    <a:sym typeface="+mn-lt"/>
                  </a:rPr>
                  <a:t>录</a:t>
                </a:r>
              </a:p>
            </p:txBody>
          </p:sp>
        </p:grpSp>
      </p:grpSp>
      <p:grpSp>
        <p:nvGrpSpPr>
          <p:cNvPr id="25" name="组合 24">
            <a:extLst>
              <a:ext uri="{FF2B5EF4-FFF2-40B4-BE49-F238E27FC236}">
                <a16:creationId xmlns="" xmlns:a16="http://schemas.microsoft.com/office/drawing/2014/main" id="{E84552B3-2E57-2148-95F4-90EF93214135}"/>
              </a:ext>
            </a:extLst>
          </p:cNvPr>
          <p:cNvGrpSpPr/>
          <p:nvPr/>
        </p:nvGrpSpPr>
        <p:grpSpPr>
          <a:xfrm>
            <a:off x="6234837" y="2657152"/>
            <a:ext cx="3131240" cy="738664"/>
            <a:chOff x="7541799" y="1045855"/>
            <a:chExt cx="3131240" cy="738664"/>
          </a:xfrm>
        </p:grpSpPr>
        <p:sp>
          <p:nvSpPr>
            <p:cNvPr id="26" name="文本框 25">
              <a:extLst>
                <a:ext uri="{FF2B5EF4-FFF2-40B4-BE49-F238E27FC236}">
                  <a16:creationId xmlns="" xmlns:a16="http://schemas.microsoft.com/office/drawing/2014/main" id="{4419FB90-E2F2-4D4F-A42B-02E51337DBD4}"/>
                </a:ext>
              </a:extLst>
            </p:cNvPr>
            <p:cNvSpPr txBox="1"/>
            <p:nvPr/>
          </p:nvSpPr>
          <p:spPr>
            <a:xfrm>
              <a:off x="8518603" y="1142256"/>
              <a:ext cx="2154436" cy="43088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rPr>
                <a:t>党的基本知识</a:t>
              </a:r>
            </a:p>
          </p:txBody>
        </p:sp>
        <p:sp>
          <p:nvSpPr>
            <p:cNvPr id="27" name="文本框 26">
              <a:extLst>
                <a:ext uri="{FF2B5EF4-FFF2-40B4-BE49-F238E27FC236}">
                  <a16:creationId xmlns="" xmlns:a16="http://schemas.microsoft.com/office/drawing/2014/main" id="{6D5F7FD0-B948-924C-B924-1F6DCFFAD7FC}"/>
                </a:ext>
              </a:extLst>
            </p:cNvPr>
            <p:cNvSpPr txBox="1"/>
            <p:nvPr/>
          </p:nvSpPr>
          <p:spPr>
            <a:xfrm>
              <a:off x="7541799" y="1045855"/>
              <a:ext cx="759823" cy="738664"/>
            </a:xfrm>
            <a:prstGeom prst="rect">
              <a:avLst/>
            </a:prstGeom>
            <a:noFill/>
          </p:spPr>
          <p:txBody>
            <a:bodyPr wrap="none" lIns="0" tIns="0" rIns="0" bIns="0" rtlCol="0">
              <a:spAutoFit/>
            </a:bodyPr>
            <a:lstStyle>
              <a:defPPr>
                <a:defRPr lang="zh-CN"/>
              </a:defPPr>
              <a:lvl1pPr marR="0" lvl="0" indent="0" fontAlgn="auto">
                <a:lnSpc>
                  <a:spcPct val="100000"/>
                </a:lnSpc>
                <a:spcBef>
                  <a:spcPts val="0"/>
                </a:spcBef>
                <a:spcAft>
                  <a:spcPts val="0"/>
                </a:spcAft>
                <a:buClrTx/>
                <a:buSzTx/>
                <a:buFontTx/>
                <a:buNone/>
                <a:tabLst/>
                <a:defRPr kumimoji="0" sz="2000" b="0" i="0" u="none" strike="noStrike" cap="none" spc="0" normalizeH="0" baseline="0">
                  <a:ln>
                    <a:solidFill>
                      <a:prstClr val="white"/>
                    </a:solidFill>
                  </a:ln>
                  <a:noFill/>
                  <a:effectLst/>
                  <a:uLnTx/>
                  <a:uFillTx/>
                  <a:latin typeface="Hanson" pitchFamily="2" charset="0"/>
                  <a:ea typeface="OPPOSans M" panose="00020600040101010101" pitchFamily="18" charset="-122"/>
                  <a:cs typeface="OPPOSans M" panose="00020600040101010101" pitchFamily="18"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rPr>
                <a:t>02</a:t>
              </a:r>
              <a:endParaRPr kumimoji="0" lang="zh-CN" altLang="en-US"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endParaRPr>
            </a:p>
          </p:txBody>
        </p:sp>
      </p:grpSp>
      <p:grpSp>
        <p:nvGrpSpPr>
          <p:cNvPr id="28" name="组合 27">
            <a:extLst>
              <a:ext uri="{FF2B5EF4-FFF2-40B4-BE49-F238E27FC236}">
                <a16:creationId xmlns="" xmlns:a16="http://schemas.microsoft.com/office/drawing/2014/main" id="{91388DA4-4ABE-ED44-BD1D-25DB88C168DC}"/>
              </a:ext>
            </a:extLst>
          </p:cNvPr>
          <p:cNvGrpSpPr/>
          <p:nvPr/>
        </p:nvGrpSpPr>
        <p:grpSpPr>
          <a:xfrm>
            <a:off x="6234837" y="3741161"/>
            <a:ext cx="3131240" cy="738664"/>
            <a:chOff x="7541799" y="1045855"/>
            <a:chExt cx="3131240" cy="738664"/>
          </a:xfrm>
        </p:grpSpPr>
        <p:sp>
          <p:nvSpPr>
            <p:cNvPr id="29" name="文本框 28">
              <a:extLst>
                <a:ext uri="{FF2B5EF4-FFF2-40B4-BE49-F238E27FC236}">
                  <a16:creationId xmlns="" xmlns:a16="http://schemas.microsoft.com/office/drawing/2014/main" id="{106BA0B6-BB87-7242-BA7D-9F2F71C04980}"/>
                </a:ext>
              </a:extLst>
            </p:cNvPr>
            <p:cNvSpPr txBox="1"/>
            <p:nvPr/>
          </p:nvSpPr>
          <p:spPr>
            <a:xfrm>
              <a:off x="8518603" y="1142256"/>
              <a:ext cx="2154436" cy="43088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rPr>
                <a:t>党的光辉历史</a:t>
              </a:r>
            </a:p>
          </p:txBody>
        </p:sp>
        <p:sp>
          <p:nvSpPr>
            <p:cNvPr id="30" name="文本框 29">
              <a:extLst>
                <a:ext uri="{FF2B5EF4-FFF2-40B4-BE49-F238E27FC236}">
                  <a16:creationId xmlns="" xmlns:a16="http://schemas.microsoft.com/office/drawing/2014/main" id="{11BC0476-1A57-8946-8BDD-1C74FE5B4C2E}"/>
                </a:ext>
              </a:extLst>
            </p:cNvPr>
            <p:cNvSpPr txBox="1"/>
            <p:nvPr/>
          </p:nvSpPr>
          <p:spPr>
            <a:xfrm>
              <a:off x="7541799" y="1045855"/>
              <a:ext cx="759823" cy="738664"/>
            </a:xfrm>
            <a:prstGeom prst="rect">
              <a:avLst/>
            </a:prstGeom>
            <a:noFill/>
          </p:spPr>
          <p:txBody>
            <a:bodyPr wrap="none" lIns="0" tIns="0" rIns="0" bIns="0" rtlCol="0">
              <a:spAutoFit/>
            </a:bodyPr>
            <a:lstStyle>
              <a:defPPr>
                <a:defRPr lang="zh-CN"/>
              </a:defPPr>
              <a:lvl1pPr marR="0" lvl="0" indent="0" fontAlgn="auto">
                <a:lnSpc>
                  <a:spcPct val="100000"/>
                </a:lnSpc>
                <a:spcBef>
                  <a:spcPts val="0"/>
                </a:spcBef>
                <a:spcAft>
                  <a:spcPts val="0"/>
                </a:spcAft>
                <a:buClrTx/>
                <a:buSzTx/>
                <a:buFontTx/>
                <a:buNone/>
                <a:tabLst/>
                <a:defRPr kumimoji="0" sz="2000" b="0" i="0" u="none" strike="noStrike" cap="none" spc="0" normalizeH="0" baseline="0">
                  <a:ln>
                    <a:solidFill>
                      <a:prstClr val="white"/>
                    </a:solidFill>
                  </a:ln>
                  <a:noFill/>
                  <a:effectLst/>
                  <a:uLnTx/>
                  <a:uFillTx/>
                  <a:latin typeface="Hanson" pitchFamily="2" charset="0"/>
                  <a:ea typeface="OPPOSans M" panose="00020600040101010101" pitchFamily="18" charset="-122"/>
                  <a:cs typeface="OPPOSans M" panose="00020600040101010101" pitchFamily="18"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rPr>
                <a:t>03</a:t>
              </a:r>
              <a:endParaRPr kumimoji="0" lang="zh-CN" altLang="en-US"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endParaRPr>
            </a:p>
          </p:txBody>
        </p:sp>
      </p:grpSp>
      <p:grpSp>
        <p:nvGrpSpPr>
          <p:cNvPr id="31" name="组合 30">
            <a:extLst>
              <a:ext uri="{FF2B5EF4-FFF2-40B4-BE49-F238E27FC236}">
                <a16:creationId xmlns="" xmlns:a16="http://schemas.microsoft.com/office/drawing/2014/main" id="{296C0EE9-888B-CF48-BC28-991D98540EFB}"/>
              </a:ext>
            </a:extLst>
          </p:cNvPr>
          <p:cNvGrpSpPr/>
          <p:nvPr/>
        </p:nvGrpSpPr>
        <p:grpSpPr>
          <a:xfrm>
            <a:off x="6195880" y="4825169"/>
            <a:ext cx="4208458" cy="738664"/>
            <a:chOff x="7541799" y="1045855"/>
            <a:chExt cx="4208458" cy="738664"/>
          </a:xfrm>
        </p:grpSpPr>
        <p:sp>
          <p:nvSpPr>
            <p:cNvPr id="32" name="文本框 31">
              <a:extLst>
                <a:ext uri="{FF2B5EF4-FFF2-40B4-BE49-F238E27FC236}">
                  <a16:creationId xmlns="" xmlns:a16="http://schemas.microsoft.com/office/drawing/2014/main" id="{141677AF-CFAC-764E-8805-1687548E85BF}"/>
                </a:ext>
              </a:extLst>
            </p:cNvPr>
            <p:cNvSpPr txBox="1"/>
            <p:nvPr/>
          </p:nvSpPr>
          <p:spPr>
            <a:xfrm>
              <a:off x="8518603" y="1142256"/>
              <a:ext cx="3231654" cy="43088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rPr>
                <a:t>党给我们的三大启示</a:t>
              </a:r>
            </a:p>
          </p:txBody>
        </p:sp>
        <p:sp>
          <p:nvSpPr>
            <p:cNvPr id="33" name="文本框 32">
              <a:extLst>
                <a:ext uri="{FF2B5EF4-FFF2-40B4-BE49-F238E27FC236}">
                  <a16:creationId xmlns="" xmlns:a16="http://schemas.microsoft.com/office/drawing/2014/main" id="{5666062D-47D9-DC4D-A6A5-DF433FF13B0B}"/>
                </a:ext>
              </a:extLst>
            </p:cNvPr>
            <p:cNvSpPr txBox="1"/>
            <p:nvPr/>
          </p:nvSpPr>
          <p:spPr>
            <a:xfrm>
              <a:off x="7541799" y="1045855"/>
              <a:ext cx="759823" cy="738664"/>
            </a:xfrm>
            <a:prstGeom prst="rect">
              <a:avLst/>
            </a:prstGeom>
            <a:noFill/>
          </p:spPr>
          <p:txBody>
            <a:bodyPr wrap="none" lIns="0" tIns="0" rIns="0" bIns="0" rtlCol="0">
              <a:spAutoFit/>
            </a:bodyPr>
            <a:lstStyle>
              <a:defPPr>
                <a:defRPr lang="zh-CN"/>
              </a:defPPr>
              <a:lvl1pPr marR="0" lvl="0" indent="0" fontAlgn="auto">
                <a:lnSpc>
                  <a:spcPct val="100000"/>
                </a:lnSpc>
                <a:spcBef>
                  <a:spcPts val="0"/>
                </a:spcBef>
                <a:spcAft>
                  <a:spcPts val="0"/>
                </a:spcAft>
                <a:buClrTx/>
                <a:buSzTx/>
                <a:buFontTx/>
                <a:buNone/>
                <a:tabLst/>
                <a:defRPr kumimoji="0" sz="2000" b="0" i="0" u="none" strike="noStrike" cap="none" spc="0" normalizeH="0" baseline="0">
                  <a:ln>
                    <a:solidFill>
                      <a:prstClr val="white"/>
                    </a:solidFill>
                  </a:ln>
                  <a:noFill/>
                  <a:effectLst/>
                  <a:uLnTx/>
                  <a:uFillTx/>
                  <a:latin typeface="Hanson" pitchFamily="2" charset="0"/>
                  <a:ea typeface="OPPOSans M" panose="00020600040101010101" pitchFamily="18" charset="-122"/>
                  <a:cs typeface="OPPOSans M" panose="00020600040101010101" pitchFamily="18"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rPr>
                <a:t>04</a:t>
              </a:r>
              <a:endParaRPr kumimoji="0" lang="zh-CN" altLang="en-US" sz="4800" b="1" i="1" u="none" strike="noStrike" kern="1200" cap="none" spc="0" normalizeH="0" baseline="0" noProof="0" dirty="0">
                <a:ln w="6350">
                  <a:noFill/>
                </a:ln>
                <a:gradFill>
                  <a:gsLst>
                    <a:gs pos="0">
                      <a:srgbClr val="FFE285"/>
                    </a:gs>
                    <a:gs pos="99000">
                      <a:srgbClr val="FAEED8"/>
                    </a:gs>
                  </a:gsLst>
                  <a:lin ang="16200000" scaled="1"/>
                </a:gradFill>
                <a:effectLst/>
                <a:uLnTx/>
                <a:uFillTx/>
                <a:latin typeface="+mn-lt"/>
                <a:ea typeface="+mn-ea"/>
                <a:cs typeface="+mn-ea"/>
                <a:sym typeface="+mn-lt"/>
              </a:endParaRPr>
            </a:p>
          </p:txBody>
        </p:sp>
      </p:grpSp>
    </p:spTree>
    <p:extLst>
      <p:ext uri="{BB962C8B-B14F-4D97-AF65-F5344CB8AC3E}">
        <p14:creationId xmlns:p14="http://schemas.microsoft.com/office/powerpoint/2010/main" xmlns="" val="1282335738"/>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dissolv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1+#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1+#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1+#ppt_w/2"/>
                                          </p:val>
                                        </p:tav>
                                        <p:tav tm="100000">
                                          <p:val>
                                            <p:strVal val="#ppt_x"/>
                                          </p:val>
                                        </p:tav>
                                      </p:tavLst>
                                    </p:anim>
                                    <p:anim calcmode="lin" valueType="num">
                                      <p:cBhvr additive="base">
                                        <p:cTn id="31"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E5B34954-8B31-FB42-BED7-FE5092269078}"/>
              </a:ext>
            </a:extLst>
          </p:cNvPr>
          <p:cNvSpPr/>
          <p:nvPr/>
        </p:nvSpPr>
        <p:spPr>
          <a:xfrm>
            <a:off x="1120971" y="1984236"/>
            <a:ext cx="3208407" cy="3208407"/>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1" u="none" strike="noStrike" kern="1200" cap="none" spc="0" normalizeH="0" baseline="0" noProof="0" dirty="0">
                <a:ln>
                  <a:noFill/>
                </a:ln>
                <a:solidFill>
                  <a:srgbClr val="C00000"/>
                </a:solidFill>
                <a:effectLst/>
                <a:uLnTx/>
                <a:uFillTx/>
                <a:cs typeface="+mn-ea"/>
                <a:sym typeface="+mn-lt"/>
              </a:rPr>
              <a:t>第一章</a:t>
            </a:r>
          </a:p>
        </p:txBody>
      </p:sp>
      <p:sp>
        <p:nvSpPr>
          <p:cNvPr id="9" name="文本框 8">
            <a:extLst>
              <a:ext uri="{FF2B5EF4-FFF2-40B4-BE49-F238E27FC236}">
                <a16:creationId xmlns="" xmlns:a16="http://schemas.microsoft.com/office/drawing/2014/main" id="{FF6210A8-EF83-FF4B-AB19-5A64341A3013}"/>
              </a:ext>
            </a:extLst>
          </p:cNvPr>
          <p:cNvSpPr txBox="1"/>
          <p:nvPr/>
        </p:nvSpPr>
        <p:spPr>
          <a:xfrm>
            <a:off x="4784858" y="2583075"/>
            <a:ext cx="6155531" cy="73866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rPr>
              <a:t>共产党的三大历史贡献</a:t>
            </a:r>
          </a:p>
        </p:txBody>
      </p:sp>
      <p:grpSp>
        <p:nvGrpSpPr>
          <p:cNvPr id="14" name="组合 13">
            <a:extLst>
              <a:ext uri="{FF2B5EF4-FFF2-40B4-BE49-F238E27FC236}">
                <a16:creationId xmlns="" xmlns:a16="http://schemas.microsoft.com/office/drawing/2014/main" id="{3CC726F0-268A-0D42-A764-644F9109DC92}"/>
              </a:ext>
            </a:extLst>
          </p:cNvPr>
          <p:cNvGrpSpPr/>
          <p:nvPr/>
        </p:nvGrpSpPr>
        <p:grpSpPr>
          <a:xfrm>
            <a:off x="5755528" y="3800316"/>
            <a:ext cx="4214191" cy="836464"/>
            <a:chOff x="5312121" y="4333716"/>
            <a:chExt cx="4214191" cy="836464"/>
          </a:xfrm>
        </p:grpSpPr>
        <p:sp>
          <p:nvSpPr>
            <p:cNvPr id="15" name="文本框 14">
              <a:extLst>
                <a:ext uri="{FF2B5EF4-FFF2-40B4-BE49-F238E27FC236}">
                  <a16:creationId xmlns="" xmlns:a16="http://schemas.microsoft.com/office/drawing/2014/main" id="{E406D946-E4A6-A447-BE2F-A698E348CD0F}"/>
                </a:ext>
              </a:extLst>
            </p:cNvPr>
            <p:cNvSpPr txBox="1"/>
            <p:nvPr/>
          </p:nvSpPr>
          <p:spPr>
            <a:xfrm>
              <a:off x="5312121" y="4333716"/>
              <a:ext cx="4214191" cy="369332"/>
            </a:xfrm>
            <a:prstGeom prst="rect">
              <a:avLst/>
            </a:prstGeom>
            <a:noFill/>
          </p:spPr>
          <p:txBody>
            <a:bodyPr wrap="square" rtlCol="0">
              <a:spAutoFit/>
            </a:bodyPr>
            <a:lstStyle/>
            <a:p>
              <a:pPr algn="dist"/>
              <a:r>
                <a:rPr kumimoji="1" lang="zh-CN" altLang="en-US" b="1" dirty="0">
                  <a:solidFill>
                    <a:srgbClr val="FFF9D2"/>
                  </a:solidFill>
                  <a:cs typeface="+mn-ea"/>
                  <a:sym typeface="+mn-lt"/>
                </a:rPr>
                <a:t>庆祝中国共产党成立</a:t>
              </a:r>
              <a:r>
                <a:rPr kumimoji="1" lang="en-US" altLang="zh-CN" b="1" dirty="0">
                  <a:solidFill>
                    <a:srgbClr val="FFF9D2"/>
                  </a:solidFill>
                  <a:cs typeface="+mn-ea"/>
                  <a:sym typeface="+mn-lt"/>
                </a:rPr>
                <a:t>100</a:t>
              </a:r>
              <a:r>
                <a:rPr kumimoji="1" lang="zh-CN" altLang="en-US" b="1" dirty="0">
                  <a:solidFill>
                    <a:srgbClr val="FFF9D2"/>
                  </a:solidFill>
                  <a:cs typeface="+mn-ea"/>
                  <a:sym typeface="+mn-lt"/>
                </a:rPr>
                <a:t>周年</a:t>
              </a:r>
            </a:p>
          </p:txBody>
        </p:sp>
        <p:sp>
          <p:nvSpPr>
            <p:cNvPr id="16" name="文本框 15">
              <a:extLst>
                <a:ext uri="{FF2B5EF4-FFF2-40B4-BE49-F238E27FC236}">
                  <a16:creationId xmlns="" xmlns:a16="http://schemas.microsoft.com/office/drawing/2014/main" id="{6CBBE0BB-D387-DE4E-B8CF-0BE476CB4B56}"/>
                </a:ext>
              </a:extLst>
            </p:cNvPr>
            <p:cNvSpPr txBox="1"/>
            <p:nvPr/>
          </p:nvSpPr>
          <p:spPr>
            <a:xfrm>
              <a:off x="6095905" y="4800848"/>
              <a:ext cx="2700547" cy="369332"/>
            </a:xfrm>
            <a:prstGeom prst="rect">
              <a:avLst/>
            </a:prstGeom>
            <a:noFill/>
          </p:spPr>
          <p:txBody>
            <a:bodyPr wrap="none" rtlCol="0">
              <a:spAutoFit/>
            </a:bodyPr>
            <a:lstStyle/>
            <a:p>
              <a:r>
                <a:rPr kumimoji="1" lang="en" altLang="zh-CN" dirty="0">
                  <a:solidFill>
                    <a:srgbClr val="FFF9D2"/>
                  </a:solidFill>
                  <a:cs typeface="+mn-ea"/>
                  <a:sym typeface="+mn-lt"/>
                </a:rPr>
                <a:t>1921-2021 JIAN DANG</a:t>
              </a:r>
              <a:endParaRPr kumimoji="1" lang="zh-CN" altLang="en-US" dirty="0">
                <a:solidFill>
                  <a:srgbClr val="FFF9D2"/>
                </a:solidFill>
                <a:cs typeface="+mn-ea"/>
                <a:sym typeface="+mn-lt"/>
              </a:endParaRPr>
            </a:p>
          </p:txBody>
        </p:sp>
      </p:grpSp>
    </p:spTree>
    <p:extLst>
      <p:ext uri="{BB962C8B-B14F-4D97-AF65-F5344CB8AC3E}">
        <p14:creationId xmlns:p14="http://schemas.microsoft.com/office/powerpoint/2010/main" xmlns="" val="200385507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p:tgtEl>
                                          <p:spTgt spid="14"/>
                                        </p:tgtEl>
                                        <p:attrNameLst>
                                          <p:attrName>ppt_y</p:attrName>
                                        </p:attrNameLst>
                                      </p:cBhvr>
                                      <p:tavLst>
                                        <p:tav tm="0">
                                          <p:val>
                                            <p:strVal val="#ppt_y+#ppt_h*1.125000"/>
                                          </p:val>
                                        </p:tav>
                                        <p:tav tm="100000">
                                          <p:val>
                                            <p:strVal val="#ppt_y"/>
                                          </p:val>
                                        </p:tav>
                                      </p:tavLst>
                                    </p:anim>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B308D58F-6078-E844-A86A-7FDB829151CD}"/>
              </a:ext>
            </a:extLst>
          </p:cNvPr>
          <p:cNvGrpSpPr/>
          <p:nvPr/>
        </p:nvGrpSpPr>
        <p:grpSpPr>
          <a:xfrm>
            <a:off x="874713" y="657225"/>
            <a:ext cx="4880737" cy="1037052"/>
            <a:chOff x="874713" y="657225"/>
            <a:chExt cx="4880737" cy="1037052"/>
          </a:xfrm>
        </p:grpSpPr>
        <p:sp>
          <p:nvSpPr>
            <p:cNvPr id="4" name="椭圆 3">
              <a:extLst>
                <a:ext uri="{FF2B5EF4-FFF2-40B4-BE49-F238E27FC236}">
                  <a16:creationId xmlns="" xmlns:a16="http://schemas.microsoft.com/office/drawing/2014/main" id="{EDA0BF76-AB99-BA4B-824F-F44B804A2718}"/>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01</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F2075638-16AD-C74F-A13A-D1464BB9CF04}"/>
                </a:ext>
              </a:extLst>
            </p:cNvPr>
            <p:cNvSpPr txBox="1"/>
            <p:nvPr/>
          </p:nvSpPr>
          <p:spPr>
            <a:xfrm>
              <a:off x="2164723" y="960307"/>
              <a:ext cx="3590727"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共产党的三大历史贡献</a:t>
              </a:r>
            </a:p>
          </p:txBody>
        </p:sp>
      </p:grpSp>
      <p:sp>
        <p:nvSpPr>
          <p:cNvPr id="6" name="上凸弯带形 5">
            <a:extLst>
              <a:ext uri="{FF2B5EF4-FFF2-40B4-BE49-F238E27FC236}">
                <a16:creationId xmlns="" xmlns:a16="http://schemas.microsoft.com/office/drawing/2014/main" id="{D97EA416-68EB-9847-86C2-5E47152863A6}"/>
              </a:ext>
            </a:extLst>
          </p:cNvPr>
          <p:cNvSpPr/>
          <p:nvPr/>
        </p:nvSpPr>
        <p:spPr>
          <a:xfrm>
            <a:off x="3762375" y="2190750"/>
            <a:ext cx="4667250" cy="1238250"/>
          </a:xfrm>
          <a:prstGeom prst="ellipseRibbon2">
            <a:avLst>
              <a:gd name="adj1" fmla="val 25000"/>
              <a:gd name="adj2" fmla="val 67959"/>
              <a:gd name="adj3" fmla="val 12500"/>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C00000"/>
                </a:solidFill>
                <a:cs typeface="+mn-ea"/>
                <a:sym typeface="+mn-lt"/>
              </a:rPr>
              <a:t>第一大贡献</a:t>
            </a:r>
          </a:p>
        </p:txBody>
      </p:sp>
      <p:pic>
        <p:nvPicPr>
          <p:cNvPr id="9" name="图片 8">
            <a:extLst>
              <a:ext uri="{FF2B5EF4-FFF2-40B4-BE49-F238E27FC236}">
                <a16:creationId xmlns="" xmlns:a16="http://schemas.microsoft.com/office/drawing/2014/main" id="{FFC9F6B5-538B-F841-B977-4EDDD4E37999}"/>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0" y="4694174"/>
            <a:ext cx="12192000" cy="3467040"/>
          </a:xfrm>
          <a:prstGeom prst="rect">
            <a:avLst/>
          </a:prstGeom>
        </p:spPr>
      </p:pic>
      <p:sp>
        <p:nvSpPr>
          <p:cNvPr id="10" name="矩形 9">
            <a:extLst>
              <a:ext uri="{FF2B5EF4-FFF2-40B4-BE49-F238E27FC236}">
                <a16:creationId xmlns="" xmlns:a16="http://schemas.microsoft.com/office/drawing/2014/main" id="{BF8E4F9D-5CD8-8F42-9CAE-D72050881390}"/>
              </a:ext>
            </a:extLst>
          </p:cNvPr>
          <p:cNvSpPr/>
          <p:nvPr/>
        </p:nvSpPr>
        <p:spPr>
          <a:xfrm>
            <a:off x="1464996" y="3793439"/>
            <a:ext cx="9262008" cy="1292662"/>
          </a:xfrm>
          <a:prstGeom prst="rect">
            <a:avLst/>
          </a:prstGeom>
        </p:spPr>
        <p:txBody>
          <a:bodyPr wrap="square" lIns="0" tIns="0" rIns="0" bIns="0">
            <a:spAutoFit/>
          </a:bodyPr>
          <a:lstStyle/>
          <a:p>
            <a:pPr algn="ctr" defTabSz="914400">
              <a:lnSpc>
                <a:spcPct val="150000"/>
              </a:lnSpc>
              <a:defRPr/>
            </a:pPr>
            <a:r>
              <a:rPr lang="zh-CN" altLang="en-US" sz="1400" b="1" dirty="0">
                <a:solidFill>
                  <a:srgbClr val="FFF9D2"/>
                </a:solidFill>
                <a:cs typeface="+mn-ea"/>
                <a:sym typeface="+mn-lt"/>
              </a:rPr>
              <a:t>这个伟大历史贡献。就是我们党团结带领中国人民进行</a:t>
            </a:r>
            <a:r>
              <a:rPr lang="en-US" altLang="zh-CN" sz="1400" b="1" dirty="0">
                <a:solidFill>
                  <a:srgbClr val="FFF9D2"/>
                </a:solidFill>
                <a:cs typeface="+mn-ea"/>
                <a:sym typeface="+mn-lt"/>
              </a:rPr>
              <a:t>28</a:t>
            </a:r>
            <a:r>
              <a:rPr lang="zh-CN" altLang="en-US" sz="1400" b="1" dirty="0">
                <a:solidFill>
                  <a:srgbClr val="FFF9D2"/>
                </a:solidFill>
                <a:cs typeface="+mn-ea"/>
                <a:sym typeface="+mn-lt"/>
              </a:rPr>
              <a:t>年浴血奋战，打败日本帝国主义。推國国民党反动统治，完成新民主主义革命，建立了中华人民共和国。这</a:t>
            </a:r>
            <a:r>
              <a:rPr lang="en-US" altLang="zh-CN" sz="1400" b="1" dirty="0">
                <a:solidFill>
                  <a:srgbClr val="FFF9D2"/>
                </a:solidFill>
                <a:cs typeface="+mn-ea"/>
                <a:sym typeface="+mn-lt"/>
              </a:rPr>
              <a:t>-</a:t>
            </a:r>
            <a:r>
              <a:rPr lang="zh-CN" altLang="en-US" sz="1400" b="1" dirty="0">
                <a:solidFill>
                  <a:srgbClr val="FFF9D2"/>
                </a:solidFill>
                <a:cs typeface="+mn-ea"/>
                <a:sym typeface="+mn-lt"/>
              </a:rPr>
              <a:t>伟大历史贡献的意义在于，彻底结束了旧中国半殖民地半封建社会的历史，彻底结束了旧中国一盘散沙的局面，彻底废除了列强强加给中国的不平等条约和帝国主义在中国的一切特权，实现了中国从几千年封建专制政治向人民民主的伟大飞跃。</a:t>
            </a:r>
          </a:p>
        </p:txBody>
      </p:sp>
    </p:spTree>
    <p:extLst>
      <p:ext uri="{BB962C8B-B14F-4D97-AF65-F5344CB8AC3E}">
        <p14:creationId xmlns:p14="http://schemas.microsoft.com/office/powerpoint/2010/main" xmlns="" val="3160922569"/>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873C059A-38C8-1F45-A72B-C15BD197625F}"/>
              </a:ext>
            </a:extLst>
          </p:cNvPr>
          <p:cNvGrpSpPr/>
          <p:nvPr/>
        </p:nvGrpSpPr>
        <p:grpSpPr>
          <a:xfrm>
            <a:off x="874713" y="657225"/>
            <a:ext cx="4880737" cy="1037052"/>
            <a:chOff x="874713" y="657225"/>
            <a:chExt cx="4880737" cy="1037052"/>
          </a:xfrm>
        </p:grpSpPr>
        <p:sp>
          <p:nvSpPr>
            <p:cNvPr id="5" name="椭圆 4">
              <a:extLst>
                <a:ext uri="{FF2B5EF4-FFF2-40B4-BE49-F238E27FC236}">
                  <a16:creationId xmlns="" xmlns:a16="http://schemas.microsoft.com/office/drawing/2014/main" id="{F9560F7C-C7BD-B140-B64C-37C06E1AEA2B}"/>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01</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6" name="文本框 5">
              <a:extLst>
                <a:ext uri="{FF2B5EF4-FFF2-40B4-BE49-F238E27FC236}">
                  <a16:creationId xmlns="" xmlns:a16="http://schemas.microsoft.com/office/drawing/2014/main" id="{15414052-A928-644A-944B-C7D753FAED60}"/>
                </a:ext>
              </a:extLst>
            </p:cNvPr>
            <p:cNvSpPr txBox="1"/>
            <p:nvPr/>
          </p:nvSpPr>
          <p:spPr>
            <a:xfrm>
              <a:off x="2164723" y="960307"/>
              <a:ext cx="3590727"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共产党的三大历史贡献</a:t>
              </a:r>
            </a:p>
          </p:txBody>
        </p:sp>
      </p:grpSp>
      <p:grpSp>
        <p:nvGrpSpPr>
          <p:cNvPr id="10" name="组合 9">
            <a:extLst>
              <a:ext uri="{FF2B5EF4-FFF2-40B4-BE49-F238E27FC236}">
                <a16:creationId xmlns="" xmlns:a16="http://schemas.microsoft.com/office/drawing/2014/main" id="{2E57B84E-6FBD-6842-BAC2-B3D445764C78}"/>
              </a:ext>
            </a:extLst>
          </p:cNvPr>
          <p:cNvGrpSpPr/>
          <p:nvPr/>
        </p:nvGrpSpPr>
        <p:grpSpPr>
          <a:xfrm>
            <a:off x="981636" y="1956022"/>
            <a:ext cx="10335652" cy="1809155"/>
            <a:chOff x="981636" y="1956022"/>
            <a:chExt cx="10335652" cy="1809155"/>
          </a:xfrm>
        </p:grpSpPr>
        <p:sp>
          <p:nvSpPr>
            <p:cNvPr id="7" name="圆角矩形 6">
              <a:extLst>
                <a:ext uri="{FF2B5EF4-FFF2-40B4-BE49-F238E27FC236}">
                  <a16:creationId xmlns="" xmlns:a16="http://schemas.microsoft.com/office/drawing/2014/main" id="{3710832E-2B41-1C44-A540-9C52B61D9FF8}"/>
                </a:ext>
              </a:extLst>
            </p:cNvPr>
            <p:cNvSpPr/>
            <p:nvPr/>
          </p:nvSpPr>
          <p:spPr>
            <a:xfrm>
              <a:off x="1766045" y="1956022"/>
              <a:ext cx="9551243" cy="1809155"/>
            </a:xfrm>
            <a:prstGeom prst="roundRect">
              <a:avLst>
                <a:gd name="adj" fmla="val 6261"/>
              </a:avLst>
            </a:prstGeom>
            <a:noFill/>
            <a:ln>
              <a:solidFill>
                <a:srgbClr val="FFF9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C00000"/>
                </a:solidFill>
                <a:cs typeface="+mn-ea"/>
                <a:sym typeface="+mn-lt"/>
              </a:endParaRPr>
            </a:p>
          </p:txBody>
        </p:sp>
        <p:sp>
          <p:nvSpPr>
            <p:cNvPr id="8" name="圆角矩形 7">
              <a:extLst>
                <a:ext uri="{FF2B5EF4-FFF2-40B4-BE49-F238E27FC236}">
                  <a16:creationId xmlns="" xmlns:a16="http://schemas.microsoft.com/office/drawing/2014/main" id="{5F0B9801-8CAF-0A4F-A111-7F1BC8D63B05}"/>
                </a:ext>
              </a:extLst>
            </p:cNvPr>
            <p:cNvSpPr/>
            <p:nvPr/>
          </p:nvSpPr>
          <p:spPr>
            <a:xfrm>
              <a:off x="981636" y="2443740"/>
              <a:ext cx="1963270" cy="833718"/>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C00000"/>
                  </a:solidFill>
                  <a:cs typeface="+mn-ea"/>
                  <a:sym typeface="+mn-lt"/>
                </a:rPr>
                <a:t>第二大贡献</a:t>
              </a:r>
            </a:p>
          </p:txBody>
        </p:sp>
        <p:sp>
          <p:nvSpPr>
            <p:cNvPr id="9" name="矩形 8">
              <a:extLst>
                <a:ext uri="{FF2B5EF4-FFF2-40B4-BE49-F238E27FC236}">
                  <a16:creationId xmlns="" xmlns:a16="http://schemas.microsoft.com/office/drawing/2014/main" id="{D0E71BFB-1AE9-7E43-AF8E-87B22CFF4490}"/>
                </a:ext>
              </a:extLst>
            </p:cNvPr>
            <p:cNvSpPr/>
            <p:nvPr/>
          </p:nvSpPr>
          <p:spPr>
            <a:xfrm>
              <a:off x="3206754" y="2345856"/>
              <a:ext cx="7712257" cy="931409"/>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这一伟大历史贡献的意义在于，完成了中华民族有史以来最为广泛而深刻的社会变革，为当代中国一切发展进步奠定了根本政治前提和制度基础，为中国发展富强、中国人民生活富裕奠定了坚实基础，实现了中华民族由不断衰落到根本扭转命运、持续走向繁荣富强的伟大飞跃。</a:t>
              </a:r>
            </a:p>
          </p:txBody>
        </p:sp>
      </p:grpSp>
      <p:grpSp>
        <p:nvGrpSpPr>
          <p:cNvPr id="11" name="组合 10">
            <a:extLst>
              <a:ext uri="{FF2B5EF4-FFF2-40B4-BE49-F238E27FC236}">
                <a16:creationId xmlns="" xmlns:a16="http://schemas.microsoft.com/office/drawing/2014/main" id="{2711C05E-00C3-9C45-8718-3ACAB3945EE6}"/>
              </a:ext>
            </a:extLst>
          </p:cNvPr>
          <p:cNvGrpSpPr/>
          <p:nvPr/>
        </p:nvGrpSpPr>
        <p:grpSpPr>
          <a:xfrm>
            <a:off x="874713" y="4063638"/>
            <a:ext cx="10335652" cy="1809155"/>
            <a:chOff x="981636" y="1956022"/>
            <a:chExt cx="10335652" cy="1809155"/>
          </a:xfrm>
        </p:grpSpPr>
        <p:sp>
          <p:nvSpPr>
            <p:cNvPr id="12" name="圆角矩形 11">
              <a:extLst>
                <a:ext uri="{FF2B5EF4-FFF2-40B4-BE49-F238E27FC236}">
                  <a16:creationId xmlns="" xmlns:a16="http://schemas.microsoft.com/office/drawing/2014/main" id="{F1A67E7B-8D19-074F-989C-6B132B75A6CD}"/>
                </a:ext>
              </a:extLst>
            </p:cNvPr>
            <p:cNvSpPr/>
            <p:nvPr/>
          </p:nvSpPr>
          <p:spPr>
            <a:xfrm>
              <a:off x="1766045" y="1956022"/>
              <a:ext cx="9551243" cy="1809155"/>
            </a:xfrm>
            <a:prstGeom prst="roundRect">
              <a:avLst>
                <a:gd name="adj" fmla="val 6261"/>
              </a:avLst>
            </a:prstGeom>
            <a:noFill/>
            <a:ln>
              <a:solidFill>
                <a:srgbClr val="FFF9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C00000"/>
                </a:solidFill>
                <a:cs typeface="+mn-ea"/>
                <a:sym typeface="+mn-lt"/>
              </a:endParaRPr>
            </a:p>
          </p:txBody>
        </p:sp>
        <p:sp>
          <p:nvSpPr>
            <p:cNvPr id="13" name="圆角矩形 12">
              <a:extLst>
                <a:ext uri="{FF2B5EF4-FFF2-40B4-BE49-F238E27FC236}">
                  <a16:creationId xmlns="" xmlns:a16="http://schemas.microsoft.com/office/drawing/2014/main" id="{ACF04F09-9DD6-0345-8969-0361C95919C4}"/>
                </a:ext>
              </a:extLst>
            </p:cNvPr>
            <p:cNvSpPr/>
            <p:nvPr/>
          </p:nvSpPr>
          <p:spPr>
            <a:xfrm>
              <a:off x="981636" y="2443740"/>
              <a:ext cx="1963270" cy="833718"/>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C00000"/>
                  </a:solidFill>
                  <a:cs typeface="+mn-ea"/>
                  <a:sym typeface="+mn-lt"/>
                </a:rPr>
                <a:t>第三大贡献</a:t>
              </a:r>
            </a:p>
          </p:txBody>
        </p:sp>
        <p:sp>
          <p:nvSpPr>
            <p:cNvPr id="14" name="矩形 13">
              <a:extLst>
                <a:ext uri="{FF2B5EF4-FFF2-40B4-BE49-F238E27FC236}">
                  <a16:creationId xmlns="" xmlns:a16="http://schemas.microsoft.com/office/drawing/2014/main" id="{86DF4267-5137-F04E-8769-7556518E04E4}"/>
                </a:ext>
              </a:extLst>
            </p:cNvPr>
            <p:cNvSpPr/>
            <p:nvPr/>
          </p:nvSpPr>
          <p:spPr>
            <a:xfrm>
              <a:off x="3132202" y="2171146"/>
              <a:ext cx="8159372" cy="1292662"/>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这个伟大历史贡献，就是我们党团结带领中国人民进行</a:t>
              </a:r>
              <a:r>
                <a:rPr lang="en-US" altLang="zh-CN" sz="1400" b="1" dirty="0">
                  <a:solidFill>
                    <a:srgbClr val="FFF9D2"/>
                  </a:solidFill>
                  <a:cs typeface="+mn-ea"/>
                  <a:sym typeface="+mn-lt"/>
                </a:rPr>
                <a:t>28</a:t>
              </a:r>
              <a:r>
                <a:rPr lang="zh-CN" altLang="en-US" sz="1400" b="1" dirty="0">
                  <a:solidFill>
                    <a:srgbClr val="FFF9D2"/>
                  </a:solidFill>
                  <a:cs typeface="+mn-ea"/>
                  <a:sym typeface="+mn-lt"/>
                </a:rPr>
                <a:t>年浴血奋战，打败日本帝国主义，推翻国民党反动统治，完成新民主主义革命，建立了中华人民共和国。这一伟大历史贡献的意义在于，彻底结束了旧中国半殖民地半封建社会的历史，彻底结束了旧中国一盘散沙的局面，彻底废除了列强强加给中国的不平等条约和帝国主义在中国的一切特权，实现了中国从几千年封建专制政治向人民民主的伟大飞跃。</a:t>
              </a:r>
            </a:p>
          </p:txBody>
        </p:sp>
      </p:grpSp>
    </p:spTree>
    <p:extLst>
      <p:ext uri="{BB962C8B-B14F-4D97-AF65-F5344CB8AC3E}">
        <p14:creationId xmlns:p14="http://schemas.microsoft.com/office/powerpoint/2010/main" xmlns="" val="4199464007"/>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B4CDA93E-EDD6-5741-8C78-E13900D0CF4D}"/>
              </a:ext>
            </a:extLst>
          </p:cNvPr>
          <p:cNvGrpSpPr/>
          <p:nvPr/>
        </p:nvGrpSpPr>
        <p:grpSpPr>
          <a:xfrm>
            <a:off x="874713" y="657225"/>
            <a:ext cx="4880737" cy="1037052"/>
            <a:chOff x="874713" y="657225"/>
            <a:chExt cx="4880737" cy="1037052"/>
          </a:xfrm>
        </p:grpSpPr>
        <p:sp>
          <p:nvSpPr>
            <p:cNvPr id="5" name="椭圆 4">
              <a:extLst>
                <a:ext uri="{FF2B5EF4-FFF2-40B4-BE49-F238E27FC236}">
                  <a16:creationId xmlns="" xmlns:a16="http://schemas.microsoft.com/office/drawing/2014/main" id="{C4AEA8FF-0F93-A044-94EE-F8CA62B8E138}"/>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01</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6" name="文本框 5">
              <a:extLst>
                <a:ext uri="{FF2B5EF4-FFF2-40B4-BE49-F238E27FC236}">
                  <a16:creationId xmlns="" xmlns:a16="http://schemas.microsoft.com/office/drawing/2014/main" id="{8F2D5AF3-916D-E64E-A8E5-5D11B33B8F93}"/>
                </a:ext>
              </a:extLst>
            </p:cNvPr>
            <p:cNvSpPr txBox="1"/>
            <p:nvPr/>
          </p:nvSpPr>
          <p:spPr>
            <a:xfrm>
              <a:off x="2164723" y="960307"/>
              <a:ext cx="3590727"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共产党的三大历史贡献</a:t>
              </a:r>
            </a:p>
          </p:txBody>
        </p:sp>
      </p:grpSp>
      <p:sp>
        <p:nvSpPr>
          <p:cNvPr id="7" name="文本框 6">
            <a:extLst>
              <a:ext uri="{FF2B5EF4-FFF2-40B4-BE49-F238E27FC236}">
                <a16:creationId xmlns="" xmlns:a16="http://schemas.microsoft.com/office/drawing/2014/main" id="{C5DBD9A6-AC20-5445-A537-E66858456349}"/>
              </a:ext>
            </a:extLst>
          </p:cNvPr>
          <p:cNvSpPr txBox="1"/>
          <p:nvPr/>
        </p:nvSpPr>
        <p:spPr>
          <a:xfrm>
            <a:off x="2572242" y="1916656"/>
            <a:ext cx="7047515" cy="1042721"/>
          </a:xfrm>
          <a:prstGeom prst="rect">
            <a:avLst/>
          </a:prstGeom>
          <a:noFill/>
        </p:spPr>
        <p:txBody>
          <a:bodyPr wrap="square" lIns="0" tIns="0" rIns="0" bIns="0" rtlCol="0">
            <a:spAutoFit/>
          </a:bodyPr>
          <a:lstStyle/>
          <a:p>
            <a:pPr lvl="0" algn="ctr" defTabSz="914400">
              <a:lnSpc>
                <a:spcPct val="150000"/>
              </a:lnSpc>
              <a:defRPr/>
            </a:pPr>
            <a:r>
              <a:rPr lang="zh-CN" altLang="en-US" sz="2400" dirty="0">
                <a:gradFill>
                  <a:gsLst>
                    <a:gs pos="0">
                      <a:srgbClr val="FFE285"/>
                    </a:gs>
                    <a:gs pos="99000">
                      <a:srgbClr val="FAEED8"/>
                    </a:gs>
                  </a:gsLst>
                  <a:lin ang="16200000" scaled="1"/>
                </a:gradFill>
                <a:cs typeface="+mn-ea"/>
                <a:sym typeface="+mn-lt"/>
              </a:rPr>
              <a:t>中国共产党作为一个政治组织，对于中华民族、对于世界历史、对于人类文明都做了什么</a:t>
            </a:r>
            <a:r>
              <a:rPr lang="en-US" altLang="zh-CN" sz="2400" dirty="0">
                <a:gradFill>
                  <a:gsLst>
                    <a:gs pos="0">
                      <a:srgbClr val="FFE285"/>
                    </a:gs>
                    <a:gs pos="99000">
                      <a:srgbClr val="FAEED8"/>
                    </a:gs>
                  </a:gsLst>
                  <a:lin ang="16200000" scaled="1"/>
                </a:gradFill>
                <a:cs typeface="+mn-ea"/>
                <a:sym typeface="+mn-lt"/>
              </a:rPr>
              <a:t>?</a:t>
            </a:r>
            <a:endParaRPr kumimoji="0" lang="zh-CN" altLang="en-US" sz="24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grpSp>
        <p:nvGrpSpPr>
          <p:cNvPr id="2" name="组合 1">
            <a:extLst>
              <a:ext uri="{FF2B5EF4-FFF2-40B4-BE49-F238E27FC236}">
                <a16:creationId xmlns="" xmlns:a16="http://schemas.microsoft.com/office/drawing/2014/main" id="{3E46B33E-AB42-5A4D-9C5B-E37D5CE90B09}"/>
              </a:ext>
            </a:extLst>
          </p:cNvPr>
          <p:cNvGrpSpPr/>
          <p:nvPr/>
        </p:nvGrpSpPr>
        <p:grpSpPr>
          <a:xfrm>
            <a:off x="1360424" y="3429000"/>
            <a:ext cx="2356384" cy="2349390"/>
            <a:chOff x="987939" y="3304047"/>
            <a:chExt cx="2356384" cy="2349390"/>
          </a:xfrm>
        </p:grpSpPr>
        <p:sp>
          <p:nvSpPr>
            <p:cNvPr id="8" name="椭圆 7">
              <a:extLst>
                <a:ext uri="{FF2B5EF4-FFF2-40B4-BE49-F238E27FC236}">
                  <a16:creationId xmlns="" xmlns:a16="http://schemas.microsoft.com/office/drawing/2014/main" id="{5FFEE707-8323-2549-9B6C-1DB60DEECCC6}"/>
                </a:ext>
              </a:extLst>
            </p:cNvPr>
            <p:cNvSpPr/>
            <p:nvPr/>
          </p:nvSpPr>
          <p:spPr>
            <a:xfrm>
              <a:off x="987939" y="3304047"/>
              <a:ext cx="640322" cy="640322"/>
            </a:xfrm>
            <a:prstGeom prst="ellipse">
              <a:avLst/>
            </a:prstGeom>
            <a:gradFill>
              <a:gsLst>
                <a:gs pos="0">
                  <a:srgbClr val="FFE285"/>
                </a:gs>
                <a:gs pos="99000">
                  <a:srgbClr val="FAEED8"/>
                </a:gs>
              </a:gsLst>
              <a:lin ang="16200000" scaled="1"/>
            </a:gradFill>
            <a:ln>
              <a:noFill/>
            </a:ln>
            <a:effectLst>
              <a:outerShdw blurRad="520700" dist="228600" dir="5400000" sx="68000" sy="68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u="none" strike="noStrike" kern="1200" cap="none" spc="0" normalizeH="0" baseline="0" noProof="0" dirty="0">
                  <a:ln>
                    <a:noFill/>
                  </a:ln>
                  <a:solidFill>
                    <a:srgbClr val="C00000"/>
                  </a:solidFill>
                  <a:effectLst/>
                  <a:uLnTx/>
                  <a:uFillTx/>
                  <a:cs typeface="+mn-ea"/>
                  <a:sym typeface="+mn-lt"/>
                </a:rPr>
                <a:t>壹</a:t>
              </a:r>
            </a:p>
          </p:txBody>
        </p:sp>
        <p:sp>
          <p:nvSpPr>
            <p:cNvPr id="9" name="文本框 8">
              <a:extLst>
                <a:ext uri="{FF2B5EF4-FFF2-40B4-BE49-F238E27FC236}">
                  <a16:creationId xmlns="" xmlns:a16="http://schemas.microsoft.com/office/drawing/2014/main" id="{824A6E0B-C7B6-694C-B7E4-6AD2BD6F2C31}"/>
                </a:ext>
              </a:extLst>
            </p:cNvPr>
            <p:cNvSpPr txBox="1"/>
            <p:nvPr/>
          </p:nvSpPr>
          <p:spPr>
            <a:xfrm>
              <a:off x="1759853" y="3485096"/>
              <a:ext cx="1584470"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新政权</a:t>
              </a:r>
              <a:endParaRPr kumimoji="0" lang="zh-CN" altLang="en-US" sz="20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sp>
          <p:nvSpPr>
            <p:cNvPr id="10" name="矩形 9">
              <a:extLst>
                <a:ext uri="{FF2B5EF4-FFF2-40B4-BE49-F238E27FC236}">
                  <a16:creationId xmlns="" xmlns:a16="http://schemas.microsoft.com/office/drawing/2014/main" id="{6340C3AD-D6BA-6343-BBB6-04A564841AF6}"/>
                </a:ext>
              </a:extLst>
            </p:cNvPr>
            <p:cNvSpPr/>
            <p:nvPr/>
          </p:nvSpPr>
          <p:spPr>
            <a:xfrm>
              <a:off x="987939" y="4083777"/>
              <a:ext cx="2356384" cy="1569660"/>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建立了</a:t>
              </a:r>
              <a:endParaRPr lang="en-US" altLang="zh-CN" sz="1400" b="1" dirty="0">
                <a:solidFill>
                  <a:srgbClr val="FFF9D2"/>
                </a:solidFill>
                <a:cs typeface="+mn-ea"/>
                <a:sym typeface="+mn-lt"/>
              </a:endParaRPr>
            </a:p>
            <a:p>
              <a:pPr defTabSz="914400">
                <a:lnSpc>
                  <a:spcPct val="150000"/>
                </a:lnSpc>
                <a:defRPr/>
              </a:pPr>
              <a:r>
                <a:rPr lang="zh-CN" altLang="en-US" sz="2000" b="1" dirty="0">
                  <a:solidFill>
                    <a:srgbClr val="FFF9D2"/>
                  </a:solidFill>
                  <a:cs typeface="+mn-ea"/>
                  <a:sym typeface="+mn-lt"/>
                </a:rPr>
                <a:t>中华人民共和国</a:t>
              </a:r>
            </a:p>
            <a:p>
              <a:pPr defTabSz="914400">
                <a:lnSpc>
                  <a:spcPct val="150000"/>
                </a:lnSpc>
                <a:defRPr/>
              </a:pPr>
              <a:r>
                <a:rPr lang="zh-CN" altLang="en-US" sz="1400" b="1" dirty="0">
                  <a:solidFill>
                    <a:srgbClr val="FFF9D2"/>
                  </a:solidFill>
                  <a:cs typeface="+mn-ea"/>
                  <a:sym typeface="+mn-lt"/>
                </a:rPr>
                <a:t>建立了</a:t>
              </a:r>
              <a:endParaRPr lang="en-US" altLang="zh-CN" sz="1400" b="1" dirty="0">
                <a:solidFill>
                  <a:srgbClr val="FFF9D2"/>
                </a:solidFill>
                <a:cs typeface="+mn-ea"/>
                <a:sym typeface="+mn-lt"/>
              </a:endParaRPr>
            </a:p>
            <a:p>
              <a:pPr defTabSz="914400">
                <a:lnSpc>
                  <a:spcPct val="150000"/>
                </a:lnSpc>
                <a:defRPr/>
              </a:pPr>
              <a:r>
                <a:rPr lang="zh-CN" altLang="en-US" sz="2000" b="1" dirty="0">
                  <a:solidFill>
                    <a:srgbClr val="FFF9D2"/>
                  </a:solidFill>
                  <a:cs typeface="+mn-ea"/>
                  <a:sym typeface="+mn-lt"/>
                </a:rPr>
                <a:t>一套新的政权</a:t>
              </a:r>
            </a:p>
          </p:txBody>
        </p:sp>
      </p:grpSp>
      <p:grpSp>
        <p:nvGrpSpPr>
          <p:cNvPr id="11" name="组合 10">
            <a:extLst>
              <a:ext uri="{FF2B5EF4-FFF2-40B4-BE49-F238E27FC236}">
                <a16:creationId xmlns="" xmlns:a16="http://schemas.microsoft.com/office/drawing/2014/main" id="{7042878D-B287-3E4E-BCAB-586DE1C5D26D}"/>
              </a:ext>
            </a:extLst>
          </p:cNvPr>
          <p:cNvGrpSpPr/>
          <p:nvPr/>
        </p:nvGrpSpPr>
        <p:grpSpPr>
          <a:xfrm>
            <a:off x="4900994" y="3429000"/>
            <a:ext cx="2356384" cy="1510186"/>
            <a:chOff x="987939" y="3304047"/>
            <a:chExt cx="2356384" cy="1510186"/>
          </a:xfrm>
        </p:grpSpPr>
        <p:sp>
          <p:nvSpPr>
            <p:cNvPr id="12" name="椭圆 11">
              <a:extLst>
                <a:ext uri="{FF2B5EF4-FFF2-40B4-BE49-F238E27FC236}">
                  <a16:creationId xmlns="" xmlns:a16="http://schemas.microsoft.com/office/drawing/2014/main" id="{E340DF54-519B-964D-A7D5-70E2C16CFDF3}"/>
                </a:ext>
              </a:extLst>
            </p:cNvPr>
            <p:cNvSpPr/>
            <p:nvPr/>
          </p:nvSpPr>
          <p:spPr>
            <a:xfrm>
              <a:off x="987939" y="3304047"/>
              <a:ext cx="640322" cy="640322"/>
            </a:xfrm>
            <a:prstGeom prst="ellipse">
              <a:avLst/>
            </a:prstGeom>
            <a:gradFill>
              <a:gsLst>
                <a:gs pos="0">
                  <a:srgbClr val="FFE285"/>
                </a:gs>
                <a:gs pos="99000">
                  <a:srgbClr val="FAEED8"/>
                </a:gs>
              </a:gsLst>
              <a:lin ang="16200000" scaled="1"/>
            </a:gradFill>
            <a:ln>
              <a:noFill/>
            </a:ln>
            <a:effectLst>
              <a:outerShdw blurRad="520700" dist="228600" dir="5400000" sx="68000" sy="68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u="none" strike="noStrike" kern="1200" cap="none" spc="0" normalizeH="0" baseline="0" noProof="0" dirty="0">
                  <a:ln>
                    <a:noFill/>
                  </a:ln>
                  <a:solidFill>
                    <a:srgbClr val="C00000"/>
                  </a:solidFill>
                  <a:effectLst/>
                  <a:uLnTx/>
                  <a:uFillTx/>
                  <a:cs typeface="+mn-ea"/>
                  <a:sym typeface="+mn-lt"/>
                </a:rPr>
                <a:t>贰</a:t>
              </a:r>
            </a:p>
          </p:txBody>
        </p:sp>
        <p:sp>
          <p:nvSpPr>
            <p:cNvPr id="13" name="文本框 12">
              <a:extLst>
                <a:ext uri="{FF2B5EF4-FFF2-40B4-BE49-F238E27FC236}">
                  <a16:creationId xmlns="" xmlns:a16="http://schemas.microsoft.com/office/drawing/2014/main" id="{DB93A573-14B5-2B4F-A7B4-AD9DB5432D72}"/>
                </a:ext>
              </a:extLst>
            </p:cNvPr>
            <p:cNvSpPr txBox="1"/>
            <p:nvPr/>
          </p:nvSpPr>
          <p:spPr>
            <a:xfrm>
              <a:off x="1759853" y="3485096"/>
              <a:ext cx="1584470"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新制度</a:t>
              </a:r>
              <a:endParaRPr kumimoji="0" lang="zh-CN" altLang="en-US" sz="20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sp>
          <p:nvSpPr>
            <p:cNvPr id="14" name="矩形 13">
              <a:extLst>
                <a:ext uri="{FF2B5EF4-FFF2-40B4-BE49-F238E27FC236}">
                  <a16:creationId xmlns="" xmlns:a16="http://schemas.microsoft.com/office/drawing/2014/main" id="{571ABA70-037D-5941-80DF-5365113D4188}"/>
                </a:ext>
              </a:extLst>
            </p:cNvPr>
            <p:cNvSpPr/>
            <p:nvPr/>
          </p:nvSpPr>
          <p:spPr>
            <a:xfrm>
              <a:off x="987939" y="4083777"/>
              <a:ext cx="2356384" cy="730456"/>
            </a:xfrm>
            <a:prstGeom prst="rect">
              <a:avLst/>
            </a:prstGeom>
          </p:spPr>
          <p:txBody>
            <a:bodyPr wrap="square" lIns="0" tIns="0" rIns="0" bIns="0">
              <a:spAutoFit/>
            </a:bodyPr>
            <a:lstStyle/>
            <a:p>
              <a:pPr defTabSz="914400">
                <a:lnSpc>
                  <a:spcPct val="150000"/>
                </a:lnSpc>
                <a:defRPr/>
              </a:pPr>
              <a:r>
                <a:rPr lang="zh-CN" altLang="en-US" sz="1400" b="1" dirty="0">
                  <a:solidFill>
                    <a:srgbClr val="FFF9D2"/>
                  </a:solidFill>
                  <a:cs typeface="+mn-ea"/>
                  <a:sym typeface="+mn-lt"/>
                </a:rPr>
                <a:t>建立了</a:t>
              </a:r>
              <a:endParaRPr lang="en-US" altLang="zh-CN" sz="1400" b="1" dirty="0">
                <a:solidFill>
                  <a:srgbClr val="FFF9D2"/>
                </a:solidFill>
                <a:cs typeface="+mn-ea"/>
                <a:sym typeface="+mn-lt"/>
              </a:endParaRPr>
            </a:p>
            <a:p>
              <a:pPr defTabSz="914400">
                <a:lnSpc>
                  <a:spcPct val="150000"/>
                </a:lnSpc>
                <a:defRPr/>
              </a:pPr>
              <a:r>
                <a:rPr lang="zh-CN" altLang="en-US" sz="2000" b="1" dirty="0">
                  <a:solidFill>
                    <a:srgbClr val="FFF9D2"/>
                  </a:solidFill>
                  <a:cs typeface="+mn-ea"/>
                  <a:sym typeface="+mn-lt"/>
                </a:rPr>
                <a:t>社会主义制度</a:t>
              </a:r>
            </a:p>
          </p:txBody>
        </p:sp>
      </p:grpSp>
      <p:grpSp>
        <p:nvGrpSpPr>
          <p:cNvPr id="15" name="组合 14">
            <a:extLst>
              <a:ext uri="{FF2B5EF4-FFF2-40B4-BE49-F238E27FC236}">
                <a16:creationId xmlns="" xmlns:a16="http://schemas.microsoft.com/office/drawing/2014/main" id="{AF139FDD-652A-EF40-B2DE-D160A1A3906E}"/>
              </a:ext>
            </a:extLst>
          </p:cNvPr>
          <p:cNvGrpSpPr/>
          <p:nvPr/>
        </p:nvGrpSpPr>
        <p:grpSpPr>
          <a:xfrm>
            <a:off x="8441565" y="3429000"/>
            <a:ext cx="2356384" cy="1887726"/>
            <a:chOff x="987939" y="3304047"/>
            <a:chExt cx="2356384" cy="1887726"/>
          </a:xfrm>
        </p:grpSpPr>
        <p:sp>
          <p:nvSpPr>
            <p:cNvPr id="16" name="椭圆 15">
              <a:extLst>
                <a:ext uri="{FF2B5EF4-FFF2-40B4-BE49-F238E27FC236}">
                  <a16:creationId xmlns="" xmlns:a16="http://schemas.microsoft.com/office/drawing/2014/main" id="{514BCE0F-9A3B-3845-8C22-8DC2D479AE7B}"/>
                </a:ext>
              </a:extLst>
            </p:cNvPr>
            <p:cNvSpPr/>
            <p:nvPr/>
          </p:nvSpPr>
          <p:spPr>
            <a:xfrm>
              <a:off x="987939" y="3304047"/>
              <a:ext cx="640322" cy="640322"/>
            </a:xfrm>
            <a:prstGeom prst="ellipse">
              <a:avLst/>
            </a:prstGeom>
            <a:gradFill>
              <a:gsLst>
                <a:gs pos="0">
                  <a:srgbClr val="FFE285"/>
                </a:gs>
                <a:gs pos="99000">
                  <a:srgbClr val="FAEED8"/>
                </a:gs>
              </a:gsLst>
              <a:lin ang="16200000" scaled="1"/>
            </a:gradFill>
            <a:ln>
              <a:noFill/>
            </a:ln>
            <a:effectLst>
              <a:outerShdw blurRad="520700" dist="228600" dir="5400000" sx="68000" sy="68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u="none" strike="noStrike" kern="1200" cap="none" spc="0" normalizeH="0" baseline="0" noProof="0" dirty="0">
                  <a:ln>
                    <a:noFill/>
                  </a:ln>
                  <a:solidFill>
                    <a:srgbClr val="C00000"/>
                  </a:solidFill>
                  <a:effectLst/>
                  <a:uLnTx/>
                  <a:uFillTx/>
                  <a:cs typeface="+mn-ea"/>
                  <a:sym typeface="+mn-lt"/>
                </a:rPr>
                <a:t>叁</a:t>
              </a:r>
            </a:p>
          </p:txBody>
        </p:sp>
        <p:sp>
          <p:nvSpPr>
            <p:cNvPr id="17" name="文本框 16">
              <a:extLst>
                <a:ext uri="{FF2B5EF4-FFF2-40B4-BE49-F238E27FC236}">
                  <a16:creationId xmlns="" xmlns:a16="http://schemas.microsoft.com/office/drawing/2014/main" id="{8ACEFBD9-B51E-AA4D-956E-7D88E2F46B81}"/>
                </a:ext>
              </a:extLst>
            </p:cNvPr>
            <p:cNvSpPr txBox="1"/>
            <p:nvPr/>
          </p:nvSpPr>
          <p:spPr>
            <a:xfrm>
              <a:off x="1759853" y="3485096"/>
              <a:ext cx="1584470" cy="307777"/>
            </a:xfrm>
            <a:prstGeom prst="rect">
              <a:avLst/>
            </a:prstGeom>
            <a:noFill/>
          </p:spPr>
          <p:txBody>
            <a:bodyPr wrap="square" lIns="0" tIns="0" rIns="0" bIns="0" rtlCol="0">
              <a:spAutoFit/>
            </a:bodyPr>
            <a:lstStyle/>
            <a:p>
              <a:pPr lvl="0" defTabSz="914400">
                <a:defRPr/>
              </a:pPr>
              <a:r>
                <a:rPr lang="zh-CN" altLang="en-US" sz="2000" dirty="0">
                  <a:gradFill>
                    <a:gsLst>
                      <a:gs pos="0">
                        <a:srgbClr val="FFE285"/>
                      </a:gs>
                      <a:gs pos="99000">
                        <a:srgbClr val="FAEED8"/>
                      </a:gs>
                    </a:gsLst>
                    <a:lin ang="16200000" scaled="1"/>
                  </a:gradFill>
                  <a:cs typeface="+mn-ea"/>
                  <a:sym typeface="+mn-lt"/>
                </a:rPr>
                <a:t>新道路</a:t>
              </a:r>
              <a:endParaRPr kumimoji="0" lang="zh-CN" altLang="en-US" sz="2000" b="0" i="0" u="none" strike="noStrike" kern="1200" cap="none" spc="0" normalizeH="0" baseline="0" noProof="0" dirty="0">
                <a:ln>
                  <a:noFill/>
                </a:ln>
                <a:gradFill>
                  <a:gsLst>
                    <a:gs pos="0">
                      <a:srgbClr val="FFE285"/>
                    </a:gs>
                    <a:gs pos="99000">
                      <a:srgbClr val="FAEED8"/>
                    </a:gs>
                  </a:gsLst>
                  <a:lin ang="16200000" scaled="1"/>
                </a:gradFill>
                <a:effectLst/>
                <a:uLnTx/>
                <a:uFillTx/>
                <a:cs typeface="+mn-ea"/>
                <a:sym typeface="+mn-lt"/>
              </a:endParaRPr>
            </a:p>
          </p:txBody>
        </p:sp>
        <p:sp>
          <p:nvSpPr>
            <p:cNvPr id="18" name="矩形 17">
              <a:extLst>
                <a:ext uri="{FF2B5EF4-FFF2-40B4-BE49-F238E27FC236}">
                  <a16:creationId xmlns="" xmlns:a16="http://schemas.microsoft.com/office/drawing/2014/main" id="{9FCDE79C-81F8-814B-8A5F-E8E2B2B21449}"/>
                </a:ext>
              </a:extLst>
            </p:cNvPr>
            <p:cNvSpPr/>
            <p:nvPr/>
          </p:nvSpPr>
          <p:spPr>
            <a:xfrm>
              <a:off x="987939" y="4083777"/>
              <a:ext cx="2356384" cy="1107996"/>
            </a:xfrm>
            <a:prstGeom prst="rect">
              <a:avLst/>
            </a:prstGeom>
          </p:spPr>
          <p:txBody>
            <a:bodyPr wrap="square" lIns="0" tIns="0" rIns="0" bIns="0">
              <a:spAutoFit/>
            </a:bodyPr>
            <a:lstStyle/>
            <a:p>
              <a:pPr defTabSz="914400">
                <a:lnSpc>
                  <a:spcPct val="150000"/>
                </a:lnSpc>
                <a:defRPr/>
              </a:pPr>
              <a:r>
                <a:rPr lang="zh-CN" altLang="en-US" sz="2000" b="1" dirty="0">
                  <a:solidFill>
                    <a:srgbClr val="FFF9D2"/>
                  </a:solidFill>
                  <a:cs typeface="+mn-ea"/>
                  <a:sym typeface="+mn-lt"/>
                </a:rPr>
                <a:t>改革开放</a:t>
              </a:r>
              <a:endParaRPr lang="en-US" altLang="zh-CN" sz="2000" b="1" dirty="0">
                <a:solidFill>
                  <a:srgbClr val="FFF9D2"/>
                </a:solidFill>
                <a:cs typeface="+mn-ea"/>
                <a:sym typeface="+mn-lt"/>
              </a:endParaRPr>
            </a:p>
            <a:p>
              <a:pPr defTabSz="914400">
                <a:lnSpc>
                  <a:spcPct val="150000"/>
                </a:lnSpc>
                <a:defRPr/>
              </a:pPr>
              <a:r>
                <a:rPr lang="zh-CN" altLang="en-US" sz="1400" b="1" dirty="0">
                  <a:solidFill>
                    <a:srgbClr val="FFF9D2"/>
                  </a:solidFill>
                  <a:cs typeface="+mn-ea"/>
                  <a:sym typeface="+mn-lt"/>
                </a:rPr>
                <a:t>开辟了中国特色社会主义的新道路</a:t>
              </a:r>
              <a:endParaRPr lang="en-US" altLang="zh-CN" sz="1400" b="1" dirty="0">
                <a:solidFill>
                  <a:srgbClr val="FFF9D2"/>
                </a:solidFill>
                <a:cs typeface="+mn-ea"/>
                <a:sym typeface="+mn-lt"/>
              </a:endParaRPr>
            </a:p>
          </p:txBody>
        </p:sp>
      </p:grpSp>
      <p:cxnSp>
        <p:nvCxnSpPr>
          <p:cNvPr id="20" name="直线连接符 19">
            <a:extLst>
              <a:ext uri="{FF2B5EF4-FFF2-40B4-BE49-F238E27FC236}">
                <a16:creationId xmlns="" xmlns:a16="http://schemas.microsoft.com/office/drawing/2014/main" id="{15018867-0E09-7E4A-B76B-816E4814E71E}"/>
              </a:ext>
            </a:extLst>
          </p:cNvPr>
          <p:cNvCxnSpPr/>
          <p:nvPr/>
        </p:nvCxnSpPr>
        <p:spPr>
          <a:xfrm>
            <a:off x="4308901" y="3610049"/>
            <a:ext cx="0" cy="2114160"/>
          </a:xfrm>
          <a:prstGeom prst="line">
            <a:avLst/>
          </a:prstGeom>
          <a:ln>
            <a:solidFill>
              <a:srgbClr val="FFF9D2"/>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线连接符 20">
            <a:extLst>
              <a:ext uri="{FF2B5EF4-FFF2-40B4-BE49-F238E27FC236}">
                <a16:creationId xmlns="" xmlns:a16="http://schemas.microsoft.com/office/drawing/2014/main" id="{CE18393F-B47B-E94E-A4DC-10162AE83146}"/>
              </a:ext>
            </a:extLst>
          </p:cNvPr>
          <p:cNvCxnSpPr/>
          <p:nvPr/>
        </p:nvCxnSpPr>
        <p:spPr>
          <a:xfrm>
            <a:off x="7849471" y="3610049"/>
            <a:ext cx="0" cy="2114160"/>
          </a:xfrm>
          <a:prstGeom prst="line">
            <a:avLst/>
          </a:prstGeom>
          <a:ln>
            <a:solidFill>
              <a:srgbClr val="FFF9D2"/>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98277160"/>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3C9748D5-9C15-644A-9CD5-A4E81E703210}"/>
              </a:ext>
            </a:extLst>
          </p:cNvPr>
          <p:cNvSpPr/>
          <p:nvPr/>
        </p:nvSpPr>
        <p:spPr>
          <a:xfrm>
            <a:off x="1120971" y="1984236"/>
            <a:ext cx="3208407" cy="3208407"/>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1" u="none" strike="noStrike" kern="1200" cap="none" spc="0" normalizeH="0" baseline="0" noProof="0" dirty="0">
                <a:ln>
                  <a:noFill/>
                </a:ln>
                <a:solidFill>
                  <a:srgbClr val="C00000"/>
                </a:solidFill>
                <a:effectLst/>
                <a:uLnTx/>
                <a:uFillTx/>
                <a:cs typeface="+mn-ea"/>
                <a:sym typeface="+mn-lt"/>
              </a:rPr>
              <a:t>第二章</a:t>
            </a:r>
          </a:p>
        </p:txBody>
      </p:sp>
      <p:sp>
        <p:nvSpPr>
          <p:cNvPr id="4" name="文本框 3">
            <a:extLst>
              <a:ext uri="{FF2B5EF4-FFF2-40B4-BE49-F238E27FC236}">
                <a16:creationId xmlns="" xmlns:a16="http://schemas.microsoft.com/office/drawing/2014/main" id="{C7F7F84D-E9B2-A14E-9DF3-6EF6507385D2}"/>
              </a:ext>
            </a:extLst>
          </p:cNvPr>
          <p:cNvSpPr txBox="1"/>
          <p:nvPr/>
        </p:nvSpPr>
        <p:spPr>
          <a:xfrm>
            <a:off x="6015963" y="2583075"/>
            <a:ext cx="3693319" cy="738664"/>
          </a:xfrm>
          <a:prstGeom prst="rect">
            <a:avLst/>
          </a:prstGeom>
          <a:noFill/>
        </p:spPr>
        <p:txBody>
          <a:bodyPr wrap="none" lIns="0" tIns="0" rIns="0" bIns="0" rtlCol="0">
            <a:spAutoFit/>
          </a:bodyPr>
          <a:lstStyle/>
          <a:p>
            <a:pPr lvl="0" defTabSz="914400">
              <a:defRPr/>
            </a:pPr>
            <a:r>
              <a:rPr lang="zh-CN" altLang="en-US" sz="4800" dirty="0">
                <a:gradFill>
                  <a:gsLst>
                    <a:gs pos="0">
                      <a:srgbClr val="FFE285"/>
                    </a:gs>
                    <a:gs pos="99000">
                      <a:srgbClr val="FAEED8"/>
                    </a:gs>
                  </a:gsLst>
                  <a:lin ang="16200000" scaled="1"/>
                </a:gradFill>
                <a:cs typeface="+mn-ea"/>
                <a:sym typeface="+mn-lt"/>
              </a:rPr>
              <a:t>党的基本知识</a:t>
            </a:r>
          </a:p>
        </p:txBody>
      </p:sp>
      <p:grpSp>
        <p:nvGrpSpPr>
          <p:cNvPr id="5" name="组合 4">
            <a:extLst>
              <a:ext uri="{FF2B5EF4-FFF2-40B4-BE49-F238E27FC236}">
                <a16:creationId xmlns="" xmlns:a16="http://schemas.microsoft.com/office/drawing/2014/main" id="{0F45C844-5843-3944-B9E0-7C8BF6EC17C2}"/>
              </a:ext>
            </a:extLst>
          </p:cNvPr>
          <p:cNvGrpSpPr/>
          <p:nvPr/>
        </p:nvGrpSpPr>
        <p:grpSpPr>
          <a:xfrm>
            <a:off x="5755528" y="3800316"/>
            <a:ext cx="4214191" cy="836464"/>
            <a:chOff x="5312121" y="4333716"/>
            <a:chExt cx="4214191" cy="836464"/>
          </a:xfrm>
        </p:grpSpPr>
        <p:sp>
          <p:nvSpPr>
            <p:cNvPr id="6" name="文本框 5">
              <a:extLst>
                <a:ext uri="{FF2B5EF4-FFF2-40B4-BE49-F238E27FC236}">
                  <a16:creationId xmlns="" xmlns:a16="http://schemas.microsoft.com/office/drawing/2014/main" id="{00BA7CA8-B207-CF47-A0DE-7A7EC40CF4D4}"/>
                </a:ext>
              </a:extLst>
            </p:cNvPr>
            <p:cNvSpPr txBox="1"/>
            <p:nvPr/>
          </p:nvSpPr>
          <p:spPr>
            <a:xfrm>
              <a:off x="5312121" y="4333716"/>
              <a:ext cx="4214191" cy="369332"/>
            </a:xfrm>
            <a:prstGeom prst="rect">
              <a:avLst/>
            </a:prstGeom>
            <a:noFill/>
          </p:spPr>
          <p:txBody>
            <a:bodyPr wrap="square" rtlCol="0">
              <a:spAutoFit/>
            </a:bodyPr>
            <a:lstStyle/>
            <a:p>
              <a:pPr algn="dist"/>
              <a:r>
                <a:rPr kumimoji="1" lang="zh-CN" altLang="en-US" b="1" dirty="0">
                  <a:solidFill>
                    <a:srgbClr val="FFF9D2"/>
                  </a:solidFill>
                  <a:cs typeface="+mn-ea"/>
                  <a:sym typeface="+mn-lt"/>
                </a:rPr>
                <a:t>庆祝中国共产党成立</a:t>
              </a:r>
              <a:r>
                <a:rPr kumimoji="1" lang="en-US" altLang="zh-CN" b="1" dirty="0">
                  <a:solidFill>
                    <a:srgbClr val="FFF9D2"/>
                  </a:solidFill>
                  <a:cs typeface="+mn-ea"/>
                  <a:sym typeface="+mn-lt"/>
                </a:rPr>
                <a:t>100</a:t>
              </a:r>
              <a:r>
                <a:rPr kumimoji="1" lang="zh-CN" altLang="en-US" b="1" dirty="0">
                  <a:solidFill>
                    <a:srgbClr val="FFF9D2"/>
                  </a:solidFill>
                  <a:cs typeface="+mn-ea"/>
                  <a:sym typeface="+mn-lt"/>
                </a:rPr>
                <a:t>周年</a:t>
              </a:r>
            </a:p>
          </p:txBody>
        </p:sp>
        <p:sp>
          <p:nvSpPr>
            <p:cNvPr id="7" name="文本框 6">
              <a:extLst>
                <a:ext uri="{FF2B5EF4-FFF2-40B4-BE49-F238E27FC236}">
                  <a16:creationId xmlns="" xmlns:a16="http://schemas.microsoft.com/office/drawing/2014/main" id="{064D2B34-7D17-4045-ABE8-25691D0002BF}"/>
                </a:ext>
              </a:extLst>
            </p:cNvPr>
            <p:cNvSpPr txBox="1"/>
            <p:nvPr/>
          </p:nvSpPr>
          <p:spPr>
            <a:xfrm>
              <a:off x="6095905" y="4800848"/>
              <a:ext cx="2700547" cy="369332"/>
            </a:xfrm>
            <a:prstGeom prst="rect">
              <a:avLst/>
            </a:prstGeom>
            <a:noFill/>
          </p:spPr>
          <p:txBody>
            <a:bodyPr wrap="none" rtlCol="0">
              <a:spAutoFit/>
            </a:bodyPr>
            <a:lstStyle/>
            <a:p>
              <a:r>
                <a:rPr kumimoji="1" lang="en" altLang="zh-CN" dirty="0">
                  <a:solidFill>
                    <a:srgbClr val="FFF9D2"/>
                  </a:solidFill>
                  <a:cs typeface="+mn-ea"/>
                  <a:sym typeface="+mn-lt"/>
                </a:rPr>
                <a:t>1921-2021 JIAN DANG</a:t>
              </a:r>
              <a:endParaRPr kumimoji="1" lang="zh-CN" altLang="en-US" dirty="0">
                <a:solidFill>
                  <a:srgbClr val="FFF9D2"/>
                </a:solidFill>
                <a:cs typeface="+mn-ea"/>
                <a:sym typeface="+mn-lt"/>
              </a:endParaRPr>
            </a:p>
          </p:txBody>
        </p:sp>
      </p:grpSp>
    </p:spTree>
    <p:extLst>
      <p:ext uri="{BB962C8B-B14F-4D97-AF65-F5344CB8AC3E}">
        <p14:creationId xmlns:p14="http://schemas.microsoft.com/office/powerpoint/2010/main" xmlns="" val="3829493191"/>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7407CE9B-6BF2-9540-B3B0-FA88177C8CCF}"/>
              </a:ext>
            </a:extLst>
          </p:cNvPr>
          <p:cNvGrpSpPr/>
          <p:nvPr/>
        </p:nvGrpSpPr>
        <p:grpSpPr>
          <a:xfrm>
            <a:off x="874713" y="657225"/>
            <a:ext cx="3444446" cy="1037052"/>
            <a:chOff x="874713" y="657225"/>
            <a:chExt cx="3444446" cy="1037052"/>
          </a:xfrm>
        </p:grpSpPr>
        <p:sp>
          <p:nvSpPr>
            <p:cNvPr id="4" name="椭圆 3">
              <a:extLst>
                <a:ext uri="{FF2B5EF4-FFF2-40B4-BE49-F238E27FC236}">
                  <a16:creationId xmlns="" xmlns:a16="http://schemas.microsoft.com/office/drawing/2014/main" id="{9242D867-7267-B049-8C7D-222D176B5589}"/>
                </a:ext>
              </a:extLst>
            </p:cNvPr>
            <p:cNvSpPr/>
            <p:nvPr/>
          </p:nvSpPr>
          <p:spPr>
            <a:xfrm>
              <a:off x="874713" y="657225"/>
              <a:ext cx="1037052" cy="1037052"/>
            </a:xfrm>
            <a:prstGeom prst="ellipse">
              <a:avLst/>
            </a:prstGeom>
            <a:gradFill>
              <a:gsLst>
                <a:gs pos="0">
                  <a:srgbClr val="FFE285"/>
                </a:gs>
                <a:gs pos="99000">
                  <a:srgbClr val="FAEED8"/>
                </a:gs>
              </a:gsLst>
              <a:lin ang="16200000" scaled="1"/>
            </a:gradFill>
            <a:ln>
              <a:noFill/>
            </a:ln>
            <a:effectLst>
              <a:outerShdw blurRad="520700" dist="228600" dir="5400000" algn="t" rotWithShape="0">
                <a:srgbClr val="EFC49C">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1" u="none" strike="noStrike" kern="1200" cap="none" spc="0" normalizeH="0" baseline="0" noProof="0" dirty="0">
                  <a:ln>
                    <a:noFill/>
                  </a:ln>
                  <a:solidFill>
                    <a:srgbClr val="C00000"/>
                  </a:solidFill>
                  <a:effectLst/>
                  <a:uLnTx/>
                  <a:uFillTx/>
                  <a:cs typeface="+mn-ea"/>
                  <a:sym typeface="+mn-lt"/>
                </a:rPr>
                <a:t>02</a:t>
              </a:r>
              <a:endParaRPr kumimoji="0" lang="zh-CN" altLang="en-US" sz="2400" b="1" i="1" u="none" strike="noStrike" kern="1200" cap="none" spc="0" normalizeH="0" baseline="0" noProof="0" dirty="0">
                <a:ln>
                  <a:noFill/>
                </a:ln>
                <a:solidFill>
                  <a:srgbClr val="C00000"/>
                </a:solidFill>
                <a:effectLst/>
                <a:uLnTx/>
                <a:uFillTx/>
                <a:cs typeface="+mn-ea"/>
                <a:sym typeface="+mn-lt"/>
              </a:endParaRPr>
            </a:p>
          </p:txBody>
        </p:sp>
        <p:sp>
          <p:nvSpPr>
            <p:cNvPr id="5" name="文本框 4">
              <a:extLst>
                <a:ext uri="{FF2B5EF4-FFF2-40B4-BE49-F238E27FC236}">
                  <a16:creationId xmlns="" xmlns:a16="http://schemas.microsoft.com/office/drawing/2014/main" id="{58D6D6DA-9A8A-D644-84D7-6C0394379432}"/>
                </a:ext>
              </a:extLst>
            </p:cNvPr>
            <p:cNvSpPr txBox="1"/>
            <p:nvPr/>
          </p:nvSpPr>
          <p:spPr>
            <a:xfrm>
              <a:off x="2164723" y="960307"/>
              <a:ext cx="2154436" cy="430887"/>
            </a:xfrm>
            <a:prstGeom prst="rect">
              <a:avLst/>
            </a:prstGeom>
            <a:noFill/>
          </p:spPr>
          <p:txBody>
            <a:bodyPr wrap="none" lIns="0" tIns="0" rIns="0" bIns="0" rtlCol="0">
              <a:spAutoFit/>
            </a:bodyPr>
            <a:lstStyle/>
            <a:p>
              <a:pPr lvl="0" defTabSz="914400">
                <a:defRPr/>
              </a:pPr>
              <a:r>
                <a:rPr lang="zh-CN" altLang="en-US" sz="2800" dirty="0">
                  <a:gradFill>
                    <a:gsLst>
                      <a:gs pos="0">
                        <a:srgbClr val="FFE285"/>
                      </a:gs>
                      <a:gs pos="99000">
                        <a:srgbClr val="FAEED8"/>
                      </a:gs>
                    </a:gsLst>
                    <a:lin ang="16200000" scaled="1"/>
                  </a:gradFill>
                  <a:cs typeface="+mn-ea"/>
                  <a:sym typeface="+mn-lt"/>
                </a:rPr>
                <a:t>党的基本知识</a:t>
              </a:r>
            </a:p>
          </p:txBody>
        </p:sp>
      </p:grpSp>
      <p:grpSp>
        <p:nvGrpSpPr>
          <p:cNvPr id="6" name="组合 5">
            <a:extLst>
              <a:ext uri="{FF2B5EF4-FFF2-40B4-BE49-F238E27FC236}">
                <a16:creationId xmlns="" xmlns:a16="http://schemas.microsoft.com/office/drawing/2014/main" id="{AF656C1E-2829-0545-9333-F2A783F43BD7}"/>
              </a:ext>
            </a:extLst>
          </p:cNvPr>
          <p:cNvGrpSpPr/>
          <p:nvPr/>
        </p:nvGrpSpPr>
        <p:grpSpPr>
          <a:xfrm>
            <a:off x="1320378" y="1694277"/>
            <a:ext cx="9551243" cy="4290598"/>
            <a:chOff x="1766045" y="726140"/>
            <a:chExt cx="9551243" cy="4290598"/>
          </a:xfrm>
        </p:grpSpPr>
        <p:sp>
          <p:nvSpPr>
            <p:cNvPr id="7" name="圆角矩形 6">
              <a:extLst>
                <a:ext uri="{FF2B5EF4-FFF2-40B4-BE49-F238E27FC236}">
                  <a16:creationId xmlns="" xmlns:a16="http://schemas.microsoft.com/office/drawing/2014/main" id="{A46C5DA0-7A63-3B4A-AE22-47FF7D6EE407}"/>
                </a:ext>
              </a:extLst>
            </p:cNvPr>
            <p:cNvSpPr/>
            <p:nvPr/>
          </p:nvSpPr>
          <p:spPr>
            <a:xfrm>
              <a:off x="1766045" y="1142999"/>
              <a:ext cx="9551243" cy="3873739"/>
            </a:xfrm>
            <a:prstGeom prst="roundRect">
              <a:avLst>
                <a:gd name="adj" fmla="val 4178"/>
              </a:avLst>
            </a:prstGeom>
            <a:noFill/>
            <a:ln>
              <a:solidFill>
                <a:srgbClr val="FFF9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C00000"/>
                </a:solidFill>
                <a:cs typeface="+mn-ea"/>
                <a:sym typeface="+mn-lt"/>
              </a:endParaRPr>
            </a:p>
          </p:txBody>
        </p:sp>
        <p:sp>
          <p:nvSpPr>
            <p:cNvPr id="8" name="圆角矩形 7">
              <a:extLst>
                <a:ext uri="{FF2B5EF4-FFF2-40B4-BE49-F238E27FC236}">
                  <a16:creationId xmlns="" xmlns:a16="http://schemas.microsoft.com/office/drawing/2014/main" id="{B623F7BC-7CAA-B940-9B7B-6E7FBEA06BFA}"/>
                </a:ext>
              </a:extLst>
            </p:cNvPr>
            <p:cNvSpPr/>
            <p:nvPr/>
          </p:nvSpPr>
          <p:spPr>
            <a:xfrm>
              <a:off x="4442013" y="726140"/>
              <a:ext cx="4033462" cy="833718"/>
            </a:xfrm>
            <a:prstGeom prst="roundRect">
              <a:avLst/>
            </a:prstGeom>
            <a:gradFill>
              <a:gsLst>
                <a:gs pos="0">
                  <a:srgbClr val="FFE285"/>
                </a:gs>
                <a:gs pos="99000">
                  <a:srgbClr val="FAEED8"/>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C00000"/>
                  </a:solidFill>
                  <a:cs typeface="+mn-ea"/>
                  <a:sym typeface="+mn-lt"/>
                </a:rPr>
                <a:t>中国共产党的名称由来</a:t>
              </a:r>
            </a:p>
          </p:txBody>
        </p:sp>
        <p:sp>
          <p:nvSpPr>
            <p:cNvPr id="9" name="矩形 8">
              <a:extLst>
                <a:ext uri="{FF2B5EF4-FFF2-40B4-BE49-F238E27FC236}">
                  <a16:creationId xmlns="" xmlns:a16="http://schemas.microsoft.com/office/drawing/2014/main" id="{C562BA63-4048-294B-A52D-EC2B2A42AB17}"/>
                </a:ext>
              </a:extLst>
            </p:cNvPr>
            <p:cNvSpPr/>
            <p:nvPr/>
          </p:nvSpPr>
          <p:spPr>
            <a:xfrm>
              <a:off x="2050308" y="1840162"/>
              <a:ext cx="6425168" cy="2908489"/>
            </a:xfrm>
            <a:prstGeom prst="rect">
              <a:avLst/>
            </a:prstGeom>
          </p:spPr>
          <p:txBody>
            <a:bodyPr wrap="square" lIns="0" tIns="0" rIns="0" bIns="0">
              <a:spAutoFit/>
            </a:bodyPr>
            <a:lstStyle/>
            <a:p>
              <a:pPr algn="just" defTabSz="914400">
                <a:lnSpc>
                  <a:spcPct val="150000"/>
                </a:lnSpc>
                <a:defRPr/>
              </a:pPr>
              <a:r>
                <a:rPr lang="en-US" altLang="zh-CN" sz="1400" b="1" dirty="0">
                  <a:solidFill>
                    <a:srgbClr val="FFF9D2"/>
                  </a:solidFill>
                  <a:cs typeface="+mn-ea"/>
                  <a:sym typeface="+mn-lt"/>
                </a:rPr>
                <a:t>1920</a:t>
              </a:r>
              <a:r>
                <a:rPr lang="zh-CN" altLang="en-US" sz="1400" b="1" dirty="0">
                  <a:solidFill>
                    <a:srgbClr val="FFF9D2"/>
                  </a:solidFill>
                  <a:cs typeface="+mn-ea"/>
                  <a:sym typeface="+mn-lt"/>
                </a:rPr>
                <a:t>年</a:t>
              </a:r>
              <a:r>
                <a:rPr lang="en-US" altLang="zh-CN" sz="1400" b="1" dirty="0">
                  <a:solidFill>
                    <a:srgbClr val="FFF9D2"/>
                  </a:solidFill>
                  <a:cs typeface="+mn-ea"/>
                  <a:sym typeface="+mn-lt"/>
                </a:rPr>
                <a:t>8</a:t>
              </a:r>
              <a:r>
                <a:rPr lang="zh-CN" altLang="en-US" sz="1400" b="1" dirty="0">
                  <a:solidFill>
                    <a:srgbClr val="FFF9D2"/>
                  </a:solidFill>
                  <a:cs typeface="+mn-ea"/>
                  <a:sym typeface="+mn-lt"/>
                </a:rPr>
                <a:t>月，陈独秀在上海发起成立了中国共产党的第一个早期组织。</a:t>
              </a:r>
              <a:r>
                <a:rPr lang="en-US" altLang="zh-CN" sz="1400" b="1" dirty="0">
                  <a:solidFill>
                    <a:srgbClr val="FFF9D2"/>
                  </a:solidFill>
                  <a:cs typeface="+mn-ea"/>
                  <a:sym typeface="+mn-lt"/>
                </a:rPr>
                <a:t>1920</a:t>
              </a:r>
              <a:r>
                <a:rPr lang="zh-CN" altLang="en-US" sz="1400" b="1" dirty="0">
                  <a:solidFill>
                    <a:srgbClr val="FFF9D2"/>
                  </a:solidFill>
                  <a:cs typeface="+mn-ea"/>
                  <a:sym typeface="+mn-lt"/>
                </a:rPr>
                <a:t>年</a:t>
              </a:r>
              <a:r>
                <a:rPr lang="en-US" altLang="zh-CN" sz="1400" b="1" dirty="0">
                  <a:solidFill>
                    <a:srgbClr val="FFF9D2"/>
                  </a:solidFill>
                  <a:cs typeface="+mn-ea"/>
                  <a:sym typeface="+mn-lt"/>
                </a:rPr>
                <a:t>9</a:t>
              </a:r>
              <a:r>
                <a:rPr lang="zh-CN" altLang="en-US" sz="1400" b="1" dirty="0">
                  <a:solidFill>
                    <a:srgbClr val="FFF9D2"/>
                  </a:solidFill>
                  <a:cs typeface="+mn-ea"/>
                  <a:sym typeface="+mn-lt"/>
                </a:rPr>
                <a:t>月</a:t>
              </a:r>
              <a:r>
                <a:rPr lang="en-US" altLang="zh-CN" sz="1400" b="1" dirty="0">
                  <a:solidFill>
                    <a:srgbClr val="FFF9D2"/>
                  </a:solidFill>
                  <a:cs typeface="+mn-ea"/>
                  <a:sym typeface="+mn-lt"/>
                </a:rPr>
                <a:t>1</a:t>
              </a:r>
              <a:r>
                <a:rPr lang="zh-CN" altLang="en-US" sz="1400" b="1" dirty="0">
                  <a:solidFill>
                    <a:srgbClr val="FFF9D2"/>
                  </a:solidFill>
                  <a:cs typeface="+mn-ea"/>
                  <a:sym typeface="+mn-lt"/>
                </a:rPr>
                <a:t>日，陈独秀在</a:t>
              </a:r>
              <a:r>
                <a:rPr lang="en-US" altLang="zh-CN" sz="1400" b="1" dirty="0">
                  <a:solidFill>
                    <a:srgbClr val="FFF9D2"/>
                  </a:solidFill>
                  <a:cs typeface="+mn-ea"/>
                  <a:sym typeface="+mn-lt"/>
                </a:rPr>
                <a:t>《</a:t>
              </a:r>
              <a:r>
                <a:rPr lang="zh-CN" altLang="en-US" sz="1400" b="1" dirty="0">
                  <a:solidFill>
                    <a:srgbClr val="FFF9D2"/>
                  </a:solidFill>
                  <a:cs typeface="+mn-ea"/>
                  <a:sym typeface="+mn-lt"/>
                </a:rPr>
                <a:t>新青年</a:t>
              </a:r>
              <a:r>
                <a:rPr lang="en-US" altLang="zh-CN" sz="1400" b="1" dirty="0">
                  <a:solidFill>
                    <a:srgbClr val="FFF9D2"/>
                  </a:solidFill>
                  <a:cs typeface="+mn-ea"/>
                  <a:sym typeface="+mn-lt"/>
                </a:rPr>
                <a:t>》</a:t>
              </a:r>
              <a:r>
                <a:rPr lang="zh-CN" altLang="en-US" sz="1400" b="1" dirty="0">
                  <a:solidFill>
                    <a:srgbClr val="FFF9D2"/>
                  </a:solidFill>
                  <a:cs typeface="+mn-ea"/>
                  <a:sym typeface="+mn-lt"/>
                </a:rPr>
                <a:t>发表的</a:t>
              </a:r>
              <a:r>
                <a:rPr lang="en-US" altLang="zh-CN" sz="1400" b="1" dirty="0">
                  <a:solidFill>
                    <a:srgbClr val="FFF9D2"/>
                  </a:solidFill>
                  <a:cs typeface="+mn-ea"/>
                  <a:sym typeface="+mn-lt"/>
                </a:rPr>
                <a:t>《</a:t>
              </a:r>
              <a:r>
                <a:rPr lang="zh-CN" altLang="en-US" sz="1400" b="1" dirty="0">
                  <a:solidFill>
                    <a:srgbClr val="FFF9D2"/>
                  </a:solidFill>
                  <a:cs typeface="+mn-ea"/>
                  <a:sym typeface="+mn-lt"/>
                </a:rPr>
                <a:t>对于时局之我见</a:t>
              </a:r>
              <a:r>
                <a:rPr lang="en-US" altLang="zh-CN" sz="1400" b="1" dirty="0">
                  <a:solidFill>
                    <a:srgbClr val="FFF9D2"/>
                  </a:solidFill>
                  <a:cs typeface="+mn-ea"/>
                  <a:sym typeface="+mn-lt"/>
                </a:rPr>
                <a:t>》</a:t>
              </a:r>
              <a:r>
                <a:rPr lang="zh-CN" altLang="en-US" sz="1400" b="1" dirty="0">
                  <a:solidFill>
                    <a:srgbClr val="FFF9D2"/>
                  </a:solidFill>
                  <a:cs typeface="+mn-ea"/>
                  <a:sym typeface="+mn-lt"/>
                </a:rPr>
                <a:t>一文中，曾称“吾党</a:t>
              </a:r>
              <a:r>
                <a:rPr lang="en-US" altLang="zh-CN" sz="1400" b="1" dirty="0">
                  <a:solidFill>
                    <a:srgbClr val="FFF9D2"/>
                  </a:solidFill>
                  <a:cs typeface="+mn-ea"/>
                  <a:sym typeface="+mn-lt"/>
                </a:rPr>
                <a:t>"</a:t>
              </a:r>
              <a:r>
                <a:rPr lang="zh-CN" altLang="en-US" sz="1400" b="1" dirty="0">
                  <a:solidFill>
                    <a:srgbClr val="FFF9D2"/>
                  </a:solidFill>
                  <a:cs typeface="+mn-ea"/>
                  <a:sym typeface="+mn-lt"/>
                </a:rPr>
                <a:t>为“社会党”，后来才改称为“共产党最早提出“中国共产党</a:t>
              </a:r>
              <a:r>
                <a:rPr lang="en-US" altLang="zh-CN" sz="1400" b="1" dirty="0">
                  <a:solidFill>
                    <a:srgbClr val="FFF9D2"/>
                  </a:solidFill>
                  <a:cs typeface="+mn-ea"/>
                  <a:sym typeface="+mn-lt"/>
                </a:rPr>
                <a:t>"</a:t>
              </a:r>
              <a:r>
                <a:rPr lang="zh-CN" altLang="en-US" sz="1400" b="1" dirty="0">
                  <a:solidFill>
                    <a:srgbClr val="FFF9D2"/>
                  </a:solidFill>
                  <a:cs typeface="+mn-ea"/>
                  <a:sym typeface="+mn-lt"/>
                </a:rPr>
                <a:t>这一名称的是蔡和森。</a:t>
              </a:r>
              <a:r>
                <a:rPr lang="en-US" altLang="zh-CN" sz="1400" b="1" dirty="0">
                  <a:solidFill>
                    <a:srgbClr val="FFF9D2"/>
                  </a:solidFill>
                  <a:cs typeface="+mn-ea"/>
                  <a:sym typeface="+mn-lt"/>
                </a:rPr>
                <a:t>1920</a:t>
              </a:r>
              <a:r>
                <a:rPr lang="zh-CN" altLang="en-US" sz="1400" b="1" dirty="0">
                  <a:solidFill>
                    <a:srgbClr val="FFF9D2"/>
                  </a:solidFill>
                  <a:cs typeface="+mn-ea"/>
                  <a:sym typeface="+mn-lt"/>
                </a:rPr>
                <a:t>年</a:t>
              </a:r>
              <a:r>
                <a:rPr lang="en-US" altLang="zh-CN" sz="1400" b="1" dirty="0">
                  <a:solidFill>
                    <a:srgbClr val="FFF9D2"/>
                  </a:solidFill>
                  <a:cs typeface="+mn-ea"/>
                  <a:sym typeface="+mn-lt"/>
                </a:rPr>
                <a:t>8</a:t>
              </a:r>
              <a:r>
                <a:rPr lang="zh-CN" altLang="en-US" sz="1400" b="1" dirty="0">
                  <a:solidFill>
                    <a:srgbClr val="FFF9D2"/>
                  </a:solidFill>
                  <a:cs typeface="+mn-ea"/>
                  <a:sym typeface="+mn-lt"/>
                </a:rPr>
                <a:t>月</a:t>
              </a:r>
              <a:r>
                <a:rPr lang="en-US" altLang="zh-CN" sz="1400" b="1" dirty="0">
                  <a:solidFill>
                    <a:srgbClr val="FFF9D2"/>
                  </a:solidFill>
                  <a:cs typeface="+mn-ea"/>
                  <a:sym typeface="+mn-lt"/>
                </a:rPr>
                <a:t>13</a:t>
              </a:r>
              <a:r>
                <a:rPr lang="zh-CN" altLang="en-US" sz="1400" b="1" dirty="0">
                  <a:solidFill>
                    <a:srgbClr val="FFF9D2"/>
                  </a:solidFill>
                  <a:cs typeface="+mn-ea"/>
                  <a:sym typeface="+mn-lt"/>
                </a:rPr>
                <a:t>日和</a:t>
              </a:r>
              <a:r>
                <a:rPr lang="en-US" altLang="zh-CN" sz="1400" b="1" dirty="0">
                  <a:solidFill>
                    <a:srgbClr val="FFF9D2"/>
                  </a:solidFill>
                  <a:cs typeface="+mn-ea"/>
                  <a:sym typeface="+mn-lt"/>
                </a:rPr>
                <a:t>9</a:t>
              </a:r>
              <a:r>
                <a:rPr lang="zh-CN" altLang="en-US" sz="1400" b="1" dirty="0">
                  <a:solidFill>
                    <a:srgbClr val="FFF9D2"/>
                  </a:solidFill>
                  <a:cs typeface="+mn-ea"/>
                  <a:sym typeface="+mn-lt"/>
                </a:rPr>
                <a:t>月</a:t>
              </a:r>
              <a:r>
                <a:rPr lang="en-US" altLang="zh-CN" sz="1400" b="1" dirty="0">
                  <a:solidFill>
                    <a:srgbClr val="FFF9D2"/>
                  </a:solidFill>
                  <a:cs typeface="+mn-ea"/>
                  <a:sym typeface="+mn-lt"/>
                </a:rPr>
                <a:t>16</a:t>
              </a:r>
              <a:r>
                <a:rPr lang="zh-CN" altLang="en-US" sz="1400" b="1" dirty="0">
                  <a:solidFill>
                    <a:srgbClr val="FFF9D2"/>
                  </a:solidFill>
                  <a:cs typeface="+mn-ea"/>
                  <a:sym typeface="+mn-lt"/>
                </a:rPr>
                <a:t>日，正在留法勤工俭学的他，在给毛泽东写的两封信中，详细地研讨了共产党问题，提出</a:t>
              </a:r>
              <a:r>
                <a:rPr lang="en-US" altLang="zh-CN" sz="1400" b="1" dirty="0">
                  <a:solidFill>
                    <a:srgbClr val="FFF9D2"/>
                  </a:solidFill>
                  <a:cs typeface="+mn-ea"/>
                  <a:sym typeface="+mn-lt"/>
                </a:rPr>
                <a:t>: “</a:t>
              </a:r>
              <a:r>
                <a:rPr lang="zh-CN" altLang="en-US" sz="1400" b="1" dirty="0">
                  <a:solidFill>
                    <a:srgbClr val="FFF9D2"/>
                  </a:solidFill>
                  <a:cs typeface="+mn-ea"/>
                  <a:sym typeface="+mn-lt"/>
                </a:rPr>
                <a:t>先要组织党一 共产党</a:t>
              </a:r>
              <a:r>
                <a:rPr lang="en-US" altLang="zh-CN" sz="1400" b="1" dirty="0">
                  <a:solidFill>
                    <a:srgbClr val="FFF9D2"/>
                  </a:solidFill>
                  <a:cs typeface="+mn-ea"/>
                  <a:sym typeface="+mn-lt"/>
                </a:rPr>
                <a:t>,</a:t>
              </a:r>
              <a:r>
                <a:rPr lang="zh-CN" altLang="en-US" sz="1400" b="1" dirty="0">
                  <a:solidFill>
                    <a:srgbClr val="FFF9D2"/>
                  </a:solidFill>
                  <a:cs typeface="+mn-ea"/>
                  <a:sym typeface="+mn-lt"/>
                </a:rPr>
                <a:t>因为它是革命运动的发动者、宣传者、先锋队、作战部。</a:t>
              </a:r>
              <a:r>
                <a:rPr lang="en-US" altLang="zh-CN" sz="1400" b="1" dirty="0">
                  <a:solidFill>
                    <a:srgbClr val="FFF9D2"/>
                  </a:solidFill>
                  <a:cs typeface="+mn-ea"/>
                  <a:sym typeface="+mn-lt"/>
                </a:rPr>
                <a:t>"</a:t>
              </a:r>
              <a:r>
                <a:rPr lang="zh-CN" altLang="en-US" sz="1400" b="1" dirty="0">
                  <a:solidFill>
                    <a:srgbClr val="FFF9D2"/>
                  </a:solidFill>
                  <a:cs typeface="+mn-ea"/>
                  <a:sym typeface="+mn-lt"/>
                </a:rPr>
                <a:t>他在对西欧各国共产党特别是俄国共产党考察的基础上，提出了具体的建党步骤，其中包括“明目张胆正式成立一 个中国共产党</a:t>
              </a:r>
              <a:r>
                <a:rPr lang="en-US" altLang="zh-CN" sz="1400" b="1" dirty="0">
                  <a:solidFill>
                    <a:srgbClr val="FFF9D2"/>
                  </a:solidFill>
                  <a:cs typeface="+mn-ea"/>
                  <a:sym typeface="+mn-lt"/>
                </a:rPr>
                <a:t>"</a:t>
              </a:r>
              <a:r>
                <a:rPr lang="zh-CN" altLang="en-US" sz="1400" b="1" dirty="0">
                  <a:solidFill>
                    <a:srgbClr val="FFF9D2"/>
                  </a:solidFill>
                  <a:cs typeface="+mn-ea"/>
                  <a:sym typeface="+mn-lt"/>
                </a:rPr>
                <a:t>。在此前后，陈独秀在上海，李大钊、张申府在北京也通过信函讨论了党的名称问题，决定采用“共产党</a:t>
              </a:r>
              <a:r>
                <a:rPr lang="en-US" altLang="zh-CN" sz="1400" b="1" dirty="0">
                  <a:solidFill>
                    <a:srgbClr val="FFF9D2"/>
                  </a:solidFill>
                  <a:cs typeface="+mn-ea"/>
                  <a:sym typeface="+mn-lt"/>
                </a:rPr>
                <a:t>"</a:t>
              </a:r>
              <a:r>
                <a:rPr lang="zh-CN" altLang="en-US" sz="1400" b="1" dirty="0">
                  <a:solidFill>
                    <a:srgbClr val="FFF9D2"/>
                  </a:solidFill>
                  <a:cs typeface="+mn-ea"/>
                  <a:sym typeface="+mn-lt"/>
                </a:rPr>
                <a:t>作为中国无产阶级政党的名称。</a:t>
              </a:r>
            </a:p>
          </p:txBody>
        </p:sp>
      </p:grpSp>
      <p:pic>
        <p:nvPicPr>
          <p:cNvPr id="15" name="图片 14">
            <a:extLst>
              <a:ext uri="{FF2B5EF4-FFF2-40B4-BE49-F238E27FC236}">
                <a16:creationId xmlns="" xmlns:a16="http://schemas.microsoft.com/office/drawing/2014/main" id="{06869319-2EE5-C142-A179-95A7FD615E1F}"/>
              </a:ext>
            </a:extLst>
          </p:cNvPr>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6499412" y="1175750"/>
            <a:ext cx="10925616" cy="6858000"/>
          </a:xfrm>
          <a:prstGeom prst="rect">
            <a:avLst/>
          </a:prstGeom>
        </p:spPr>
      </p:pic>
    </p:spTree>
    <p:extLst>
      <p:ext uri="{BB962C8B-B14F-4D97-AF65-F5344CB8AC3E}">
        <p14:creationId xmlns:p14="http://schemas.microsoft.com/office/powerpoint/2010/main" xmlns="" val="472145022"/>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8"/>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n4xl4yti">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2858</TotalTime>
  <Words>4606</Words>
  <Application>Microsoft Office PowerPoint</Application>
  <PresentationFormat>自定义</PresentationFormat>
  <Paragraphs>189</Paragraphs>
  <Slides>25</Slides>
  <Notes>25</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Manager>第一PPT</Manager>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建党100周年</dc:title>
  <dc:creator>小白PPT</dc:creator>
  <cp:keywords>www.xbdown.com</cp:keywords>
  <dc:description>www.1ppt.com</dc:description>
  <cp:lastModifiedBy>Administrator</cp:lastModifiedBy>
  <cp:revision>285</cp:revision>
  <dcterms:created xsi:type="dcterms:W3CDTF">2017-08-18T03:02:00Z</dcterms:created>
  <dcterms:modified xsi:type="dcterms:W3CDTF">2021-06-24T03:33:07Z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